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49" r:id="rId1"/>
  </p:sldMasterIdLst>
  <p:notesMasterIdLst>
    <p:notesMasterId r:id="rId17"/>
  </p:notesMasterIdLst>
  <p:handoutMasterIdLst>
    <p:handoutMasterId r:id="rId18"/>
  </p:handoutMasterIdLst>
  <p:sldIdLst>
    <p:sldId id="351" r:id="rId2"/>
    <p:sldId id="377" r:id="rId3"/>
    <p:sldId id="369" r:id="rId4"/>
    <p:sldId id="399" r:id="rId5"/>
    <p:sldId id="397" r:id="rId6"/>
    <p:sldId id="393" r:id="rId7"/>
    <p:sldId id="387" r:id="rId8"/>
    <p:sldId id="390" r:id="rId9"/>
    <p:sldId id="394" r:id="rId10"/>
    <p:sldId id="391" r:id="rId11"/>
    <p:sldId id="402" r:id="rId12"/>
    <p:sldId id="359" r:id="rId13"/>
    <p:sldId id="395" r:id="rId14"/>
    <p:sldId id="401" r:id="rId15"/>
    <p:sldId id="403" r:id="rId16"/>
  </p:sldIdLst>
  <p:sldSz cx="9144000" cy="6858000" type="screen4x3"/>
  <p:notesSz cx="9296400" cy="7010400"/>
  <p:defaultTextStyle>
    <a:defPPr>
      <a:defRPr lang="en-US"/>
    </a:defPPr>
    <a:lvl1pPr algn="l" rtl="0" eaLnBrk="0" fontAlgn="base" hangingPunct="0">
      <a:spcBef>
        <a:spcPct val="0"/>
      </a:spcBef>
      <a:spcAft>
        <a:spcPct val="0"/>
      </a:spcAft>
      <a:defRPr sz="2400" kern="1200">
        <a:solidFill>
          <a:schemeClr val="tx1"/>
        </a:solidFill>
        <a:latin typeface="Arial" charset="0"/>
        <a:ea typeface="ＭＳ Ｐゴシック" pitchFamily="1" charset="-128"/>
        <a:cs typeface="+mn-cs"/>
      </a:defRPr>
    </a:lvl1pPr>
    <a:lvl2pPr marL="457200" algn="l" rtl="0" eaLnBrk="0" fontAlgn="base" hangingPunct="0">
      <a:spcBef>
        <a:spcPct val="0"/>
      </a:spcBef>
      <a:spcAft>
        <a:spcPct val="0"/>
      </a:spcAft>
      <a:defRPr sz="2400" kern="1200">
        <a:solidFill>
          <a:schemeClr val="tx1"/>
        </a:solidFill>
        <a:latin typeface="Arial" charset="0"/>
        <a:ea typeface="ＭＳ Ｐゴシック" pitchFamily="1" charset="-128"/>
        <a:cs typeface="+mn-cs"/>
      </a:defRPr>
    </a:lvl2pPr>
    <a:lvl3pPr marL="914400" algn="l" rtl="0" eaLnBrk="0" fontAlgn="base" hangingPunct="0">
      <a:spcBef>
        <a:spcPct val="0"/>
      </a:spcBef>
      <a:spcAft>
        <a:spcPct val="0"/>
      </a:spcAft>
      <a:defRPr sz="2400" kern="1200">
        <a:solidFill>
          <a:schemeClr val="tx1"/>
        </a:solidFill>
        <a:latin typeface="Arial" charset="0"/>
        <a:ea typeface="ＭＳ Ｐゴシック" pitchFamily="1" charset="-128"/>
        <a:cs typeface="+mn-cs"/>
      </a:defRPr>
    </a:lvl3pPr>
    <a:lvl4pPr marL="1371600" algn="l" rtl="0" eaLnBrk="0" fontAlgn="base" hangingPunct="0">
      <a:spcBef>
        <a:spcPct val="0"/>
      </a:spcBef>
      <a:spcAft>
        <a:spcPct val="0"/>
      </a:spcAft>
      <a:defRPr sz="2400" kern="1200">
        <a:solidFill>
          <a:schemeClr val="tx1"/>
        </a:solidFill>
        <a:latin typeface="Arial" charset="0"/>
        <a:ea typeface="ＭＳ Ｐゴシック" pitchFamily="1" charset="-128"/>
        <a:cs typeface="+mn-cs"/>
      </a:defRPr>
    </a:lvl4pPr>
    <a:lvl5pPr marL="1828800" algn="l" rtl="0" eaLnBrk="0" fontAlgn="base" hangingPunct="0">
      <a:spcBef>
        <a:spcPct val="0"/>
      </a:spcBef>
      <a:spcAft>
        <a:spcPct val="0"/>
      </a:spcAft>
      <a:defRPr sz="2400" kern="1200">
        <a:solidFill>
          <a:schemeClr val="tx1"/>
        </a:solidFill>
        <a:latin typeface="Arial" charset="0"/>
        <a:ea typeface="ＭＳ Ｐゴシック" pitchFamily="1" charset="-128"/>
        <a:cs typeface="+mn-cs"/>
      </a:defRPr>
    </a:lvl5pPr>
    <a:lvl6pPr marL="2286000" algn="l" defTabSz="914400" rtl="0" eaLnBrk="1" latinLnBrk="0" hangingPunct="1">
      <a:defRPr sz="2400" kern="1200">
        <a:solidFill>
          <a:schemeClr val="tx1"/>
        </a:solidFill>
        <a:latin typeface="Arial" charset="0"/>
        <a:ea typeface="ＭＳ Ｐゴシック" pitchFamily="1" charset="-128"/>
        <a:cs typeface="+mn-cs"/>
      </a:defRPr>
    </a:lvl6pPr>
    <a:lvl7pPr marL="2743200" algn="l" defTabSz="914400" rtl="0" eaLnBrk="1" latinLnBrk="0" hangingPunct="1">
      <a:defRPr sz="2400" kern="1200">
        <a:solidFill>
          <a:schemeClr val="tx1"/>
        </a:solidFill>
        <a:latin typeface="Arial" charset="0"/>
        <a:ea typeface="ＭＳ Ｐゴシック" pitchFamily="1" charset="-128"/>
        <a:cs typeface="+mn-cs"/>
      </a:defRPr>
    </a:lvl7pPr>
    <a:lvl8pPr marL="3200400" algn="l" defTabSz="914400" rtl="0" eaLnBrk="1" latinLnBrk="0" hangingPunct="1">
      <a:defRPr sz="2400" kern="1200">
        <a:solidFill>
          <a:schemeClr val="tx1"/>
        </a:solidFill>
        <a:latin typeface="Arial" charset="0"/>
        <a:ea typeface="ＭＳ Ｐゴシック" pitchFamily="1" charset="-128"/>
        <a:cs typeface="+mn-cs"/>
      </a:defRPr>
    </a:lvl8pPr>
    <a:lvl9pPr marL="3657600" algn="l" defTabSz="914400" rtl="0" eaLnBrk="1" latinLnBrk="0" hangingPunct="1">
      <a:defRPr sz="2400" kern="1200">
        <a:solidFill>
          <a:schemeClr val="tx1"/>
        </a:solidFill>
        <a:latin typeface="Arial" charset="0"/>
        <a:ea typeface="ＭＳ Ｐゴシック" pitchFamily="1"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CC3300"/>
    <a:srgbClr val="FF0066"/>
    <a:srgbClr val="CC3399"/>
    <a:srgbClr val="007E00"/>
    <a:srgbClr val="800080"/>
    <a:srgbClr val="F7F7F7"/>
    <a:srgbClr val="A50021"/>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248" autoAdjust="0"/>
    <p:restoredTop sz="86308" autoAdjust="0"/>
  </p:normalViewPr>
  <p:slideViewPr>
    <p:cSldViewPr>
      <p:cViewPr varScale="1">
        <p:scale>
          <a:sx n="73" d="100"/>
          <a:sy n="73" d="100"/>
        </p:scale>
        <p:origin x="-678" y="-10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7.png"/></Relationships>
</file>

<file path=ppt/drawings/_rels/vmlDrawing2.vml.rels><?xml version="1.0" encoding="UTF-8" standalone="yes"?>
<Relationships xmlns="http://schemas.openxmlformats.org/package/2006/relationships"><Relationship Id="rId2" Type="http://schemas.openxmlformats.org/officeDocument/2006/relationships/image" Target="../media/image9.wmf"/><Relationship Id="rId1" Type="http://schemas.openxmlformats.org/officeDocument/2006/relationships/image" Target="../media/image8.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3.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5.w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20.wmf"/><Relationship Id="rId2" Type="http://schemas.openxmlformats.org/officeDocument/2006/relationships/image" Target="../media/image19.wmf"/><Relationship Id="rId1" Type="http://schemas.openxmlformats.org/officeDocument/2006/relationships/image" Target="../media/image18.wmf"/><Relationship Id="rId5" Type="http://schemas.openxmlformats.org/officeDocument/2006/relationships/image" Target="../media/image22.wmf"/><Relationship Id="rId4" Type="http://schemas.openxmlformats.org/officeDocument/2006/relationships/image" Target="../media/image21.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28.wmf"/></Relationships>
</file>

<file path=ppt/drawings/_rels/vmlDrawing7.vml.rels><?xml version="1.0" encoding="UTF-8" standalone="yes"?>
<Relationships xmlns="http://schemas.openxmlformats.org/package/2006/relationships"><Relationship Id="rId3" Type="http://schemas.openxmlformats.org/officeDocument/2006/relationships/image" Target="../media/image34.wmf"/><Relationship Id="rId2" Type="http://schemas.openxmlformats.org/officeDocument/2006/relationships/image" Target="../media/image33.wmf"/><Relationship Id="rId1" Type="http://schemas.openxmlformats.org/officeDocument/2006/relationships/image" Target="../media/image32.wmf"/><Relationship Id="rId4" Type="http://schemas.openxmlformats.org/officeDocument/2006/relationships/image" Target="../media/image35.wmf"/></Relationships>
</file>

<file path=ppt/drawings/_rels/vmlDrawing8.vml.rels><?xml version="1.0" encoding="UTF-8" standalone="yes"?>
<Relationships xmlns="http://schemas.openxmlformats.org/package/2006/relationships"><Relationship Id="rId3" Type="http://schemas.openxmlformats.org/officeDocument/2006/relationships/image" Target="../media/image46.wmf"/><Relationship Id="rId2" Type="http://schemas.openxmlformats.org/officeDocument/2006/relationships/image" Target="../media/image45.wmf"/><Relationship Id="rId1" Type="http://schemas.openxmlformats.org/officeDocument/2006/relationships/image" Target="../media/image44.wmf"/><Relationship Id="rId4" Type="http://schemas.openxmlformats.org/officeDocument/2006/relationships/image" Target="../media/image47.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3842" name="Rectangle 2"/>
          <p:cNvSpPr>
            <a:spLocks noGrp="1" noChangeArrowheads="1"/>
          </p:cNvSpPr>
          <p:nvPr>
            <p:ph type="hdr" sz="quarter"/>
          </p:nvPr>
        </p:nvSpPr>
        <p:spPr bwMode="auto">
          <a:xfrm>
            <a:off x="1" y="0"/>
            <a:ext cx="4029825" cy="3508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US" dirty="0"/>
          </a:p>
        </p:txBody>
      </p:sp>
      <p:sp>
        <p:nvSpPr>
          <p:cNvPr id="163843" name="Rectangle 3"/>
          <p:cNvSpPr>
            <a:spLocks noGrp="1" noChangeArrowheads="1"/>
          </p:cNvSpPr>
          <p:nvPr>
            <p:ph type="dt" sz="quarter" idx="1"/>
          </p:nvPr>
        </p:nvSpPr>
        <p:spPr bwMode="auto">
          <a:xfrm>
            <a:off x="5264979" y="0"/>
            <a:ext cx="4029825" cy="3508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dirty="0"/>
          </a:p>
        </p:txBody>
      </p:sp>
      <p:sp>
        <p:nvSpPr>
          <p:cNvPr id="163844" name="Rectangle 4"/>
          <p:cNvSpPr>
            <a:spLocks noGrp="1" noChangeArrowheads="1"/>
          </p:cNvSpPr>
          <p:nvPr>
            <p:ph type="ftr" sz="quarter" idx="2"/>
          </p:nvPr>
        </p:nvSpPr>
        <p:spPr bwMode="auto">
          <a:xfrm>
            <a:off x="1" y="6657975"/>
            <a:ext cx="4029825" cy="3508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US" dirty="0"/>
          </a:p>
        </p:txBody>
      </p:sp>
      <p:sp>
        <p:nvSpPr>
          <p:cNvPr id="163845" name="Rectangle 5"/>
          <p:cNvSpPr>
            <a:spLocks noGrp="1" noChangeArrowheads="1"/>
          </p:cNvSpPr>
          <p:nvPr>
            <p:ph type="sldNum" sz="quarter" idx="3"/>
          </p:nvPr>
        </p:nvSpPr>
        <p:spPr bwMode="auto">
          <a:xfrm>
            <a:off x="5264979" y="6657975"/>
            <a:ext cx="4029825" cy="3508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506862A9-A89A-4136-A916-5C98972AB363}" type="slidenum">
              <a:rPr lang="en-US"/>
              <a:pPr/>
              <a:t>‹#›</a:t>
            </a:fld>
            <a:endParaRPr lang="en-US" dirty="0"/>
          </a:p>
        </p:txBody>
      </p:sp>
    </p:spTree>
    <p:extLst>
      <p:ext uri="{BB962C8B-B14F-4D97-AF65-F5344CB8AC3E}">
        <p14:creationId xmlns:p14="http://schemas.microsoft.com/office/powerpoint/2010/main" val="205680591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hdr" sz="quarter"/>
          </p:nvPr>
        </p:nvSpPr>
        <p:spPr bwMode="auto">
          <a:xfrm>
            <a:off x="1" y="0"/>
            <a:ext cx="4029825" cy="35083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200"/>
            </a:lvl1pPr>
          </a:lstStyle>
          <a:p>
            <a:endParaRPr lang="en-US" dirty="0"/>
          </a:p>
        </p:txBody>
      </p:sp>
      <p:sp>
        <p:nvSpPr>
          <p:cNvPr id="1027" name="Rectangle 3"/>
          <p:cNvSpPr>
            <a:spLocks noGrp="1" noChangeArrowheads="1"/>
          </p:cNvSpPr>
          <p:nvPr>
            <p:ph type="dt" idx="1"/>
          </p:nvPr>
        </p:nvSpPr>
        <p:spPr bwMode="auto">
          <a:xfrm>
            <a:off x="5266577" y="0"/>
            <a:ext cx="4029825" cy="35083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200"/>
            </a:lvl1pPr>
          </a:lstStyle>
          <a:p>
            <a:endParaRPr lang="en-US" dirty="0"/>
          </a:p>
        </p:txBody>
      </p:sp>
      <p:sp>
        <p:nvSpPr>
          <p:cNvPr id="1028" name="Rectangle 4"/>
          <p:cNvSpPr>
            <a:spLocks noGrp="1" noRot="1" noChangeAspect="1" noChangeArrowheads="1" noTextEdit="1"/>
          </p:cNvSpPr>
          <p:nvPr>
            <p:ph type="sldImg" idx="2"/>
          </p:nvPr>
        </p:nvSpPr>
        <p:spPr bwMode="auto">
          <a:xfrm>
            <a:off x="2895600" y="525463"/>
            <a:ext cx="3505200" cy="2628900"/>
          </a:xfrm>
          <a:prstGeom prst="rect">
            <a:avLst/>
          </a:prstGeom>
          <a:noFill/>
          <a:ln w="9525">
            <a:solidFill>
              <a:srgbClr val="000000"/>
            </a:solidFill>
            <a:miter lim="800000"/>
            <a:headEnd/>
            <a:tailEnd/>
          </a:ln>
          <a:effectLst/>
        </p:spPr>
      </p:sp>
      <p:sp>
        <p:nvSpPr>
          <p:cNvPr id="1029" name="Rectangle 5"/>
          <p:cNvSpPr>
            <a:spLocks noGrp="1" noChangeArrowheads="1"/>
          </p:cNvSpPr>
          <p:nvPr>
            <p:ph type="body" sz="quarter" idx="3"/>
          </p:nvPr>
        </p:nvSpPr>
        <p:spPr bwMode="auto">
          <a:xfrm>
            <a:off x="1239947" y="3330576"/>
            <a:ext cx="6816508" cy="31543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30" name="Rectangle 6"/>
          <p:cNvSpPr>
            <a:spLocks noGrp="1" noChangeArrowheads="1"/>
          </p:cNvSpPr>
          <p:nvPr>
            <p:ph type="ftr" sz="quarter" idx="4"/>
          </p:nvPr>
        </p:nvSpPr>
        <p:spPr bwMode="auto">
          <a:xfrm>
            <a:off x="1" y="6659563"/>
            <a:ext cx="4029825" cy="350837"/>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defRPr sz="1200"/>
            </a:lvl1pPr>
          </a:lstStyle>
          <a:p>
            <a:endParaRPr lang="en-US" dirty="0"/>
          </a:p>
        </p:txBody>
      </p:sp>
      <p:sp>
        <p:nvSpPr>
          <p:cNvPr id="1031" name="Rectangle 7"/>
          <p:cNvSpPr>
            <a:spLocks noGrp="1" noChangeArrowheads="1"/>
          </p:cNvSpPr>
          <p:nvPr>
            <p:ph type="sldNum" sz="quarter" idx="5"/>
          </p:nvPr>
        </p:nvSpPr>
        <p:spPr bwMode="auto">
          <a:xfrm>
            <a:off x="5266577" y="6659563"/>
            <a:ext cx="4029825" cy="350837"/>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r">
              <a:defRPr sz="1200"/>
            </a:lvl1pPr>
          </a:lstStyle>
          <a:p>
            <a:fld id="{E6147406-B9F2-4EE9-A49B-DEF6C58C83E4}" type="slidenum">
              <a:rPr lang="en-US"/>
              <a:pPr/>
              <a:t>‹#›</a:t>
            </a:fld>
            <a:endParaRPr lang="en-US" dirty="0"/>
          </a:p>
        </p:txBody>
      </p:sp>
    </p:spTree>
    <p:extLst>
      <p:ext uri="{BB962C8B-B14F-4D97-AF65-F5344CB8AC3E}">
        <p14:creationId xmlns:p14="http://schemas.microsoft.com/office/powerpoint/2010/main" val="2092136849"/>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ＭＳ Ｐゴシック" pitchFamily="1" charset="-128"/>
        <a:cs typeface="+mn-cs"/>
      </a:defRPr>
    </a:lvl1pPr>
    <a:lvl2pPr marL="457200" algn="l" rtl="0" fontAlgn="base">
      <a:spcBef>
        <a:spcPct val="30000"/>
      </a:spcBef>
      <a:spcAft>
        <a:spcPct val="0"/>
      </a:spcAft>
      <a:defRPr sz="1200" kern="1200">
        <a:solidFill>
          <a:schemeClr val="tx1"/>
        </a:solidFill>
        <a:latin typeface="Arial" charset="0"/>
        <a:ea typeface="ＭＳ Ｐゴシック" pitchFamily="1" charset="-128"/>
        <a:cs typeface="+mn-cs"/>
      </a:defRPr>
    </a:lvl2pPr>
    <a:lvl3pPr marL="914400" algn="l" rtl="0" fontAlgn="base">
      <a:spcBef>
        <a:spcPct val="30000"/>
      </a:spcBef>
      <a:spcAft>
        <a:spcPct val="0"/>
      </a:spcAft>
      <a:defRPr sz="1200" kern="1200">
        <a:solidFill>
          <a:schemeClr val="tx1"/>
        </a:solidFill>
        <a:latin typeface="Arial" charset="0"/>
        <a:ea typeface="ＭＳ Ｐゴシック" pitchFamily="1" charset="-128"/>
        <a:cs typeface="+mn-cs"/>
      </a:defRPr>
    </a:lvl3pPr>
    <a:lvl4pPr marL="1371600" algn="l" rtl="0" fontAlgn="base">
      <a:spcBef>
        <a:spcPct val="30000"/>
      </a:spcBef>
      <a:spcAft>
        <a:spcPct val="0"/>
      </a:spcAft>
      <a:defRPr sz="1200" kern="1200">
        <a:solidFill>
          <a:schemeClr val="tx1"/>
        </a:solidFill>
        <a:latin typeface="Arial" charset="0"/>
        <a:ea typeface="ＭＳ Ｐゴシック" pitchFamily="1" charset="-128"/>
        <a:cs typeface="+mn-cs"/>
      </a:defRPr>
    </a:lvl4pPr>
    <a:lvl5pPr marL="1828800" algn="l" rtl="0" fontAlgn="base">
      <a:spcBef>
        <a:spcPct val="30000"/>
      </a:spcBef>
      <a:spcAft>
        <a:spcPct val="0"/>
      </a:spcAft>
      <a:defRPr sz="1200" kern="1200">
        <a:solidFill>
          <a:schemeClr val="tx1"/>
        </a:solidFill>
        <a:latin typeface="Arial" charset="0"/>
        <a:ea typeface="ＭＳ Ｐゴシック" pitchFamily="1"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6147406-B9F2-4EE9-A49B-DEF6C58C83E4}" type="slidenum">
              <a:rPr lang="en-US" smtClean="0"/>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6147406-B9F2-4EE9-A49B-DEF6C58C83E4}" type="slidenum">
              <a:rPr lang="en-US" smtClean="0"/>
              <a:pPr/>
              <a:t>2</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sz="1200" dirty="0" smtClean="0">
                <a:effectLst/>
              </a:rPr>
              <a:t>HSX major radius is ~1.2m, minor radius ~12 cm</a:t>
            </a:r>
          </a:p>
        </p:txBody>
      </p:sp>
      <p:sp>
        <p:nvSpPr>
          <p:cNvPr id="4" name="Slide Number Placeholder 3"/>
          <p:cNvSpPr>
            <a:spLocks noGrp="1"/>
          </p:cNvSpPr>
          <p:nvPr>
            <p:ph type="sldNum" sz="quarter" idx="10"/>
          </p:nvPr>
        </p:nvSpPr>
        <p:spPr/>
        <p:txBody>
          <a:bodyPr/>
          <a:lstStyle/>
          <a:p>
            <a:fld id="{E6147406-B9F2-4EE9-A49B-DEF6C58C83E4}" type="slidenum">
              <a:rPr lang="en-US" smtClean="0"/>
              <a:pPr/>
              <a:t>3</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Although it has been optimized to be quasi-symmetric, this optimization is not perfect.</a:t>
            </a:r>
            <a:r>
              <a:rPr lang="en-US" baseline="0" dirty="0" smtClean="0"/>
              <a:t> As with all real devices, including </a:t>
            </a:r>
            <a:r>
              <a:rPr lang="en-US" baseline="0" dirty="0" err="1" smtClean="0"/>
              <a:t>tokamaks</a:t>
            </a:r>
            <a:r>
              <a:rPr lang="en-US" baseline="0" dirty="0" smtClean="0"/>
              <a:t>, there is some finite amount of magnetic ripple that leads to neoclassical viscosity as well as </a:t>
            </a:r>
            <a:r>
              <a:rPr lang="en-US" baseline="0" dirty="0" err="1" smtClean="0"/>
              <a:t>collisionless</a:t>
            </a:r>
            <a:r>
              <a:rPr lang="en-US" baseline="0" dirty="0" smtClean="0"/>
              <a:t> particle losses in the low </a:t>
            </a:r>
            <a:r>
              <a:rPr lang="en-US" baseline="0" dirty="0" err="1" smtClean="0"/>
              <a:t>collisionality</a:t>
            </a:r>
            <a:r>
              <a:rPr lang="en-US" baseline="0" dirty="0" smtClean="0"/>
              <a:t> regime.</a:t>
            </a:r>
            <a:endParaRPr lang="en-US" dirty="0"/>
          </a:p>
        </p:txBody>
      </p:sp>
      <p:sp>
        <p:nvSpPr>
          <p:cNvPr id="4" name="Slide Number Placeholder 3"/>
          <p:cNvSpPr>
            <a:spLocks noGrp="1"/>
          </p:cNvSpPr>
          <p:nvPr>
            <p:ph type="sldNum" sz="quarter" idx="10"/>
          </p:nvPr>
        </p:nvSpPr>
        <p:spPr/>
        <p:txBody>
          <a:bodyPr/>
          <a:lstStyle/>
          <a:p>
            <a:fld id="{E6147406-B9F2-4EE9-A49B-DEF6C58C83E4}" type="slidenum">
              <a:rPr lang="en-US" smtClean="0"/>
              <a:pPr/>
              <a:t>4</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So now when we calculate the flows using neoclassical transport codes, do the measurements match neoclassical predictions? We</a:t>
            </a:r>
            <a:r>
              <a:rPr lang="en-US" baseline="0" dirty="0" smtClean="0"/>
              <a:t> calculate the neoclassical transport of each particle species as a function of the radial electric field. The radial electric field is calculated as the solution to the </a:t>
            </a:r>
            <a:r>
              <a:rPr lang="en-US" baseline="0" dirty="0" err="1" smtClean="0"/>
              <a:t>ambipolaroty</a:t>
            </a:r>
            <a:r>
              <a:rPr lang="en-US" baseline="0" dirty="0" smtClean="0"/>
              <a:t> condition. We do this using the PENTA code, which takes the DKES transport coefficients and corrects for momentum conservation, although the change to the neoclassical </a:t>
            </a:r>
            <a:r>
              <a:rPr lang="en-US" baseline="0" dirty="0" err="1" smtClean="0"/>
              <a:t>ambipolar</a:t>
            </a:r>
            <a:r>
              <a:rPr lang="en-US" baseline="0" dirty="0" smtClean="0"/>
              <a:t> solution is small due to this correction.</a:t>
            </a:r>
            <a:endParaRPr lang="en-US" dirty="0" smtClean="0"/>
          </a:p>
          <a:p>
            <a:endParaRPr lang="en-US" dirty="0" smtClean="0"/>
          </a:p>
          <a:p>
            <a:r>
              <a:rPr lang="en-US" dirty="0" smtClean="0"/>
              <a:t>Comparing</a:t>
            </a:r>
            <a:r>
              <a:rPr lang="en-US" baseline="0" dirty="0" smtClean="0"/>
              <a:t> CHERS measurements to these neoclassical calculations shows that the radial electric field deviates significantly from the calculated prediction. These measurements are made in plasmas doped with carbon to get enough emission for the CHERS diagnostic, but they are similar plasmas to what I will be showing measurements for. </a:t>
            </a:r>
            <a:r>
              <a:rPr lang="en-US" dirty="0" smtClean="0"/>
              <a:t>These are steady-state measurements, and there is no external momentum injection in these ECRH-heated HSX plasmas.</a:t>
            </a:r>
            <a:endParaRPr lang="en-US" dirty="0"/>
          </a:p>
        </p:txBody>
      </p:sp>
      <p:sp>
        <p:nvSpPr>
          <p:cNvPr id="4" name="Slide Number Placeholder 3"/>
          <p:cNvSpPr>
            <a:spLocks noGrp="1"/>
          </p:cNvSpPr>
          <p:nvPr>
            <p:ph type="sldNum" sz="quarter" idx="10"/>
          </p:nvPr>
        </p:nvSpPr>
        <p:spPr/>
        <p:txBody>
          <a:bodyPr/>
          <a:lstStyle/>
          <a:p>
            <a:fld id="{E6147406-B9F2-4EE9-A49B-DEF6C58C83E4}" type="slidenum">
              <a:rPr lang="en-US" smtClean="0"/>
              <a:pPr/>
              <a:t>5</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dirty="0" smtClean="0"/>
              <a:t>If we assume electrostatic fluctuations and steady state plasmas, which should be the case in the ECRH-heated HSX plasmas</a:t>
            </a:r>
            <a:r>
              <a:rPr lang="en-US" baseline="0" dirty="0" smtClean="0"/>
              <a:t> we have, then the Reynolds stress is the most likely candidate for a momentum source in the momentum balance equation</a:t>
            </a:r>
            <a:endParaRPr lang="en-US" dirty="0" smtClean="0"/>
          </a:p>
          <a:p>
            <a:endParaRPr lang="en-US" dirty="0"/>
          </a:p>
        </p:txBody>
      </p:sp>
      <p:sp>
        <p:nvSpPr>
          <p:cNvPr id="4" name="Slide Number Placeholder 3"/>
          <p:cNvSpPr>
            <a:spLocks noGrp="1"/>
          </p:cNvSpPr>
          <p:nvPr>
            <p:ph type="sldNum" sz="quarter" idx="10"/>
          </p:nvPr>
        </p:nvSpPr>
        <p:spPr/>
        <p:txBody>
          <a:bodyPr/>
          <a:lstStyle/>
          <a:p>
            <a:fld id="{E6147406-B9F2-4EE9-A49B-DEF6C58C83E4}" type="slidenum">
              <a:rPr lang="en-US" smtClean="0"/>
              <a:pPr/>
              <a:t>6</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One probe is in a region of a flux surface with high</a:t>
            </a:r>
            <a:r>
              <a:rPr lang="en-US" baseline="0" dirty="0" smtClean="0"/>
              <a:t> magnetic field, good curvature, and high flux expansion, while the other probe is located on the low field side of a </a:t>
            </a:r>
            <a:r>
              <a:rPr lang="en-US" baseline="0" dirty="0" err="1" smtClean="0"/>
              <a:t>toroidal</a:t>
            </a:r>
            <a:r>
              <a:rPr lang="en-US" baseline="0" dirty="0" smtClean="0"/>
              <a:t> cross section in a region with bad curvature and small flux expansion</a:t>
            </a:r>
            <a:endParaRPr lang="en-US" dirty="0"/>
          </a:p>
        </p:txBody>
      </p:sp>
      <p:sp>
        <p:nvSpPr>
          <p:cNvPr id="4" name="Slide Number Placeholder 3"/>
          <p:cNvSpPr>
            <a:spLocks noGrp="1"/>
          </p:cNvSpPr>
          <p:nvPr>
            <p:ph type="sldNum" sz="quarter" idx="10"/>
          </p:nvPr>
        </p:nvSpPr>
        <p:spPr/>
        <p:txBody>
          <a:bodyPr/>
          <a:lstStyle/>
          <a:p>
            <a:fld id="{E6147406-B9F2-4EE9-A49B-DEF6C58C83E4}" type="slidenum">
              <a:rPr lang="en-US" smtClean="0"/>
              <a:pPr/>
              <a:t>7</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profile is from the low-field</a:t>
            </a:r>
            <a:r>
              <a:rPr lang="en-US" baseline="0" dirty="0" smtClean="0"/>
              <a:t> side probe, which shows a larger Reynolds stress gradient</a:t>
            </a:r>
            <a:endParaRPr lang="en-US" dirty="0"/>
          </a:p>
        </p:txBody>
      </p:sp>
      <p:sp>
        <p:nvSpPr>
          <p:cNvPr id="4" name="Slide Number Placeholder 3"/>
          <p:cNvSpPr>
            <a:spLocks noGrp="1"/>
          </p:cNvSpPr>
          <p:nvPr>
            <p:ph type="sldNum" sz="quarter" idx="10"/>
          </p:nvPr>
        </p:nvSpPr>
        <p:spPr/>
        <p:txBody>
          <a:bodyPr/>
          <a:lstStyle/>
          <a:p>
            <a:fld id="{E6147406-B9F2-4EE9-A49B-DEF6C58C83E4}" type="slidenum">
              <a:rPr lang="en-US" smtClean="0"/>
              <a:pPr/>
              <a:t>8</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is an initial estimate that ignores</a:t>
            </a:r>
            <a:r>
              <a:rPr lang="en-US" baseline="0" dirty="0" smtClean="0"/>
              <a:t> the coupling in a </a:t>
            </a:r>
            <a:r>
              <a:rPr lang="en-US" baseline="0" dirty="0" err="1" smtClean="0"/>
              <a:t>stellarator</a:t>
            </a:r>
            <a:r>
              <a:rPr lang="en-US" baseline="0" dirty="0" smtClean="0"/>
              <a:t> between parallel and perpendicular flows, so this estimate will be improved going forward with PENTA.</a:t>
            </a:r>
            <a:endParaRPr lang="en-US" dirty="0"/>
          </a:p>
        </p:txBody>
      </p:sp>
      <p:sp>
        <p:nvSpPr>
          <p:cNvPr id="4" name="Slide Number Placeholder 3"/>
          <p:cNvSpPr>
            <a:spLocks noGrp="1"/>
          </p:cNvSpPr>
          <p:nvPr>
            <p:ph type="sldNum" sz="quarter" idx="10"/>
          </p:nvPr>
        </p:nvSpPr>
        <p:spPr/>
        <p:txBody>
          <a:bodyPr/>
          <a:lstStyle/>
          <a:p>
            <a:fld id="{E6147406-B9F2-4EE9-A49B-DEF6C58C83E4}" type="slidenum">
              <a:rPr lang="en-US" smtClean="0"/>
              <a:pPr/>
              <a:t>9</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Improvement</a:t>
            </a:r>
            <a:r>
              <a:rPr lang="en-US" baseline="0" dirty="0" smtClean="0"/>
              <a:t> of the viscosity model will hopefully also help improve the modeling, although</a:t>
            </a:r>
            <a:endParaRPr lang="en-US" dirty="0"/>
          </a:p>
        </p:txBody>
      </p:sp>
      <p:sp>
        <p:nvSpPr>
          <p:cNvPr id="4" name="Slide Number Placeholder 3"/>
          <p:cNvSpPr>
            <a:spLocks noGrp="1"/>
          </p:cNvSpPr>
          <p:nvPr>
            <p:ph type="sldNum" sz="quarter" idx="10"/>
          </p:nvPr>
        </p:nvSpPr>
        <p:spPr/>
        <p:txBody>
          <a:bodyPr/>
          <a:lstStyle/>
          <a:p>
            <a:fld id="{E6147406-B9F2-4EE9-A49B-DEF6C58C83E4}" type="slidenum">
              <a:rPr lang="en-US" smtClean="0"/>
              <a:pPr/>
              <a:t>12</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098" name="Rectangle 2"/>
          <p:cNvSpPr>
            <a:spLocks noChangeArrowheads="1"/>
          </p:cNvSpPr>
          <p:nvPr/>
        </p:nvSpPr>
        <p:spPr bwMode="auto">
          <a:xfrm>
            <a:off x="0" y="958850"/>
            <a:ext cx="127000" cy="5908675"/>
          </a:xfrm>
          <a:prstGeom prst="rect">
            <a:avLst/>
          </a:prstGeom>
          <a:solidFill>
            <a:srgbClr val="990000"/>
          </a:solidFill>
          <a:ln w="9525">
            <a:noFill/>
            <a:miter lim="800000"/>
            <a:headEnd/>
            <a:tailEnd/>
          </a:ln>
          <a:effectLst/>
        </p:spPr>
        <p:txBody>
          <a:bodyPr wrap="none" anchor="ctr"/>
          <a:lstStyle/>
          <a:p>
            <a:endParaRPr lang="en-US" dirty="0"/>
          </a:p>
        </p:txBody>
      </p:sp>
      <p:sp>
        <p:nvSpPr>
          <p:cNvPr id="4099" name="Rectangle 3"/>
          <p:cNvSpPr>
            <a:spLocks noChangeArrowheads="1"/>
          </p:cNvSpPr>
          <p:nvPr/>
        </p:nvSpPr>
        <p:spPr bwMode="auto">
          <a:xfrm>
            <a:off x="0" y="127000"/>
            <a:ext cx="9144000" cy="857250"/>
          </a:xfrm>
          <a:prstGeom prst="rect">
            <a:avLst/>
          </a:prstGeom>
          <a:solidFill>
            <a:srgbClr val="990000"/>
          </a:solidFill>
          <a:ln w="9525">
            <a:noFill/>
            <a:miter lim="800000"/>
            <a:headEnd/>
            <a:tailEnd/>
          </a:ln>
          <a:effectLst/>
        </p:spPr>
        <p:txBody>
          <a:bodyPr wrap="none" anchor="ctr"/>
          <a:lstStyle/>
          <a:p>
            <a:endParaRPr lang="en-US" dirty="0"/>
          </a:p>
        </p:txBody>
      </p:sp>
      <p:sp>
        <p:nvSpPr>
          <p:cNvPr id="4100" name="Rectangle 4"/>
          <p:cNvSpPr>
            <a:spLocks noGrp="1" noChangeArrowheads="1"/>
          </p:cNvSpPr>
          <p:nvPr>
            <p:ph type="ctrTitle"/>
          </p:nvPr>
        </p:nvSpPr>
        <p:spPr>
          <a:xfrm>
            <a:off x="685800" y="1358900"/>
            <a:ext cx="7772400" cy="2844800"/>
          </a:xfrm>
        </p:spPr>
        <p:txBody>
          <a:bodyPr/>
          <a:lstStyle>
            <a:lvl1pPr>
              <a:defRPr>
                <a:solidFill>
                  <a:schemeClr val="tx1"/>
                </a:solidFill>
              </a:defRPr>
            </a:lvl1pPr>
          </a:lstStyle>
          <a:p>
            <a:r>
              <a:rPr lang="en-US" smtClean="0"/>
              <a:t>Click to edit Master title style</a:t>
            </a:r>
            <a:endParaRPr lang="en-US"/>
          </a:p>
        </p:txBody>
      </p:sp>
      <p:sp>
        <p:nvSpPr>
          <p:cNvPr id="4101" name="Rectangle 5"/>
          <p:cNvSpPr>
            <a:spLocks noGrp="1" noChangeArrowheads="1"/>
          </p:cNvSpPr>
          <p:nvPr>
            <p:ph type="subTitle" idx="1"/>
          </p:nvPr>
        </p:nvSpPr>
        <p:spPr>
          <a:xfrm>
            <a:off x="1397000" y="4559300"/>
            <a:ext cx="6400800" cy="1752600"/>
          </a:xfrm>
        </p:spPr>
        <p:txBody>
          <a:bodyPr/>
          <a:lstStyle>
            <a:lvl1pPr marL="0" indent="0" algn="ctr">
              <a:buFontTx/>
              <a:buNone/>
              <a:defRPr/>
            </a:lvl1pPr>
          </a:lstStyle>
          <a:p>
            <a:r>
              <a:rPr lang="en-US" smtClean="0"/>
              <a:t>Click to edit Master subtitle style</a:t>
            </a:r>
            <a:endParaRPr lang="en-US"/>
          </a:p>
        </p:txBody>
      </p:sp>
      <p:sp>
        <p:nvSpPr>
          <p:cNvPr id="4102" name="Line 6"/>
          <p:cNvSpPr>
            <a:spLocks noChangeShapeType="1"/>
          </p:cNvSpPr>
          <p:nvPr/>
        </p:nvSpPr>
        <p:spPr bwMode="auto">
          <a:xfrm flipV="1">
            <a:off x="0" y="127000"/>
            <a:ext cx="434975" cy="0"/>
          </a:xfrm>
          <a:prstGeom prst="line">
            <a:avLst/>
          </a:prstGeom>
          <a:noFill/>
          <a:ln w="38100">
            <a:solidFill>
              <a:srgbClr val="CC9900"/>
            </a:solidFill>
            <a:round/>
            <a:headEnd/>
            <a:tailEnd/>
          </a:ln>
          <a:effectLst/>
        </p:spPr>
        <p:txBody>
          <a:bodyPr/>
          <a:lstStyle/>
          <a:p>
            <a:endParaRPr lang="en-US" dirty="0"/>
          </a:p>
        </p:txBody>
      </p:sp>
      <p:sp>
        <p:nvSpPr>
          <p:cNvPr id="4103" name="Rectangle 7"/>
          <p:cNvSpPr>
            <a:spLocks noChangeArrowheads="1"/>
          </p:cNvSpPr>
          <p:nvPr/>
        </p:nvSpPr>
        <p:spPr bwMode="auto">
          <a:xfrm rot="-5400000">
            <a:off x="-2648743" y="4034631"/>
            <a:ext cx="5599112" cy="47625"/>
          </a:xfrm>
          <a:prstGeom prst="rect">
            <a:avLst/>
          </a:prstGeom>
          <a:gradFill rotWithShape="0">
            <a:gsLst>
              <a:gs pos="0">
                <a:srgbClr val="9E9E9E"/>
              </a:gs>
              <a:gs pos="100000">
                <a:srgbClr val="EDEDED"/>
              </a:gs>
            </a:gsLst>
            <a:lin ang="0" scaled="1"/>
          </a:gradFill>
          <a:ln w="9525">
            <a:noFill/>
            <a:miter lim="800000"/>
            <a:headEnd/>
            <a:tailEnd/>
          </a:ln>
          <a:effectLst/>
        </p:spPr>
        <p:txBody>
          <a:bodyPr wrap="none" anchor="ctr"/>
          <a:lstStyle/>
          <a:p>
            <a:endParaRPr lang="en-US" dirty="0"/>
          </a:p>
        </p:txBody>
      </p:sp>
      <p:sp>
        <p:nvSpPr>
          <p:cNvPr id="4104" name="Line 8"/>
          <p:cNvSpPr>
            <a:spLocks noChangeShapeType="1"/>
          </p:cNvSpPr>
          <p:nvPr/>
        </p:nvSpPr>
        <p:spPr bwMode="auto">
          <a:xfrm flipV="1">
            <a:off x="0" y="125413"/>
            <a:ext cx="9144000" cy="1587"/>
          </a:xfrm>
          <a:prstGeom prst="line">
            <a:avLst/>
          </a:prstGeom>
          <a:noFill/>
          <a:ln w="38100">
            <a:solidFill>
              <a:srgbClr val="CC9900"/>
            </a:solidFill>
            <a:round/>
            <a:headEnd/>
            <a:tailEnd/>
          </a:ln>
          <a:effectLst/>
        </p:spPr>
        <p:txBody>
          <a:bodyPr/>
          <a:lstStyle/>
          <a:p>
            <a:endParaRPr lang="en-US" dirty="0"/>
          </a:p>
        </p:txBody>
      </p:sp>
      <p:sp>
        <p:nvSpPr>
          <p:cNvPr id="4105" name="Rectangle 9"/>
          <p:cNvSpPr>
            <a:spLocks noChangeArrowheads="1"/>
          </p:cNvSpPr>
          <p:nvPr/>
        </p:nvSpPr>
        <p:spPr bwMode="auto">
          <a:xfrm>
            <a:off x="0" y="0"/>
            <a:ext cx="9144000" cy="127000"/>
          </a:xfrm>
          <a:prstGeom prst="rect">
            <a:avLst/>
          </a:prstGeom>
          <a:solidFill>
            <a:schemeClr val="tx1"/>
          </a:solidFill>
          <a:ln w="9525">
            <a:noFill/>
            <a:miter lim="800000"/>
            <a:headEnd/>
            <a:tailEnd/>
          </a:ln>
          <a:effectLst/>
        </p:spPr>
        <p:txBody>
          <a:bodyPr wrap="none" anchor="ctr"/>
          <a:lstStyle/>
          <a:p>
            <a:endParaRPr lang="en-US" dirty="0"/>
          </a:p>
        </p:txBody>
      </p:sp>
      <p:pic>
        <p:nvPicPr>
          <p:cNvPr id="4106" name="Picture 10" descr="UW_logo_200"/>
          <p:cNvPicPr>
            <a:picLocks noChangeAspect="1" noChangeArrowheads="1"/>
          </p:cNvPicPr>
          <p:nvPr/>
        </p:nvPicPr>
        <p:blipFill>
          <a:blip r:embed="rId2" cstate="print"/>
          <a:srcRect b="40735"/>
          <a:stretch>
            <a:fillRect/>
          </a:stretch>
        </p:blipFill>
        <p:spPr bwMode="auto">
          <a:xfrm>
            <a:off x="138113" y="0"/>
            <a:ext cx="908050" cy="538163"/>
          </a:xfrm>
          <a:prstGeom prst="rect">
            <a:avLst/>
          </a:prstGeom>
          <a:noFill/>
        </p:spPr>
      </p:pic>
      <p:sp>
        <p:nvSpPr>
          <p:cNvPr id="4107" name="Rectangle 11"/>
          <p:cNvSpPr>
            <a:spLocks noChangeArrowheads="1"/>
          </p:cNvSpPr>
          <p:nvPr/>
        </p:nvSpPr>
        <p:spPr bwMode="auto">
          <a:xfrm>
            <a:off x="401638" y="973138"/>
            <a:ext cx="8742362" cy="47625"/>
          </a:xfrm>
          <a:prstGeom prst="rect">
            <a:avLst/>
          </a:prstGeom>
          <a:gradFill rotWithShape="0">
            <a:gsLst>
              <a:gs pos="0">
                <a:srgbClr val="9E9E9E"/>
              </a:gs>
              <a:gs pos="100000">
                <a:srgbClr val="EDEDED"/>
              </a:gs>
            </a:gsLst>
            <a:lin ang="5400000" scaled="1"/>
          </a:gradFill>
          <a:ln w="9525">
            <a:noFill/>
            <a:miter lim="800000"/>
            <a:headEnd/>
            <a:tailEnd/>
          </a:ln>
          <a:effectLst/>
        </p:spPr>
        <p:txBody>
          <a:bodyPr wrap="none" anchor="ctr"/>
          <a:lstStyle/>
          <a:p>
            <a:endParaRPr lang="en-US" dirty="0"/>
          </a:p>
        </p:txBody>
      </p:sp>
      <p:pic>
        <p:nvPicPr>
          <p:cNvPr id="4108" name="Picture 12" descr="logo-wordmark"/>
          <p:cNvPicPr>
            <a:picLocks noChangeAspect="1" noChangeArrowheads="1"/>
          </p:cNvPicPr>
          <p:nvPr/>
        </p:nvPicPr>
        <p:blipFill>
          <a:blip r:embed="rId3" cstate="print"/>
          <a:srcRect/>
          <a:stretch>
            <a:fillRect/>
          </a:stretch>
        </p:blipFill>
        <p:spPr bwMode="auto">
          <a:xfrm>
            <a:off x="71438" y="531813"/>
            <a:ext cx="1042987" cy="384175"/>
          </a:xfrm>
          <a:prstGeom prst="rect">
            <a:avLst/>
          </a:prstGeom>
          <a:noFill/>
        </p:spPr>
      </p:pic>
      <p:grpSp>
        <p:nvGrpSpPr>
          <p:cNvPr id="4109" name="Group 13"/>
          <p:cNvGrpSpPr>
            <a:grpSpLocks/>
          </p:cNvGrpSpPr>
          <p:nvPr/>
        </p:nvGrpSpPr>
        <p:grpSpPr bwMode="auto">
          <a:xfrm>
            <a:off x="123825" y="971550"/>
            <a:ext cx="285750" cy="285750"/>
            <a:chOff x="306" y="1119"/>
            <a:chExt cx="180" cy="180"/>
          </a:xfrm>
        </p:grpSpPr>
        <p:pic>
          <p:nvPicPr>
            <p:cNvPr id="4110" name="Picture 14" descr="corner1"/>
            <p:cNvPicPr>
              <a:picLocks noChangeAspect="1" noChangeArrowheads="1"/>
            </p:cNvPicPr>
            <p:nvPr/>
          </p:nvPicPr>
          <p:blipFill>
            <a:blip r:embed="rId4" cstate="print"/>
            <a:srcRect/>
            <a:stretch>
              <a:fillRect/>
            </a:stretch>
          </p:blipFill>
          <p:spPr bwMode="auto">
            <a:xfrm>
              <a:off x="306" y="1119"/>
              <a:ext cx="120" cy="120"/>
            </a:xfrm>
            <a:prstGeom prst="rect">
              <a:avLst/>
            </a:prstGeom>
            <a:noFill/>
          </p:spPr>
        </p:pic>
        <p:pic>
          <p:nvPicPr>
            <p:cNvPr id="4111" name="Picture 15" descr="corner-rt"/>
            <p:cNvPicPr>
              <a:picLocks noChangeAspect="1" noChangeArrowheads="1"/>
            </p:cNvPicPr>
            <p:nvPr/>
          </p:nvPicPr>
          <p:blipFill>
            <a:blip r:embed="rId5" cstate="print"/>
            <a:srcRect/>
            <a:stretch>
              <a:fillRect/>
            </a:stretch>
          </p:blipFill>
          <p:spPr bwMode="auto">
            <a:xfrm>
              <a:off x="426" y="1119"/>
              <a:ext cx="60" cy="120"/>
            </a:xfrm>
            <a:prstGeom prst="rect">
              <a:avLst/>
            </a:prstGeom>
            <a:noFill/>
          </p:spPr>
        </p:pic>
        <p:pic>
          <p:nvPicPr>
            <p:cNvPr id="4112" name="Picture 16" descr="corner-left"/>
            <p:cNvPicPr>
              <a:picLocks noChangeAspect="1" noChangeArrowheads="1"/>
            </p:cNvPicPr>
            <p:nvPr/>
          </p:nvPicPr>
          <p:blipFill>
            <a:blip r:embed="rId6" cstate="print"/>
            <a:srcRect/>
            <a:stretch>
              <a:fillRect/>
            </a:stretch>
          </p:blipFill>
          <p:spPr bwMode="auto">
            <a:xfrm>
              <a:off x="306" y="1239"/>
              <a:ext cx="120" cy="60"/>
            </a:xfrm>
            <a:prstGeom prst="rect">
              <a:avLst/>
            </a:prstGeom>
            <a:noFill/>
          </p:spPr>
        </p:pic>
      </p:gr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143000" y="152401"/>
            <a:ext cx="8001000" cy="838200"/>
          </a:xfrm>
        </p:spPr>
        <p:txBody>
          <a:bodyPr/>
          <a:lstStyle>
            <a:lvl1pPr algn="l">
              <a:defRPr sz="2000"/>
            </a:lvl1pPr>
          </a:lstStyle>
          <a:p>
            <a:r>
              <a:rPr lang="en-US" dirty="0" smtClean="0"/>
              <a:t>Click to edit Master title style</a:t>
            </a:r>
            <a:endParaRPr lang="en-US" dirty="0"/>
          </a:p>
        </p:txBody>
      </p:sp>
      <p:sp>
        <p:nvSpPr>
          <p:cNvPr id="3" name="Content Placeholder 2"/>
          <p:cNvSpPr>
            <a:spLocks noGrp="1"/>
          </p:cNvSpPr>
          <p:nvPr>
            <p:ph idx="1"/>
          </p:nvPr>
        </p:nvSpPr>
        <p:spPr>
          <a:xfrm>
            <a:off x="228600" y="1135063"/>
            <a:ext cx="8556625" cy="5245100"/>
          </a:xfrm>
        </p:spPr>
        <p:txBody>
          <a:bodyPr/>
          <a:lstStyle>
            <a:lvl1pPr marL="228600" indent="-228600">
              <a:defRPr sz="1600">
                <a:effectLst/>
              </a:defRPr>
            </a:lvl1pPr>
            <a:lvl2pPr>
              <a:defRPr sz="1600"/>
            </a:lvl2pPr>
            <a:lvl3pPr>
              <a:defRPr sz="1600"/>
            </a:lvl3pPr>
            <a:lvl4pPr>
              <a:defRPr sz="1600"/>
            </a:lvl4pPr>
            <a:lvl5pPr>
              <a:defRPr sz="16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3"/>
          <p:cNvSpPr>
            <a:spLocks noGrp="1"/>
          </p:cNvSpPr>
          <p:nvPr>
            <p:ph type="sldNum" sz="quarter" idx="10"/>
          </p:nvPr>
        </p:nvSpPr>
        <p:spPr/>
        <p:txBody>
          <a:bodyPr/>
          <a:lstStyle>
            <a:lvl1pPr>
              <a:defRPr/>
            </a:lvl1pPr>
          </a:lstStyle>
          <a:p>
            <a:fld id="{BA69040E-5BF9-4878-B650-0CA0335AF041}" type="slidenum">
              <a:rPr lang="en-US"/>
              <a:pPr/>
              <a:t>‹#›</a:t>
            </a:fld>
            <a:endParaRPr lang="en-US" dirty="0"/>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Slide Number Placeholder 3"/>
          <p:cNvSpPr>
            <a:spLocks noGrp="1"/>
          </p:cNvSpPr>
          <p:nvPr>
            <p:ph type="sldNum" sz="quarter" idx="10"/>
          </p:nvPr>
        </p:nvSpPr>
        <p:spPr/>
        <p:txBody>
          <a:bodyPr/>
          <a:lstStyle>
            <a:lvl1pPr>
              <a:defRPr/>
            </a:lvl1pPr>
          </a:lstStyle>
          <a:p>
            <a:fld id="{4CA07A09-4A0B-4731-9EB5-9D3509B5426E}" type="slidenum">
              <a:rPr lang="en-US"/>
              <a:pPr/>
              <a:t>‹#›</a:t>
            </a:fld>
            <a:endParaRPr lang="en-US" dirty="0"/>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38150" y="1135063"/>
            <a:ext cx="4097338" cy="52451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87888" y="1135063"/>
            <a:ext cx="4097337" cy="52451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Slide Number Placeholder 4"/>
          <p:cNvSpPr>
            <a:spLocks noGrp="1"/>
          </p:cNvSpPr>
          <p:nvPr>
            <p:ph type="sldNum" sz="quarter" idx="10"/>
          </p:nvPr>
        </p:nvSpPr>
        <p:spPr/>
        <p:txBody>
          <a:bodyPr/>
          <a:lstStyle>
            <a:lvl1pPr>
              <a:defRPr/>
            </a:lvl1pPr>
          </a:lstStyle>
          <a:p>
            <a:fld id="{23421C0A-B722-406E-9DB7-C92D060FD1C4}" type="slidenum">
              <a:rPr lang="en-US"/>
              <a:pPr/>
              <a:t>‹#›</a:t>
            </a:fld>
            <a:endParaRPr lang="en-US" dirty="0"/>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6"/>
          <p:cNvSpPr>
            <a:spLocks noGrp="1"/>
          </p:cNvSpPr>
          <p:nvPr>
            <p:ph type="sldNum" sz="quarter" idx="10"/>
          </p:nvPr>
        </p:nvSpPr>
        <p:spPr/>
        <p:txBody>
          <a:bodyPr/>
          <a:lstStyle>
            <a:lvl1pPr>
              <a:defRPr/>
            </a:lvl1pPr>
          </a:lstStyle>
          <a:p>
            <a:fld id="{9B355734-4F9E-4717-B052-D999309904C8}" type="slidenum">
              <a:rPr lang="en-US"/>
              <a:pPr/>
              <a:t>‹#›</a:t>
            </a:fld>
            <a:endParaRPr lang="en-US" dirty="0"/>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2"/>
          <p:cNvSpPr>
            <a:spLocks noGrp="1"/>
          </p:cNvSpPr>
          <p:nvPr>
            <p:ph type="sldNum" sz="quarter" idx="10"/>
          </p:nvPr>
        </p:nvSpPr>
        <p:spPr/>
        <p:txBody>
          <a:bodyPr/>
          <a:lstStyle>
            <a:lvl1pPr>
              <a:defRPr/>
            </a:lvl1pPr>
          </a:lstStyle>
          <a:p>
            <a:fld id="{C8F3CA78-C3BD-429A-BEDB-E7CAB570E7F0}" type="slidenum">
              <a:rPr lang="en-US"/>
              <a:pPr/>
              <a:t>‹#›</a:t>
            </a:fld>
            <a:endParaRPr lang="en-US" dirty="0"/>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lvl1pPr>
          </a:lstStyle>
          <a:p>
            <a:fld id="{939D21A2-28EF-454E-ABCC-81D1E32C9B6D}" type="slidenum">
              <a:rPr lang="en-US"/>
              <a:pPr/>
              <a:t>‹#›</a:t>
            </a:fld>
            <a:endParaRPr lang="en-US" dirty="0"/>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4"/>
          <p:cNvSpPr>
            <a:spLocks noGrp="1"/>
          </p:cNvSpPr>
          <p:nvPr>
            <p:ph type="sldNum" sz="quarter" idx="10"/>
          </p:nvPr>
        </p:nvSpPr>
        <p:spPr/>
        <p:txBody>
          <a:bodyPr/>
          <a:lstStyle>
            <a:lvl1pPr>
              <a:defRPr/>
            </a:lvl1pPr>
          </a:lstStyle>
          <a:p>
            <a:fld id="{0982B14E-E56C-485B-A1D3-DC214731D61F}" type="slidenum">
              <a:rPr lang="en-US"/>
              <a:pPr/>
              <a:t>‹#›</a:t>
            </a:fld>
            <a:endParaRPr lang="en-US" dirty="0"/>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4"/>
          <p:cNvSpPr>
            <a:spLocks noGrp="1"/>
          </p:cNvSpPr>
          <p:nvPr>
            <p:ph type="sldNum" sz="quarter" idx="10"/>
          </p:nvPr>
        </p:nvSpPr>
        <p:spPr/>
        <p:txBody>
          <a:bodyPr/>
          <a:lstStyle>
            <a:lvl1pPr>
              <a:defRPr/>
            </a:lvl1pPr>
          </a:lstStyle>
          <a:p>
            <a:fld id="{A8D76BF8-DA18-468A-A2C4-D223B18D4370}" type="slidenum">
              <a:rPr lang="en-US"/>
              <a:pPr/>
              <a:t>‹#›</a:t>
            </a:fld>
            <a:endParaRPr lang="en-US" dirty="0"/>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3"/>
          <p:cNvSpPr>
            <a:spLocks noGrp="1"/>
          </p:cNvSpPr>
          <p:nvPr>
            <p:ph type="sldNum" sz="quarter" idx="10"/>
          </p:nvPr>
        </p:nvSpPr>
        <p:spPr/>
        <p:txBody>
          <a:bodyPr/>
          <a:lstStyle>
            <a:lvl1pPr>
              <a:defRPr/>
            </a:lvl1pPr>
          </a:lstStyle>
          <a:p>
            <a:fld id="{3484EF25-A3A4-46C9-B6ED-B735D479FD77}" type="slidenum">
              <a:rPr lang="en-US"/>
              <a:pPr/>
              <a:t>‹#›</a:t>
            </a:fld>
            <a:endParaRPr lang="en-US" dirty="0"/>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0200" y="320675"/>
            <a:ext cx="2105025" cy="605948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61950" y="320675"/>
            <a:ext cx="6165850" cy="605948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3"/>
          <p:cNvSpPr>
            <a:spLocks noGrp="1"/>
          </p:cNvSpPr>
          <p:nvPr>
            <p:ph type="sldNum" sz="quarter" idx="10"/>
          </p:nvPr>
        </p:nvSpPr>
        <p:spPr/>
        <p:txBody>
          <a:bodyPr/>
          <a:lstStyle>
            <a:lvl1pPr>
              <a:defRPr/>
            </a:lvl1pPr>
          </a:lstStyle>
          <a:p>
            <a:fld id="{4200202B-4A8D-4F34-BF3B-BA538868E36E}" type="slidenum">
              <a:rPr lang="en-US"/>
              <a:pPr/>
              <a:t>‹#›</a:t>
            </a:fld>
            <a:endParaRPr lang="en-US" dirty="0"/>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18" Type="http://schemas.openxmlformats.org/officeDocument/2006/relationships/image" Target="../media/image6.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17" Type="http://schemas.openxmlformats.org/officeDocument/2006/relationships/image" Target="../media/image5.png"/><Relationship Id="rId2" Type="http://schemas.openxmlformats.org/officeDocument/2006/relationships/slideLayout" Target="../slideLayouts/slideLayout2.xml"/><Relationship Id="rId16"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8" name="Picture 62"/>
          <p:cNvPicPr>
            <a:picLocks noChangeAspect="1" noChangeArrowheads="1"/>
          </p:cNvPicPr>
          <p:nvPr userDrawn="1"/>
        </p:nvPicPr>
        <p:blipFill>
          <a:blip r:embed="rId13" cstate="print"/>
          <a:srcRect l="33067" t="5371" r="29442" b="8057"/>
          <a:stretch>
            <a:fillRect/>
          </a:stretch>
        </p:blipFill>
        <p:spPr bwMode="auto">
          <a:xfrm>
            <a:off x="8403336" y="6437376"/>
            <a:ext cx="411480" cy="367234"/>
          </a:xfrm>
          <a:prstGeom prst="rect">
            <a:avLst/>
          </a:prstGeom>
          <a:noFill/>
          <a:ln w="9525">
            <a:noFill/>
            <a:miter lim="800000"/>
            <a:headEnd/>
            <a:tailEnd/>
          </a:ln>
        </p:spPr>
      </p:pic>
      <p:sp>
        <p:nvSpPr>
          <p:cNvPr id="3074" name="Rectangle 2"/>
          <p:cNvSpPr>
            <a:spLocks noChangeArrowheads="1"/>
          </p:cNvSpPr>
          <p:nvPr/>
        </p:nvSpPr>
        <p:spPr bwMode="auto">
          <a:xfrm>
            <a:off x="0" y="958850"/>
            <a:ext cx="127000" cy="5908675"/>
          </a:xfrm>
          <a:prstGeom prst="rect">
            <a:avLst/>
          </a:prstGeom>
          <a:solidFill>
            <a:srgbClr val="990000"/>
          </a:solidFill>
          <a:ln w="9525">
            <a:noFill/>
            <a:miter lim="800000"/>
            <a:headEnd/>
            <a:tailEnd/>
          </a:ln>
          <a:effectLst/>
        </p:spPr>
        <p:txBody>
          <a:bodyPr wrap="none" anchor="ctr"/>
          <a:lstStyle/>
          <a:p>
            <a:endParaRPr lang="en-US" dirty="0"/>
          </a:p>
        </p:txBody>
      </p:sp>
      <p:sp>
        <p:nvSpPr>
          <p:cNvPr id="3075" name="Rectangle 3"/>
          <p:cNvSpPr>
            <a:spLocks noChangeArrowheads="1"/>
          </p:cNvSpPr>
          <p:nvPr/>
        </p:nvSpPr>
        <p:spPr bwMode="auto">
          <a:xfrm>
            <a:off x="0" y="127000"/>
            <a:ext cx="9144000" cy="857250"/>
          </a:xfrm>
          <a:prstGeom prst="rect">
            <a:avLst/>
          </a:prstGeom>
          <a:solidFill>
            <a:srgbClr val="990000"/>
          </a:solidFill>
          <a:ln w="9525">
            <a:noFill/>
            <a:miter lim="800000"/>
            <a:headEnd/>
            <a:tailEnd/>
          </a:ln>
          <a:effectLst/>
        </p:spPr>
        <p:txBody>
          <a:bodyPr wrap="none" anchor="ctr"/>
          <a:lstStyle/>
          <a:p>
            <a:endParaRPr lang="en-US" dirty="0"/>
          </a:p>
        </p:txBody>
      </p:sp>
      <p:sp>
        <p:nvSpPr>
          <p:cNvPr id="3076" name="Rectangle 4"/>
          <p:cNvSpPr>
            <a:spLocks noGrp="1" noChangeArrowheads="1"/>
          </p:cNvSpPr>
          <p:nvPr>
            <p:ph type="title"/>
          </p:nvPr>
        </p:nvSpPr>
        <p:spPr bwMode="auto">
          <a:xfrm>
            <a:off x="361950" y="320675"/>
            <a:ext cx="8399463" cy="685800"/>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p>
            <a:pPr lvl="0"/>
            <a:r>
              <a:rPr lang="en-US" smtClean="0"/>
              <a:t>Click to edit Master title style</a:t>
            </a:r>
          </a:p>
        </p:txBody>
      </p:sp>
      <p:sp>
        <p:nvSpPr>
          <p:cNvPr id="3077" name="Rectangle 5"/>
          <p:cNvSpPr>
            <a:spLocks noGrp="1" noChangeArrowheads="1"/>
          </p:cNvSpPr>
          <p:nvPr>
            <p:ph type="body" idx="1"/>
          </p:nvPr>
        </p:nvSpPr>
        <p:spPr bwMode="auto">
          <a:xfrm>
            <a:off x="438150" y="1135063"/>
            <a:ext cx="8347075" cy="52451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3078" name="Line 6"/>
          <p:cNvSpPr>
            <a:spLocks noChangeShapeType="1"/>
          </p:cNvSpPr>
          <p:nvPr/>
        </p:nvSpPr>
        <p:spPr bwMode="auto">
          <a:xfrm flipV="1">
            <a:off x="0" y="127000"/>
            <a:ext cx="434975" cy="0"/>
          </a:xfrm>
          <a:prstGeom prst="line">
            <a:avLst/>
          </a:prstGeom>
          <a:noFill/>
          <a:ln w="38100">
            <a:solidFill>
              <a:srgbClr val="CC9900"/>
            </a:solidFill>
            <a:round/>
            <a:headEnd/>
            <a:tailEnd/>
          </a:ln>
          <a:effectLst/>
        </p:spPr>
        <p:txBody>
          <a:bodyPr/>
          <a:lstStyle/>
          <a:p>
            <a:endParaRPr lang="en-US" dirty="0"/>
          </a:p>
        </p:txBody>
      </p:sp>
      <p:sp>
        <p:nvSpPr>
          <p:cNvPr id="3079" name="Rectangle 7"/>
          <p:cNvSpPr>
            <a:spLocks noChangeArrowheads="1"/>
          </p:cNvSpPr>
          <p:nvPr/>
        </p:nvSpPr>
        <p:spPr bwMode="auto">
          <a:xfrm rot="-5400000">
            <a:off x="-2648743" y="4034631"/>
            <a:ext cx="5599112" cy="47625"/>
          </a:xfrm>
          <a:prstGeom prst="rect">
            <a:avLst/>
          </a:prstGeom>
          <a:gradFill rotWithShape="0">
            <a:gsLst>
              <a:gs pos="0">
                <a:srgbClr val="9E9E9E"/>
              </a:gs>
              <a:gs pos="100000">
                <a:srgbClr val="EDEDED"/>
              </a:gs>
            </a:gsLst>
            <a:lin ang="0" scaled="1"/>
          </a:gradFill>
          <a:ln w="9525">
            <a:noFill/>
            <a:miter lim="800000"/>
            <a:headEnd/>
            <a:tailEnd/>
          </a:ln>
          <a:effectLst/>
        </p:spPr>
        <p:txBody>
          <a:bodyPr wrap="none" anchor="ctr"/>
          <a:lstStyle/>
          <a:p>
            <a:endParaRPr lang="en-US" dirty="0"/>
          </a:p>
        </p:txBody>
      </p:sp>
      <p:sp>
        <p:nvSpPr>
          <p:cNvPr id="3080" name="Line 8"/>
          <p:cNvSpPr>
            <a:spLocks noChangeShapeType="1"/>
          </p:cNvSpPr>
          <p:nvPr/>
        </p:nvSpPr>
        <p:spPr bwMode="auto">
          <a:xfrm flipV="1">
            <a:off x="0" y="125413"/>
            <a:ext cx="9144000" cy="1587"/>
          </a:xfrm>
          <a:prstGeom prst="line">
            <a:avLst/>
          </a:prstGeom>
          <a:noFill/>
          <a:ln w="38100">
            <a:solidFill>
              <a:srgbClr val="CC9900"/>
            </a:solidFill>
            <a:round/>
            <a:headEnd/>
            <a:tailEnd/>
          </a:ln>
          <a:effectLst/>
        </p:spPr>
        <p:txBody>
          <a:bodyPr/>
          <a:lstStyle/>
          <a:p>
            <a:endParaRPr lang="en-US" dirty="0"/>
          </a:p>
        </p:txBody>
      </p:sp>
      <p:sp>
        <p:nvSpPr>
          <p:cNvPr id="3081" name="Rectangle 9"/>
          <p:cNvSpPr>
            <a:spLocks noChangeArrowheads="1"/>
          </p:cNvSpPr>
          <p:nvPr/>
        </p:nvSpPr>
        <p:spPr bwMode="auto">
          <a:xfrm>
            <a:off x="0" y="0"/>
            <a:ext cx="9144000" cy="127000"/>
          </a:xfrm>
          <a:prstGeom prst="rect">
            <a:avLst/>
          </a:prstGeom>
          <a:solidFill>
            <a:schemeClr val="tx1"/>
          </a:solidFill>
          <a:ln w="9525">
            <a:noFill/>
            <a:miter lim="800000"/>
            <a:headEnd/>
            <a:tailEnd/>
          </a:ln>
          <a:effectLst/>
        </p:spPr>
        <p:txBody>
          <a:bodyPr wrap="none" anchor="ctr"/>
          <a:lstStyle/>
          <a:p>
            <a:endParaRPr lang="en-US" dirty="0"/>
          </a:p>
        </p:txBody>
      </p:sp>
      <p:pic>
        <p:nvPicPr>
          <p:cNvPr id="3082" name="Picture 10" descr="UW_logo_200"/>
          <p:cNvPicPr>
            <a:picLocks noChangeAspect="1" noChangeArrowheads="1"/>
          </p:cNvPicPr>
          <p:nvPr/>
        </p:nvPicPr>
        <p:blipFill>
          <a:blip r:embed="rId14" cstate="print"/>
          <a:srcRect b="40735"/>
          <a:stretch>
            <a:fillRect/>
          </a:stretch>
        </p:blipFill>
        <p:spPr bwMode="auto">
          <a:xfrm>
            <a:off x="138113" y="0"/>
            <a:ext cx="908050" cy="538163"/>
          </a:xfrm>
          <a:prstGeom prst="rect">
            <a:avLst/>
          </a:prstGeom>
          <a:noFill/>
        </p:spPr>
      </p:pic>
      <p:sp>
        <p:nvSpPr>
          <p:cNvPr id="3083" name="Rectangle 11"/>
          <p:cNvSpPr>
            <a:spLocks noChangeArrowheads="1"/>
          </p:cNvSpPr>
          <p:nvPr/>
        </p:nvSpPr>
        <p:spPr bwMode="auto">
          <a:xfrm>
            <a:off x="401638" y="973138"/>
            <a:ext cx="8742362" cy="47625"/>
          </a:xfrm>
          <a:prstGeom prst="rect">
            <a:avLst/>
          </a:prstGeom>
          <a:gradFill rotWithShape="0">
            <a:gsLst>
              <a:gs pos="0">
                <a:srgbClr val="9E9E9E"/>
              </a:gs>
              <a:gs pos="100000">
                <a:srgbClr val="EDEDED"/>
              </a:gs>
            </a:gsLst>
            <a:lin ang="5400000" scaled="1"/>
          </a:gradFill>
          <a:ln w="9525">
            <a:noFill/>
            <a:miter lim="800000"/>
            <a:headEnd/>
            <a:tailEnd/>
          </a:ln>
          <a:effectLst/>
        </p:spPr>
        <p:txBody>
          <a:bodyPr wrap="none" anchor="ctr"/>
          <a:lstStyle/>
          <a:p>
            <a:endParaRPr lang="en-US" dirty="0"/>
          </a:p>
        </p:txBody>
      </p:sp>
      <p:pic>
        <p:nvPicPr>
          <p:cNvPr id="3084" name="Picture 12" descr="logo-wordmark"/>
          <p:cNvPicPr>
            <a:picLocks noChangeAspect="1" noChangeArrowheads="1"/>
          </p:cNvPicPr>
          <p:nvPr/>
        </p:nvPicPr>
        <p:blipFill>
          <a:blip r:embed="rId15" cstate="print"/>
          <a:srcRect/>
          <a:stretch>
            <a:fillRect/>
          </a:stretch>
        </p:blipFill>
        <p:spPr bwMode="auto">
          <a:xfrm>
            <a:off x="71438" y="531813"/>
            <a:ext cx="1042987" cy="384175"/>
          </a:xfrm>
          <a:prstGeom prst="rect">
            <a:avLst/>
          </a:prstGeom>
          <a:noFill/>
        </p:spPr>
      </p:pic>
      <p:grpSp>
        <p:nvGrpSpPr>
          <p:cNvPr id="3085" name="Group 13"/>
          <p:cNvGrpSpPr>
            <a:grpSpLocks/>
          </p:cNvGrpSpPr>
          <p:nvPr/>
        </p:nvGrpSpPr>
        <p:grpSpPr bwMode="auto">
          <a:xfrm>
            <a:off x="123825" y="971550"/>
            <a:ext cx="285750" cy="285750"/>
            <a:chOff x="306" y="1119"/>
            <a:chExt cx="180" cy="180"/>
          </a:xfrm>
        </p:grpSpPr>
        <p:pic>
          <p:nvPicPr>
            <p:cNvPr id="3086" name="Picture 14" descr="corner1"/>
            <p:cNvPicPr>
              <a:picLocks noChangeAspect="1" noChangeArrowheads="1"/>
            </p:cNvPicPr>
            <p:nvPr/>
          </p:nvPicPr>
          <p:blipFill>
            <a:blip r:embed="rId16" cstate="print"/>
            <a:srcRect/>
            <a:stretch>
              <a:fillRect/>
            </a:stretch>
          </p:blipFill>
          <p:spPr bwMode="auto">
            <a:xfrm>
              <a:off x="306" y="1119"/>
              <a:ext cx="120" cy="120"/>
            </a:xfrm>
            <a:prstGeom prst="rect">
              <a:avLst/>
            </a:prstGeom>
            <a:noFill/>
          </p:spPr>
        </p:pic>
        <p:pic>
          <p:nvPicPr>
            <p:cNvPr id="3087" name="Picture 15" descr="corner-rt"/>
            <p:cNvPicPr>
              <a:picLocks noChangeAspect="1" noChangeArrowheads="1"/>
            </p:cNvPicPr>
            <p:nvPr/>
          </p:nvPicPr>
          <p:blipFill>
            <a:blip r:embed="rId17" cstate="print"/>
            <a:srcRect/>
            <a:stretch>
              <a:fillRect/>
            </a:stretch>
          </p:blipFill>
          <p:spPr bwMode="auto">
            <a:xfrm>
              <a:off x="426" y="1119"/>
              <a:ext cx="60" cy="120"/>
            </a:xfrm>
            <a:prstGeom prst="rect">
              <a:avLst/>
            </a:prstGeom>
            <a:noFill/>
          </p:spPr>
        </p:pic>
        <p:pic>
          <p:nvPicPr>
            <p:cNvPr id="3088" name="Picture 16" descr="corner-left"/>
            <p:cNvPicPr>
              <a:picLocks noChangeAspect="1" noChangeArrowheads="1"/>
            </p:cNvPicPr>
            <p:nvPr/>
          </p:nvPicPr>
          <p:blipFill>
            <a:blip r:embed="rId18" cstate="print"/>
            <a:srcRect/>
            <a:stretch>
              <a:fillRect/>
            </a:stretch>
          </p:blipFill>
          <p:spPr bwMode="auto">
            <a:xfrm>
              <a:off x="306" y="1239"/>
              <a:ext cx="120" cy="60"/>
            </a:xfrm>
            <a:prstGeom prst="rect">
              <a:avLst/>
            </a:prstGeom>
            <a:noFill/>
          </p:spPr>
        </p:pic>
      </p:grpSp>
      <p:sp>
        <p:nvSpPr>
          <p:cNvPr id="3091" name="Rectangle 19"/>
          <p:cNvSpPr>
            <a:spLocks noGrp="1" noChangeArrowheads="1"/>
          </p:cNvSpPr>
          <p:nvPr>
            <p:ph type="sldNum" sz="quarter" idx="4"/>
          </p:nvPr>
        </p:nvSpPr>
        <p:spPr bwMode="auto">
          <a:xfrm>
            <a:off x="8382000" y="6477000"/>
            <a:ext cx="4572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a:defRPr sz="1400"/>
            </a:lvl1pPr>
          </a:lstStyle>
          <a:p>
            <a:fld id="{4BFA9B00-60E5-452E-9E63-F3DF7FB1AA12}"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transition/>
  <p:hf hdr="0" ftr="0" dt="0"/>
  <p:txStyles>
    <p:titleStyle>
      <a:lvl1pPr algn="ctr" rtl="0" eaLnBrk="1" fontAlgn="base" hangingPunct="1">
        <a:spcBef>
          <a:spcPct val="0"/>
        </a:spcBef>
        <a:spcAft>
          <a:spcPct val="0"/>
        </a:spcAft>
        <a:defRPr sz="3200" b="1">
          <a:solidFill>
            <a:schemeClr val="bg1"/>
          </a:solidFill>
          <a:latin typeface="+mj-lt"/>
          <a:ea typeface="+mj-ea"/>
          <a:cs typeface="+mj-cs"/>
        </a:defRPr>
      </a:lvl1pPr>
      <a:lvl2pPr algn="ctr" rtl="0" eaLnBrk="1" fontAlgn="base" hangingPunct="1">
        <a:spcBef>
          <a:spcPct val="0"/>
        </a:spcBef>
        <a:spcAft>
          <a:spcPct val="0"/>
        </a:spcAft>
        <a:defRPr sz="3200" b="1">
          <a:solidFill>
            <a:schemeClr val="bg1"/>
          </a:solidFill>
          <a:latin typeface="Comic Sans MS" pitchFamily="66" charset="0"/>
        </a:defRPr>
      </a:lvl2pPr>
      <a:lvl3pPr algn="ctr" rtl="0" eaLnBrk="1" fontAlgn="base" hangingPunct="1">
        <a:spcBef>
          <a:spcPct val="0"/>
        </a:spcBef>
        <a:spcAft>
          <a:spcPct val="0"/>
        </a:spcAft>
        <a:defRPr sz="3200" b="1">
          <a:solidFill>
            <a:schemeClr val="bg1"/>
          </a:solidFill>
          <a:latin typeface="Comic Sans MS" pitchFamily="66" charset="0"/>
        </a:defRPr>
      </a:lvl3pPr>
      <a:lvl4pPr algn="ctr" rtl="0" eaLnBrk="1" fontAlgn="base" hangingPunct="1">
        <a:spcBef>
          <a:spcPct val="0"/>
        </a:spcBef>
        <a:spcAft>
          <a:spcPct val="0"/>
        </a:spcAft>
        <a:defRPr sz="3200" b="1">
          <a:solidFill>
            <a:schemeClr val="bg1"/>
          </a:solidFill>
          <a:latin typeface="Comic Sans MS" pitchFamily="66" charset="0"/>
        </a:defRPr>
      </a:lvl4pPr>
      <a:lvl5pPr algn="ctr" rtl="0" eaLnBrk="1" fontAlgn="base" hangingPunct="1">
        <a:spcBef>
          <a:spcPct val="0"/>
        </a:spcBef>
        <a:spcAft>
          <a:spcPct val="0"/>
        </a:spcAft>
        <a:defRPr sz="3200" b="1">
          <a:solidFill>
            <a:schemeClr val="bg1"/>
          </a:solidFill>
          <a:latin typeface="Comic Sans MS" pitchFamily="66" charset="0"/>
        </a:defRPr>
      </a:lvl5pPr>
      <a:lvl6pPr marL="457200" algn="ctr" rtl="0" eaLnBrk="1" fontAlgn="base" hangingPunct="1">
        <a:spcBef>
          <a:spcPct val="0"/>
        </a:spcBef>
        <a:spcAft>
          <a:spcPct val="0"/>
        </a:spcAft>
        <a:defRPr sz="3200" b="1">
          <a:solidFill>
            <a:schemeClr val="bg1"/>
          </a:solidFill>
          <a:latin typeface="Comic Sans MS" pitchFamily="66" charset="0"/>
        </a:defRPr>
      </a:lvl6pPr>
      <a:lvl7pPr marL="914400" algn="ctr" rtl="0" eaLnBrk="1" fontAlgn="base" hangingPunct="1">
        <a:spcBef>
          <a:spcPct val="0"/>
        </a:spcBef>
        <a:spcAft>
          <a:spcPct val="0"/>
        </a:spcAft>
        <a:defRPr sz="3200" b="1">
          <a:solidFill>
            <a:schemeClr val="bg1"/>
          </a:solidFill>
          <a:latin typeface="Comic Sans MS" pitchFamily="66" charset="0"/>
        </a:defRPr>
      </a:lvl7pPr>
      <a:lvl8pPr marL="1371600" algn="ctr" rtl="0" eaLnBrk="1" fontAlgn="base" hangingPunct="1">
        <a:spcBef>
          <a:spcPct val="0"/>
        </a:spcBef>
        <a:spcAft>
          <a:spcPct val="0"/>
        </a:spcAft>
        <a:defRPr sz="3200" b="1">
          <a:solidFill>
            <a:schemeClr val="bg1"/>
          </a:solidFill>
          <a:latin typeface="Comic Sans MS" pitchFamily="66" charset="0"/>
        </a:defRPr>
      </a:lvl8pPr>
      <a:lvl9pPr marL="1828800" algn="ctr" rtl="0" eaLnBrk="1" fontAlgn="base" hangingPunct="1">
        <a:spcBef>
          <a:spcPct val="0"/>
        </a:spcBef>
        <a:spcAft>
          <a:spcPct val="0"/>
        </a:spcAft>
        <a:defRPr sz="3200" b="1">
          <a:solidFill>
            <a:schemeClr val="bg1"/>
          </a:solidFill>
          <a:latin typeface="Comic Sans MS" pitchFamily="66" charset="0"/>
        </a:defRPr>
      </a:lvl9pPr>
    </p:titleStyle>
    <p:bodyStyle>
      <a:lvl1pPr marL="342900" indent="-342900" algn="l" rtl="0" eaLnBrk="1" fontAlgn="base" hangingPunct="1">
        <a:spcBef>
          <a:spcPct val="20000"/>
        </a:spcBef>
        <a:spcAft>
          <a:spcPct val="0"/>
        </a:spcAft>
        <a:buChar char="•"/>
        <a:defRPr sz="2400" b="1">
          <a:solidFill>
            <a:schemeClr val="tx1"/>
          </a:solidFill>
          <a:effectLst>
            <a:outerShdw blurRad="38100" dist="38100" dir="2700000" algn="tl">
              <a:srgbClr val="C0C0C0"/>
            </a:outerShdw>
          </a:effectLst>
          <a:latin typeface="+mn-lt"/>
          <a:ea typeface="+mn-ea"/>
          <a:cs typeface="+mn-cs"/>
        </a:defRPr>
      </a:lvl1pPr>
      <a:lvl2pPr marL="742950" indent="-285750" algn="l" rtl="0" eaLnBrk="1" fontAlgn="base" hangingPunct="1">
        <a:spcBef>
          <a:spcPct val="20000"/>
        </a:spcBef>
        <a:spcAft>
          <a:spcPct val="0"/>
        </a:spcAft>
        <a:buChar char="–"/>
        <a:defRPr sz="2000" b="1">
          <a:solidFill>
            <a:schemeClr val="tx1"/>
          </a:solidFill>
          <a:latin typeface="+mn-lt"/>
        </a:defRPr>
      </a:lvl2pPr>
      <a:lvl3pPr marL="1143000" indent="-228600" algn="l" rtl="0" eaLnBrk="1" fontAlgn="base" hangingPunct="1">
        <a:spcBef>
          <a:spcPct val="20000"/>
        </a:spcBef>
        <a:spcAft>
          <a:spcPct val="0"/>
        </a:spcAft>
        <a:buChar char="•"/>
        <a:defRPr sz="2000" b="1">
          <a:solidFill>
            <a:schemeClr val="tx1"/>
          </a:solidFill>
          <a:latin typeface="+mn-lt"/>
        </a:defRPr>
      </a:lvl3pPr>
      <a:lvl4pPr marL="1600200" indent="-228600" algn="l" rtl="0" eaLnBrk="1" fontAlgn="base" hangingPunct="1">
        <a:spcBef>
          <a:spcPct val="20000"/>
        </a:spcBef>
        <a:spcAft>
          <a:spcPct val="0"/>
        </a:spcAft>
        <a:buChar char="–"/>
        <a:defRPr sz="2000" b="1">
          <a:solidFill>
            <a:schemeClr val="tx1"/>
          </a:solidFill>
          <a:latin typeface="+mn-lt"/>
        </a:defRPr>
      </a:lvl4pPr>
      <a:lvl5pPr marL="2057400" indent="-228600" algn="l" rtl="0" eaLnBrk="1" fontAlgn="base" hangingPunct="1">
        <a:spcBef>
          <a:spcPct val="20000"/>
        </a:spcBef>
        <a:spcAft>
          <a:spcPct val="0"/>
        </a:spcAft>
        <a:buChar char="»"/>
        <a:defRPr sz="2000" b="1">
          <a:solidFill>
            <a:schemeClr val="tx1"/>
          </a:solidFill>
          <a:latin typeface="+mn-lt"/>
        </a:defRPr>
      </a:lvl5pPr>
      <a:lvl6pPr marL="2514600" indent="-228600" algn="l" rtl="0" eaLnBrk="1" fontAlgn="base" hangingPunct="1">
        <a:spcBef>
          <a:spcPct val="20000"/>
        </a:spcBef>
        <a:spcAft>
          <a:spcPct val="0"/>
        </a:spcAft>
        <a:buChar char="»"/>
        <a:defRPr sz="2000" b="1">
          <a:solidFill>
            <a:schemeClr val="tx1"/>
          </a:solidFill>
          <a:latin typeface="+mn-lt"/>
        </a:defRPr>
      </a:lvl6pPr>
      <a:lvl7pPr marL="2971800" indent="-228600" algn="l" rtl="0" eaLnBrk="1" fontAlgn="base" hangingPunct="1">
        <a:spcBef>
          <a:spcPct val="20000"/>
        </a:spcBef>
        <a:spcAft>
          <a:spcPct val="0"/>
        </a:spcAft>
        <a:buChar char="»"/>
        <a:defRPr sz="2000" b="1">
          <a:solidFill>
            <a:schemeClr val="tx1"/>
          </a:solidFill>
          <a:latin typeface="+mn-lt"/>
        </a:defRPr>
      </a:lvl7pPr>
      <a:lvl8pPr marL="3429000" indent="-228600" algn="l" rtl="0" eaLnBrk="1" fontAlgn="base" hangingPunct="1">
        <a:spcBef>
          <a:spcPct val="20000"/>
        </a:spcBef>
        <a:spcAft>
          <a:spcPct val="0"/>
        </a:spcAft>
        <a:buChar char="»"/>
        <a:defRPr sz="2000" b="1">
          <a:solidFill>
            <a:schemeClr val="tx1"/>
          </a:solidFill>
          <a:latin typeface="+mn-lt"/>
        </a:defRPr>
      </a:lvl8pPr>
      <a:lvl9pPr marL="3886200" indent="-228600" algn="l" rtl="0" eaLnBrk="1" fontAlgn="base" hangingPunct="1">
        <a:spcBef>
          <a:spcPct val="20000"/>
        </a:spcBef>
        <a:spcAft>
          <a:spcPct val="0"/>
        </a:spcAft>
        <a:buChar char="»"/>
        <a:defRPr sz="2000" b="1">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vmlDrawing" Target="../drawings/vmlDrawing1.vml"/><Relationship Id="rId6" Type="http://schemas.openxmlformats.org/officeDocument/2006/relationships/image" Target="../media/image7.png"/><Relationship Id="rId5" Type="http://schemas.openxmlformats.org/officeDocument/2006/relationships/oleObject" Target="../embeddings/oleObject1.bin"/><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8.wmf"/><Relationship Id="rId3" Type="http://schemas.openxmlformats.org/officeDocument/2006/relationships/notesSlide" Target="../notesSlides/notesSlide3.xml"/><Relationship Id="rId7"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12.png"/><Relationship Id="rId5" Type="http://schemas.openxmlformats.org/officeDocument/2006/relationships/image" Target="../media/image11.png"/><Relationship Id="rId10" Type="http://schemas.openxmlformats.org/officeDocument/2006/relationships/image" Target="../media/image9.wmf"/><Relationship Id="rId4" Type="http://schemas.openxmlformats.org/officeDocument/2006/relationships/image" Target="../media/image10.png"/><Relationship Id="rId9" Type="http://schemas.openxmlformats.org/officeDocument/2006/relationships/oleObject" Target="../embeddings/oleObject3.bin"/></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image" Target="../media/image13.wmf"/><Relationship Id="rId5" Type="http://schemas.openxmlformats.org/officeDocument/2006/relationships/oleObject" Target="../embeddings/oleObject4.bin"/><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7" Type="http://schemas.openxmlformats.org/officeDocument/2006/relationships/image" Target="../media/image15.wmf"/><Relationship Id="rId2" Type="http://schemas.openxmlformats.org/officeDocument/2006/relationships/slideLayout" Target="../slideLayouts/slideLayout2.xml"/><Relationship Id="rId1" Type="http://schemas.openxmlformats.org/officeDocument/2006/relationships/vmlDrawing" Target="../drawings/vmlDrawing4.vml"/><Relationship Id="rId6" Type="http://schemas.openxmlformats.org/officeDocument/2006/relationships/oleObject" Target="../embeddings/oleObject5.bin"/><Relationship Id="rId5" Type="http://schemas.openxmlformats.org/officeDocument/2006/relationships/image" Target="../media/image17.png"/><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8" Type="http://schemas.openxmlformats.org/officeDocument/2006/relationships/oleObject" Target="../embeddings/oleObject7.bin"/><Relationship Id="rId13" Type="http://schemas.openxmlformats.org/officeDocument/2006/relationships/image" Target="../media/image21.wmf"/><Relationship Id="rId3" Type="http://schemas.openxmlformats.org/officeDocument/2006/relationships/notesSlide" Target="../notesSlides/notesSlide6.xml"/><Relationship Id="rId7" Type="http://schemas.openxmlformats.org/officeDocument/2006/relationships/image" Target="../media/image18.wmf"/><Relationship Id="rId12" Type="http://schemas.openxmlformats.org/officeDocument/2006/relationships/oleObject" Target="../embeddings/oleObject9.bin"/><Relationship Id="rId2" Type="http://schemas.openxmlformats.org/officeDocument/2006/relationships/slideLayout" Target="../slideLayouts/slideLayout2.xml"/><Relationship Id="rId1" Type="http://schemas.openxmlformats.org/officeDocument/2006/relationships/vmlDrawing" Target="../drawings/vmlDrawing5.vml"/><Relationship Id="rId6" Type="http://schemas.openxmlformats.org/officeDocument/2006/relationships/oleObject" Target="../embeddings/oleObject6.bin"/><Relationship Id="rId11" Type="http://schemas.openxmlformats.org/officeDocument/2006/relationships/image" Target="../media/image20.wmf"/><Relationship Id="rId5" Type="http://schemas.openxmlformats.org/officeDocument/2006/relationships/image" Target="../media/image24.png"/><Relationship Id="rId15" Type="http://schemas.openxmlformats.org/officeDocument/2006/relationships/image" Target="../media/image22.wmf"/><Relationship Id="rId10" Type="http://schemas.openxmlformats.org/officeDocument/2006/relationships/oleObject" Target="../embeddings/oleObject8.bin"/><Relationship Id="rId4" Type="http://schemas.openxmlformats.org/officeDocument/2006/relationships/image" Target="../media/image23.png"/><Relationship Id="rId9" Type="http://schemas.openxmlformats.org/officeDocument/2006/relationships/image" Target="../media/image19.wmf"/><Relationship Id="rId14" Type="http://schemas.openxmlformats.org/officeDocument/2006/relationships/oleObject" Target="../embeddings/oleObject10.bin"/></Relationships>
</file>

<file path=ppt/slides/_rels/slide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26.jpeg"/></Relationships>
</file>

<file path=ppt/slides/_rels/slide8.xml.rels><?xml version="1.0" encoding="UTF-8" standalone="yes"?>
<Relationships xmlns="http://schemas.openxmlformats.org/package/2006/relationships"><Relationship Id="rId8" Type="http://schemas.openxmlformats.org/officeDocument/2006/relationships/image" Target="../media/image28.wmf"/><Relationship Id="rId3" Type="http://schemas.openxmlformats.org/officeDocument/2006/relationships/notesSlide" Target="../notesSlides/notesSlide8.xml"/><Relationship Id="rId7" Type="http://schemas.openxmlformats.org/officeDocument/2006/relationships/oleObject" Target="../embeddings/oleObject11.bin"/><Relationship Id="rId2" Type="http://schemas.openxmlformats.org/officeDocument/2006/relationships/slideLayout" Target="../slideLayouts/slideLayout2.xml"/><Relationship Id="rId1" Type="http://schemas.openxmlformats.org/officeDocument/2006/relationships/vmlDrawing" Target="../drawings/vmlDrawing6.v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9.xml.rels><?xml version="1.0" encoding="UTF-8" standalone="yes"?>
<Relationships xmlns="http://schemas.openxmlformats.org/package/2006/relationships"><Relationship Id="rId8" Type="http://schemas.openxmlformats.org/officeDocument/2006/relationships/image" Target="../media/image33.wmf"/><Relationship Id="rId13" Type="http://schemas.openxmlformats.org/officeDocument/2006/relationships/image" Target="../media/image31.png"/><Relationship Id="rId3" Type="http://schemas.openxmlformats.org/officeDocument/2006/relationships/notesSlide" Target="../notesSlides/notesSlide9.xml"/><Relationship Id="rId7" Type="http://schemas.openxmlformats.org/officeDocument/2006/relationships/oleObject" Target="../embeddings/oleObject13.bin"/><Relationship Id="rId12" Type="http://schemas.openxmlformats.org/officeDocument/2006/relationships/image" Target="../media/image35.wmf"/><Relationship Id="rId2" Type="http://schemas.openxmlformats.org/officeDocument/2006/relationships/slideLayout" Target="../slideLayouts/slideLayout2.xml"/><Relationship Id="rId1" Type="http://schemas.openxmlformats.org/officeDocument/2006/relationships/vmlDrawing" Target="../drawings/vmlDrawing7.vml"/><Relationship Id="rId6" Type="http://schemas.openxmlformats.org/officeDocument/2006/relationships/image" Target="../media/image32.wmf"/><Relationship Id="rId11" Type="http://schemas.openxmlformats.org/officeDocument/2006/relationships/oleObject" Target="../embeddings/oleObject15.bin"/><Relationship Id="rId5" Type="http://schemas.openxmlformats.org/officeDocument/2006/relationships/oleObject" Target="../embeddings/oleObject12.bin"/><Relationship Id="rId10" Type="http://schemas.openxmlformats.org/officeDocument/2006/relationships/image" Target="../media/image34.wmf"/><Relationship Id="rId4" Type="http://schemas.openxmlformats.org/officeDocument/2006/relationships/image" Target="../media/image36.png"/><Relationship Id="rId9" Type="http://schemas.openxmlformats.org/officeDocument/2006/relationships/oleObject" Target="../embeddings/oleObject14.bin"/></Relationships>
</file>

<file path=ppt/slides/_rels/slide1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2.xml"/><Relationship Id="rId4" Type="http://schemas.openxmlformats.org/officeDocument/2006/relationships/image" Target="../media/image43.png"/></Relationships>
</file>

<file path=ppt/slides/_rels/slide15.xml.rels><?xml version="1.0" encoding="UTF-8" standalone="yes"?>
<Relationships xmlns="http://schemas.openxmlformats.org/package/2006/relationships"><Relationship Id="rId8" Type="http://schemas.openxmlformats.org/officeDocument/2006/relationships/oleObject" Target="../embeddings/oleObject18.bin"/><Relationship Id="rId3" Type="http://schemas.openxmlformats.org/officeDocument/2006/relationships/oleObject" Target="../embeddings/oleObject16.bin"/><Relationship Id="rId7" Type="http://schemas.openxmlformats.org/officeDocument/2006/relationships/image" Target="../media/image45.wmf"/><Relationship Id="rId12" Type="http://schemas.openxmlformats.org/officeDocument/2006/relationships/image" Target="../media/image47.wmf"/><Relationship Id="rId2" Type="http://schemas.openxmlformats.org/officeDocument/2006/relationships/slideLayout" Target="../slideLayouts/slideLayout2.xml"/><Relationship Id="rId1" Type="http://schemas.openxmlformats.org/officeDocument/2006/relationships/vmlDrawing" Target="../drawings/vmlDrawing8.vml"/><Relationship Id="rId6" Type="http://schemas.openxmlformats.org/officeDocument/2006/relationships/oleObject" Target="../embeddings/oleObject17.bin"/><Relationship Id="rId11" Type="http://schemas.openxmlformats.org/officeDocument/2006/relationships/oleObject" Target="../embeddings/oleObject19.bin"/><Relationship Id="rId5" Type="http://schemas.openxmlformats.org/officeDocument/2006/relationships/image" Target="../media/image48.png"/><Relationship Id="rId10" Type="http://schemas.openxmlformats.org/officeDocument/2006/relationships/image" Target="../media/image49.png"/><Relationship Id="rId4" Type="http://schemas.openxmlformats.org/officeDocument/2006/relationships/image" Target="../media/image44.wmf"/><Relationship Id="rId9" Type="http://schemas.openxmlformats.org/officeDocument/2006/relationships/image" Target="../media/image46.w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62"/>
          <p:cNvPicPr>
            <a:picLocks noChangeAspect="1" noChangeArrowheads="1"/>
          </p:cNvPicPr>
          <p:nvPr/>
        </p:nvPicPr>
        <p:blipFill>
          <a:blip r:embed="rId4" cstate="print"/>
          <a:srcRect l="33067" t="5371" r="29442" b="8057"/>
          <a:stretch>
            <a:fillRect/>
          </a:stretch>
        </p:blipFill>
        <p:spPr bwMode="auto">
          <a:xfrm>
            <a:off x="762000" y="1244600"/>
            <a:ext cx="2362200" cy="2108200"/>
          </a:xfrm>
          <a:prstGeom prst="rect">
            <a:avLst/>
          </a:prstGeom>
          <a:solidFill>
            <a:schemeClr val="accent1">
              <a:alpha val="0"/>
            </a:schemeClr>
          </a:solidFill>
          <a:ln w="9525">
            <a:noFill/>
            <a:miter lim="800000"/>
            <a:headEnd/>
            <a:tailEnd/>
          </a:ln>
        </p:spPr>
      </p:pic>
      <p:sp>
        <p:nvSpPr>
          <p:cNvPr id="490503" name="Rectangle 7"/>
          <p:cNvSpPr>
            <a:spLocks noGrp="1" noChangeArrowheads="1"/>
          </p:cNvSpPr>
          <p:nvPr>
            <p:ph type="ctrTitle"/>
          </p:nvPr>
        </p:nvSpPr>
        <p:spPr>
          <a:xfrm>
            <a:off x="1066800" y="76200"/>
            <a:ext cx="8077200" cy="914400"/>
          </a:xfrm>
        </p:spPr>
        <p:txBody>
          <a:bodyPr/>
          <a:lstStyle/>
          <a:p>
            <a:r>
              <a:rPr lang="en-US" sz="2400" dirty="0" smtClean="0">
                <a:solidFill>
                  <a:schemeClr val="bg1"/>
                </a:solidFill>
                <a:latin typeface="Arial" pitchFamily="34" charset="0"/>
                <a:cs typeface="Arial" pitchFamily="34" charset="0"/>
              </a:rPr>
              <a:t>Measurements of the contribution of Reynolds stress to momentum balance in the HSX stellarator</a:t>
            </a:r>
          </a:p>
        </p:txBody>
      </p:sp>
      <p:sp>
        <p:nvSpPr>
          <p:cNvPr id="490504" name="Rectangle 8"/>
          <p:cNvSpPr>
            <a:spLocks noGrp="1" noChangeArrowheads="1"/>
          </p:cNvSpPr>
          <p:nvPr>
            <p:ph type="subTitle" idx="1"/>
          </p:nvPr>
        </p:nvSpPr>
        <p:spPr>
          <a:xfrm>
            <a:off x="228600" y="3429000"/>
            <a:ext cx="3657600" cy="2057400"/>
          </a:xfrm>
        </p:spPr>
        <p:txBody>
          <a:bodyPr/>
          <a:lstStyle/>
          <a:p>
            <a:pPr algn="l">
              <a:lnSpc>
                <a:spcPct val="90000"/>
              </a:lnSpc>
            </a:pPr>
            <a:r>
              <a:rPr lang="en-US" sz="1800" dirty="0" smtClean="0">
                <a:latin typeface="Arial" pitchFamily="34" charset="0"/>
                <a:cs typeface="Arial" pitchFamily="34" charset="0"/>
              </a:rPr>
              <a:t>Bob Wilcox</a:t>
            </a:r>
          </a:p>
          <a:p>
            <a:pPr algn="l">
              <a:lnSpc>
                <a:spcPct val="90000"/>
              </a:lnSpc>
            </a:pPr>
            <a:r>
              <a:rPr lang="en-US" sz="1800" dirty="0" smtClean="0">
                <a:latin typeface="Arial" pitchFamily="34" charset="0"/>
                <a:cs typeface="Arial" pitchFamily="34" charset="0"/>
              </a:rPr>
              <a:t>D.T. Anderson, J.N. </a:t>
            </a:r>
            <a:r>
              <a:rPr lang="en-US" sz="1800" dirty="0" err="1" smtClean="0">
                <a:latin typeface="Arial" pitchFamily="34" charset="0"/>
                <a:cs typeface="Arial" pitchFamily="34" charset="0"/>
              </a:rPr>
              <a:t>Talmadge</a:t>
            </a:r>
            <a:r>
              <a:rPr lang="en-US" sz="1800" smtClean="0">
                <a:latin typeface="Arial" pitchFamily="34" charset="0"/>
                <a:cs typeface="Arial" pitchFamily="34" charset="0"/>
              </a:rPr>
              <a:t>, </a:t>
            </a:r>
            <a:r>
              <a:rPr lang="en-US" sz="1800" smtClean="0">
                <a:latin typeface="Arial" pitchFamily="34" charset="0"/>
                <a:cs typeface="Arial" pitchFamily="34" charset="0"/>
              </a:rPr>
              <a:t>F.S.B. </a:t>
            </a:r>
            <a:r>
              <a:rPr lang="en-US" sz="1800" dirty="0" smtClean="0">
                <a:latin typeface="Arial" pitchFamily="34" charset="0"/>
                <a:cs typeface="Arial" pitchFamily="34" charset="0"/>
              </a:rPr>
              <a:t>Anderson</a:t>
            </a:r>
          </a:p>
          <a:p>
            <a:pPr algn="l">
              <a:lnSpc>
                <a:spcPct val="90000"/>
              </a:lnSpc>
            </a:pPr>
            <a:endParaRPr lang="en-US" sz="1800" dirty="0" smtClean="0">
              <a:latin typeface="Arial" pitchFamily="34" charset="0"/>
              <a:cs typeface="Arial" pitchFamily="34" charset="0"/>
            </a:endParaRPr>
          </a:p>
          <a:p>
            <a:pPr algn="l">
              <a:lnSpc>
                <a:spcPct val="90000"/>
              </a:lnSpc>
            </a:pPr>
            <a:r>
              <a:rPr lang="en-US" sz="1800" dirty="0" smtClean="0">
                <a:latin typeface="Arial" pitchFamily="34" charset="0"/>
                <a:cs typeface="Arial" pitchFamily="34" charset="0"/>
              </a:rPr>
              <a:t>HSX Plasma Laboratory</a:t>
            </a:r>
            <a:endParaRPr lang="en-US" sz="1800" dirty="0">
              <a:latin typeface="Arial" pitchFamily="34" charset="0"/>
              <a:cs typeface="Arial" pitchFamily="34" charset="0"/>
            </a:endParaRPr>
          </a:p>
          <a:p>
            <a:pPr algn="l">
              <a:lnSpc>
                <a:spcPct val="90000"/>
              </a:lnSpc>
            </a:pPr>
            <a:r>
              <a:rPr lang="en-US" sz="1800" dirty="0" smtClean="0">
                <a:latin typeface="Arial" pitchFamily="34" charset="0"/>
                <a:cs typeface="Arial" pitchFamily="34" charset="0"/>
              </a:rPr>
              <a:t>University </a:t>
            </a:r>
            <a:r>
              <a:rPr lang="en-US" sz="1800" dirty="0">
                <a:latin typeface="Arial" pitchFamily="34" charset="0"/>
                <a:cs typeface="Arial" pitchFamily="34" charset="0"/>
              </a:rPr>
              <a:t>of Wisconsin, Madison</a:t>
            </a:r>
          </a:p>
        </p:txBody>
      </p:sp>
      <p:graphicFrame>
        <p:nvGraphicFramePr>
          <p:cNvPr id="3074" name="Object 2"/>
          <p:cNvGraphicFramePr>
            <a:graphicFrameLocks noChangeAspect="1"/>
          </p:cNvGraphicFramePr>
          <p:nvPr/>
        </p:nvGraphicFramePr>
        <p:xfrm>
          <a:off x="3810000" y="1371600"/>
          <a:ext cx="5257800" cy="3505200"/>
        </p:xfrm>
        <a:graphic>
          <a:graphicData uri="http://schemas.openxmlformats.org/presentationml/2006/ole">
            <mc:AlternateContent xmlns:mc="http://schemas.openxmlformats.org/markup-compatibility/2006">
              <mc:Choice xmlns:v="urn:schemas-microsoft-com:vml" Requires="v">
                <p:oleObj spid="_x0000_s3075" name="Bitmap Image" r:id="rId5" imgW="6095238" imgH="4877481" progId="PBrush">
                  <p:embed/>
                </p:oleObj>
              </mc:Choice>
              <mc:Fallback>
                <p:oleObj name="Bitmap Image" r:id="rId5" imgW="6095238" imgH="4877481" progId="PBrush">
                  <p:embed/>
                  <p:pic>
                    <p:nvPicPr>
                      <p:cNvPr id="0" name="Object 2"/>
                      <p:cNvPicPr>
                        <a:picLocks noChangeAspect="1" noChangeArrowheads="1"/>
                      </p:cNvPicPr>
                      <p:nvPr/>
                    </p:nvPicPr>
                    <p:blipFill>
                      <a:blip r:embed="rId6">
                        <a:extLst>
                          <a:ext uri="{28A0092B-C50C-407E-A947-70E740481C1C}">
                            <a14:useLocalDpi xmlns:a14="http://schemas.microsoft.com/office/drawing/2010/main" val="0"/>
                          </a:ext>
                        </a:extLst>
                      </a:blip>
                      <a:srcRect r="25000" b="37500"/>
                      <a:stretch>
                        <a:fillRect/>
                      </a:stretch>
                    </p:blipFill>
                    <p:spPr bwMode="auto">
                      <a:xfrm>
                        <a:off x="3810000" y="1371600"/>
                        <a:ext cx="5257800" cy="3505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6" name="TextBox 17"/>
          <p:cNvSpPr txBox="1">
            <a:spLocks noChangeArrowheads="1"/>
          </p:cNvSpPr>
          <p:nvPr/>
        </p:nvSpPr>
        <p:spPr bwMode="auto">
          <a:xfrm>
            <a:off x="4495800" y="5105400"/>
            <a:ext cx="4419600" cy="646331"/>
          </a:xfrm>
          <a:prstGeom prst="rect">
            <a:avLst/>
          </a:prstGeom>
          <a:noFill/>
          <a:ln w="9525">
            <a:noFill/>
            <a:miter lim="800000"/>
            <a:headEnd/>
            <a:tailEnd/>
          </a:ln>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smtClean="0">
                <a:ln>
                  <a:noFill/>
                </a:ln>
                <a:solidFill>
                  <a:sysClr val="windowText" lastClr="000000"/>
                </a:solidFill>
                <a:effectLst>
                  <a:outerShdw blurRad="38100" dist="38100" dir="2700000" algn="tl">
                    <a:srgbClr val="000000">
                      <a:alpha val="43137"/>
                    </a:srgbClr>
                  </a:outerShdw>
                </a:effectLst>
                <a:uLnTx/>
                <a:uFillTx/>
              </a:rPr>
              <a:t>Thanks to </a:t>
            </a:r>
            <a:r>
              <a:rPr lang="en-US" sz="1800" kern="0" dirty="0" smtClean="0">
                <a:solidFill>
                  <a:sysClr val="windowText" lastClr="000000"/>
                </a:solidFill>
                <a:effectLst>
                  <a:outerShdw blurRad="38100" dist="38100" dir="2700000" algn="tl">
                    <a:srgbClr val="000000">
                      <a:alpha val="43137"/>
                    </a:srgbClr>
                  </a:outerShdw>
                </a:effectLst>
              </a:rPr>
              <a:t>the rest of the HSX team for their contributions to this work</a:t>
            </a:r>
            <a:endParaRPr kumimoji="0" lang="en-US" sz="1800" b="0" i="0" u="none" strike="noStrike" kern="0" cap="none" spc="0" normalizeH="0" baseline="0" noProof="0" dirty="0" smtClean="0">
              <a:ln>
                <a:noFill/>
              </a:ln>
              <a:solidFill>
                <a:sysClr val="windowText" lastClr="000000"/>
              </a:solidFill>
              <a:effectLst>
                <a:outerShdw blurRad="38100" dist="38100" dir="2700000" algn="tl">
                  <a:srgbClr val="000000">
                    <a:alpha val="43137"/>
                  </a:srgbClr>
                </a:outerShdw>
              </a:effectLst>
              <a:uLnTx/>
              <a:uFillTx/>
            </a:endParaRPr>
          </a:p>
        </p:txBody>
      </p:sp>
      <p:sp>
        <p:nvSpPr>
          <p:cNvPr id="7" name="TextBox 17"/>
          <p:cNvSpPr txBox="1">
            <a:spLocks noChangeArrowheads="1"/>
          </p:cNvSpPr>
          <p:nvPr/>
        </p:nvSpPr>
        <p:spPr bwMode="auto">
          <a:xfrm>
            <a:off x="228600" y="5715000"/>
            <a:ext cx="4572000" cy="830997"/>
          </a:xfrm>
          <a:prstGeom prst="rect">
            <a:avLst/>
          </a:prstGeom>
          <a:noFill/>
          <a:ln w="9525">
            <a:noFill/>
            <a:miter lim="800000"/>
            <a:headEnd/>
            <a:tailEnd/>
          </a:ln>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1600" kern="0" dirty="0" smtClean="0">
                <a:solidFill>
                  <a:sysClr val="windowText" lastClr="000000"/>
                </a:solidFill>
              </a:rPr>
              <a:t>Joint ISHW and IEA-RFP Workshop</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smtClean="0">
                <a:ln>
                  <a:noFill/>
                </a:ln>
                <a:solidFill>
                  <a:sysClr val="windowText" lastClr="000000"/>
                </a:solidFill>
                <a:uLnTx/>
                <a:uFillTx/>
              </a:rPr>
              <a:t>Padua, Italy</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noProof="0" dirty="0" smtClean="0">
                <a:ln>
                  <a:noFill/>
                </a:ln>
                <a:solidFill>
                  <a:sysClr val="windowText" lastClr="000000"/>
                </a:solidFill>
                <a:uLnTx/>
                <a:uFillTx/>
              </a:rPr>
              <a:t>September</a:t>
            </a:r>
            <a:r>
              <a:rPr kumimoji="0" lang="en-US" sz="1600" b="0" i="0" u="none" strike="noStrike" kern="0" cap="none" spc="0" normalizeH="0" baseline="0" noProof="0" dirty="0" smtClean="0">
                <a:ln>
                  <a:noFill/>
                </a:ln>
                <a:solidFill>
                  <a:sysClr val="windowText" lastClr="000000"/>
                </a:solidFill>
                <a:uLnTx/>
                <a:uFillTx/>
              </a:rPr>
              <a:t> 17, 2013</a:t>
            </a: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532813" cy="854075"/>
          </a:xfrm>
        </p:spPr>
        <p:txBody>
          <a:bodyPr/>
          <a:lstStyle/>
          <a:p>
            <a:pPr algn="ctr"/>
            <a:r>
              <a:rPr lang="en-US" sz="3200" dirty="0" smtClean="0"/>
              <a:t>Outline</a:t>
            </a:r>
            <a:endParaRPr lang="en-US" sz="3200" dirty="0"/>
          </a:p>
        </p:txBody>
      </p:sp>
      <p:sp>
        <p:nvSpPr>
          <p:cNvPr id="3" name="Content Placeholder 2"/>
          <p:cNvSpPr>
            <a:spLocks noGrp="1"/>
          </p:cNvSpPr>
          <p:nvPr>
            <p:ph idx="1"/>
          </p:nvPr>
        </p:nvSpPr>
        <p:spPr>
          <a:xfrm>
            <a:off x="438150" y="1231900"/>
            <a:ext cx="8347075" cy="5245100"/>
          </a:xfrm>
        </p:spPr>
        <p:txBody>
          <a:bodyPr/>
          <a:lstStyle/>
          <a:p>
            <a:r>
              <a:rPr lang="en-US" sz="2000" dirty="0" smtClean="0">
                <a:effectLst/>
              </a:rPr>
              <a:t>The HSX stellarator</a:t>
            </a:r>
          </a:p>
          <a:p>
            <a:pPr lvl="1"/>
            <a:r>
              <a:rPr lang="en-US" sz="2000" dirty="0" smtClean="0"/>
              <a:t>Quasi-symmetric optimization</a:t>
            </a:r>
          </a:p>
          <a:p>
            <a:pPr lvl="1"/>
            <a:r>
              <a:rPr lang="en-US" sz="2000" dirty="0" smtClean="0"/>
              <a:t>Experimental setup: Langmuir probes</a:t>
            </a:r>
          </a:p>
          <a:p>
            <a:endParaRPr lang="en-US" sz="2000" dirty="0" smtClean="0">
              <a:effectLst/>
            </a:endParaRPr>
          </a:p>
          <a:p>
            <a:r>
              <a:rPr lang="en-US" sz="2000" dirty="0" smtClean="0">
                <a:effectLst/>
              </a:rPr>
              <a:t>Measurements of Reynolds stress and </a:t>
            </a:r>
            <a:r>
              <a:rPr lang="en-US" sz="2000" dirty="0" err="1" smtClean="0">
                <a:effectLst/>
              </a:rPr>
              <a:t>E</a:t>
            </a:r>
            <a:r>
              <a:rPr lang="en-US" sz="2000" baseline="-25000" dirty="0" err="1" smtClean="0">
                <a:effectLst/>
              </a:rPr>
              <a:t>r</a:t>
            </a:r>
            <a:endParaRPr lang="en-US" sz="2000" baseline="-25000" dirty="0" smtClean="0">
              <a:effectLst/>
            </a:endParaRPr>
          </a:p>
          <a:p>
            <a:pPr lvl="1"/>
            <a:r>
              <a:rPr lang="en-US" sz="2000" dirty="0" smtClean="0"/>
              <a:t>Gradient in time-averaged Reynolds stress profile implies relevant macroscopic flow drive</a:t>
            </a:r>
          </a:p>
          <a:p>
            <a:pPr lvl="1"/>
            <a:r>
              <a:rPr lang="en-US" sz="2000" dirty="0" smtClean="0"/>
              <a:t>Region of measured flow drive corresponds to measured deviation in </a:t>
            </a:r>
            <a:r>
              <a:rPr lang="en-US" sz="2000" dirty="0" err="1" smtClean="0"/>
              <a:t>E</a:t>
            </a:r>
            <a:r>
              <a:rPr lang="en-US" sz="2000" baseline="-25000" dirty="0" err="1" smtClean="0"/>
              <a:t>r</a:t>
            </a:r>
            <a:r>
              <a:rPr lang="en-US" sz="2000" dirty="0" smtClean="0"/>
              <a:t> from neoclassical </a:t>
            </a:r>
            <a:r>
              <a:rPr lang="en-US" sz="2000" dirty="0" err="1" smtClean="0"/>
              <a:t>ambipolarity</a:t>
            </a:r>
            <a:r>
              <a:rPr lang="en-US" sz="2000" dirty="0" smtClean="0"/>
              <a:t> calculations</a:t>
            </a:r>
          </a:p>
          <a:p>
            <a:pPr lvl="1"/>
            <a:r>
              <a:rPr lang="en-US" sz="2000" dirty="0" smtClean="0"/>
              <a:t>Fluctuation measurements from multiple probe installations show that Reynolds stress drive changes depending on the local magnetic geometry</a:t>
            </a:r>
          </a:p>
          <a:p>
            <a:endParaRPr lang="en-US" sz="2000" dirty="0" smtClean="0"/>
          </a:p>
          <a:p>
            <a:endParaRPr lang="en-US" sz="2000" dirty="0" smtClean="0"/>
          </a:p>
        </p:txBody>
      </p:sp>
      <p:sp>
        <p:nvSpPr>
          <p:cNvPr id="4" name="Slide Number Placeholder 3"/>
          <p:cNvSpPr>
            <a:spLocks noGrp="1"/>
          </p:cNvSpPr>
          <p:nvPr>
            <p:ph type="sldNum" sz="quarter" idx="10"/>
          </p:nvPr>
        </p:nvSpPr>
        <p:spPr/>
        <p:txBody>
          <a:bodyPr/>
          <a:lstStyle/>
          <a:p>
            <a:fld id="{BA69040E-5BF9-4878-B650-0CA0335AF041}" type="slidenum">
              <a:rPr lang="en-US" smtClean="0"/>
              <a:pPr/>
              <a:t>2</a:t>
            </a:fld>
            <a:endParaRPr lang="en-US" dirty="0"/>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 name="Picture 11"/>
          <p:cNvPicPr>
            <a:picLocks noChangeAspect="1" noChangeArrowheads="1"/>
          </p:cNvPicPr>
          <p:nvPr/>
        </p:nvPicPr>
        <p:blipFill>
          <a:blip r:embed="rId4" cstate="print"/>
          <a:srcRect/>
          <a:stretch>
            <a:fillRect/>
          </a:stretch>
        </p:blipFill>
        <p:spPr bwMode="auto">
          <a:xfrm>
            <a:off x="5029200" y="3665407"/>
            <a:ext cx="3657600" cy="2843828"/>
          </a:xfrm>
          <a:prstGeom prst="rect">
            <a:avLst/>
          </a:prstGeom>
          <a:noFill/>
          <a:ln w="9525">
            <a:noFill/>
            <a:miter lim="800000"/>
            <a:headEnd/>
            <a:tailEnd/>
          </a:ln>
        </p:spPr>
      </p:pic>
      <p:pic>
        <p:nvPicPr>
          <p:cNvPr id="53" name="Picture 4"/>
          <p:cNvPicPr>
            <a:picLocks noChangeAspect="1" noChangeArrowheads="1"/>
          </p:cNvPicPr>
          <p:nvPr/>
        </p:nvPicPr>
        <p:blipFill>
          <a:blip r:embed="rId5" cstate="print"/>
          <a:srcRect/>
          <a:stretch>
            <a:fillRect/>
          </a:stretch>
        </p:blipFill>
        <p:spPr bwMode="auto">
          <a:xfrm>
            <a:off x="152400" y="3554797"/>
            <a:ext cx="4648200" cy="2846003"/>
          </a:xfrm>
          <a:prstGeom prst="rect">
            <a:avLst/>
          </a:prstGeom>
          <a:noFill/>
          <a:ln w="9525">
            <a:noFill/>
            <a:miter lim="800000"/>
            <a:headEnd/>
            <a:tailEnd/>
          </a:ln>
        </p:spPr>
      </p:pic>
      <p:pic>
        <p:nvPicPr>
          <p:cNvPr id="26628" name="Picture 4"/>
          <p:cNvPicPr>
            <a:picLocks noChangeAspect="1" noChangeArrowheads="1"/>
          </p:cNvPicPr>
          <p:nvPr/>
        </p:nvPicPr>
        <p:blipFill>
          <a:blip r:embed="rId6" cstate="print"/>
          <a:srcRect/>
          <a:stretch>
            <a:fillRect/>
          </a:stretch>
        </p:blipFill>
        <p:spPr bwMode="auto">
          <a:xfrm>
            <a:off x="5029200" y="1066800"/>
            <a:ext cx="3657600" cy="2743200"/>
          </a:xfrm>
          <a:prstGeom prst="rect">
            <a:avLst/>
          </a:prstGeom>
          <a:noFill/>
          <a:ln w="9525">
            <a:noFill/>
            <a:miter lim="800000"/>
            <a:headEnd/>
            <a:tailEnd/>
          </a:ln>
        </p:spPr>
      </p:pic>
      <p:sp>
        <p:nvSpPr>
          <p:cNvPr id="4" name="Slide Number Placeholder 3"/>
          <p:cNvSpPr>
            <a:spLocks noGrp="1"/>
          </p:cNvSpPr>
          <p:nvPr>
            <p:ph type="sldNum" sz="quarter" idx="10"/>
          </p:nvPr>
        </p:nvSpPr>
        <p:spPr/>
        <p:txBody>
          <a:bodyPr/>
          <a:lstStyle/>
          <a:p>
            <a:fld id="{BA69040E-5BF9-4878-B650-0CA0335AF041}" type="slidenum">
              <a:rPr lang="en-US" smtClean="0"/>
              <a:pPr/>
              <a:t>3</a:t>
            </a:fld>
            <a:endParaRPr lang="en-US" dirty="0"/>
          </a:p>
        </p:txBody>
      </p:sp>
      <p:sp>
        <p:nvSpPr>
          <p:cNvPr id="2" name="Title 1"/>
          <p:cNvSpPr>
            <a:spLocks noGrp="1"/>
          </p:cNvSpPr>
          <p:nvPr>
            <p:ph type="title"/>
          </p:nvPr>
        </p:nvSpPr>
        <p:spPr>
          <a:xfrm>
            <a:off x="1143000" y="152400"/>
            <a:ext cx="8001000" cy="854075"/>
          </a:xfrm>
        </p:spPr>
        <p:txBody>
          <a:bodyPr/>
          <a:lstStyle/>
          <a:p>
            <a:r>
              <a:rPr lang="en-US" dirty="0" smtClean="0"/>
              <a:t>HSX is the first stellarator optimized for quasi-symmetry, designed to minimize neoclassical transport and flow damping</a:t>
            </a:r>
            <a:endParaRPr lang="en-US" dirty="0"/>
          </a:p>
        </p:txBody>
      </p:sp>
      <p:sp>
        <p:nvSpPr>
          <p:cNvPr id="48" name="TextBox 25"/>
          <p:cNvSpPr txBox="1">
            <a:spLocks noChangeArrowheads="1"/>
          </p:cNvSpPr>
          <p:nvPr/>
        </p:nvSpPr>
        <p:spPr bwMode="auto">
          <a:xfrm>
            <a:off x="6248400" y="4187825"/>
            <a:ext cx="1371600" cy="307975"/>
          </a:xfrm>
          <a:prstGeom prst="rect">
            <a:avLst/>
          </a:prstGeom>
          <a:noFill/>
          <a:ln w="9525">
            <a:noFill/>
            <a:miter lim="800000"/>
            <a:headEnd/>
            <a:tailEnd/>
          </a:ln>
        </p:spPr>
        <p:txBody>
          <a:bodyPr wrap="square">
            <a:spAutoFit/>
          </a:bodyPr>
          <a:lstStyle/>
          <a:p>
            <a:r>
              <a:rPr lang="en-US" sz="1400" b="1" dirty="0"/>
              <a:t>|B| Spectrum</a:t>
            </a:r>
          </a:p>
        </p:txBody>
      </p:sp>
      <p:sp>
        <p:nvSpPr>
          <p:cNvPr id="49" name="TextBox 25"/>
          <p:cNvSpPr txBox="1">
            <a:spLocks noChangeArrowheads="1"/>
          </p:cNvSpPr>
          <p:nvPr/>
        </p:nvSpPr>
        <p:spPr bwMode="auto">
          <a:xfrm>
            <a:off x="6096000" y="1295400"/>
            <a:ext cx="1752600" cy="307777"/>
          </a:xfrm>
          <a:prstGeom prst="rect">
            <a:avLst/>
          </a:prstGeom>
          <a:noFill/>
          <a:ln w="9525">
            <a:noFill/>
            <a:miter lim="800000"/>
            <a:headEnd/>
            <a:tailEnd/>
          </a:ln>
        </p:spPr>
        <p:txBody>
          <a:bodyPr wrap="square">
            <a:spAutoFit/>
          </a:bodyPr>
          <a:lstStyle/>
          <a:p>
            <a:r>
              <a:rPr lang="en-US" sz="1400" b="1" dirty="0"/>
              <a:t>|B| along field line</a:t>
            </a:r>
          </a:p>
        </p:txBody>
      </p:sp>
      <p:graphicFrame>
        <p:nvGraphicFramePr>
          <p:cNvPr id="28" name="Object 4"/>
          <p:cNvGraphicFramePr>
            <a:graphicFrameLocks noChangeAspect="1"/>
          </p:cNvGraphicFramePr>
          <p:nvPr/>
        </p:nvGraphicFramePr>
        <p:xfrm>
          <a:off x="1219201" y="3048001"/>
          <a:ext cx="2666999" cy="371780"/>
        </p:xfrm>
        <a:graphic>
          <a:graphicData uri="http://schemas.openxmlformats.org/presentationml/2006/ole">
            <mc:AlternateContent xmlns:mc="http://schemas.openxmlformats.org/markup-compatibility/2006">
              <mc:Choice xmlns:v="urn:schemas-microsoft-com:vml" Requires="v">
                <p:oleObj spid="_x0000_s26627" name="Equation" r:id="rId7" imgW="1638000" imgH="228600" progId="Equation.3">
                  <p:embed/>
                </p:oleObj>
              </mc:Choice>
              <mc:Fallback>
                <p:oleObj name="Equation" r:id="rId7" imgW="1638000" imgH="228600" progId="Equation.3">
                  <p:embed/>
                  <p:pic>
                    <p:nvPicPr>
                      <p:cNvPr id="0" name="Object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219201" y="3048001"/>
                        <a:ext cx="2666999" cy="37178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9" name="Object 35"/>
          <p:cNvGraphicFramePr>
            <a:graphicFrameLocks noChangeAspect="1"/>
          </p:cNvGraphicFramePr>
          <p:nvPr/>
        </p:nvGraphicFramePr>
        <p:xfrm>
          <a:off x="1216027" y="2590800"/>
          <a:ext cx="1984373" cy="371587"/>
        </p:xfrm>
        <a:graphic>
          <a:graphicData uri="http://schemas.openxmlformats.org/presentationml/2006/ole">
            <mc:AlternateContent xmlns:mc="http://schemas.openxmlformats.org/markup-compatibility/2006">
              <mc:Choice xmlns:v="urn:schemas-microsoft-com:vml" Requires="v">
                <p:oleObj spid="_x0000_s26628" name="Equation" r:id="rId9" imgW="1218960" imgH="228600" progId="Equation.3">
                  <p:embed/>
                </p:oleObj>
              </mc:Choice>
              <mc:Fallback>
                <p:oleObj name="Equation" r:id="rId9" imgW="1218960" imgH="228600" progId="Equation.3">
                  <p:embed/>
                  <p:pic>
                    <p:nvPicPr>
                      <p:cNvPr id="0" name="Object 3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216027" y="2590800"/>
                        <a:ext cx="1984373" cy="37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0" name="TextBox 16"/>
          <p:cNvSpPr txBox="1">
            <a:spLocks noChangeArrowheads="1"/>
          </p:cNvSpPr>
          <p:nvPr/>
        </p:nvSpPr>
        <p:spPr bwMode="auto">
          <a:xfrm>
            <a:off x="457201" y="3048000"/>
            <a:ext cx="993775" cy="338554"/>
          </a:xfrm>
          <a:prstGeom prst="rect">
            <a:avLst/>
          </a:prstGeom>
          <a:noFill/>
          <a:ln w="9525">
            <a:noFill/>
            <a:miter lim="800000"/>
            <a:headEnd/>
            <a:tailEnd/>
          </a:ln>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smtClean="0">
                <a:ln>
                  <a:noFill/>
                </a:ln>
                <a:solidFill>
                  <a:sysClr val="windowText" lastClr="000000"/>
                </a:solidFill>
                <a:effectLst/>
                <a:uLnTx/>
                <a:uFillTx/>
              </a:rPr>
              <a:t>QHS:</a:t>
            </a:r>
          </a:p>
        </p:txBody>
      </p:sp>
      <p:sp>
        <p:nvSpPr>
          <p:cNvPr id="31" name="TextBox 17"/>
          <p:cNvSpPr txBox="1">
            <a:spLocks noChangeArrowheads="1"/>
          </p:cNvSpPr>
          <p:nvPr/>
        </p:nvSpPr>
        <p:spPr bwMode="auto">
          <a:xfrm>
            <a:off x="76200" y="2590800"/>
            <a:ext cx="1298575" cy="338554"/>
          </a:xfrm>
          <a:prstGeom prst="rect">
            <a:avLst/>
          </a:prstGeom>
          <a:noFill/>
          <a:ln w="9525">
            <a:noFill/>
            <a:miter lim="800000"/>
            <a:headEnd/>
            <a:tailEnd/>
          </a:ln>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smtClean="0">
                <a:ln>
                  <a:noFill/>
                </a:ln>
                <a:solidFill>
                  <a:sysClr val="windowText" lastClr="000000"/>
                </a:solidFill>
                <a:effectLst/>
                <a:uLnTx/>
                <a:uFillTx/>
              </a:rPr>
              <a:t>Tokamak:</a:t>
            </a:r>
          </a:p>
        </p:txBody>
      </p:sp>
      <p:sp>
        <p:nvSpPr>
          <p:cNvPr id="72" name="Content Placeholder 71"/>
          <p:cNvSpPr>
            <a:spLocks noGrp="1"/>
          </p:cNvSpPr>
          <p:nvPr>
            <p:ph idx="1"/>
          </p:nvPr>
        </p:nvSpPr>
        <p:spPr>
          <a:xfrm>
            <a:off x="152400" y="1135063"/>
            <a:ext cx="5029200" cy="1379537"/>
          </a:xfrm>
        </p:spPr>
        <p:txBody>
          <a:bodyPr/>
          <a:lstStyle/>
          <a:p>
            <a:pPr marL="182880" indent="-182880"/>
            <a:r>
              <a:rPr lang="en-US" sz="1600" dirty="0" smtClean="0">
                <a:effectLst/>
              </a:rPr>
              <a:t>HSX is optimized for quasi-helical symmetry: |B| is symmetric in the helical direction (n=4, m=1)</a:t>
            </a:r>
          </a:p>
          <a:p>
            <a:pPr marL="182880" indent="-182880"/>
            <a:r>
              <a:rPr lang="en-US" sz="1600" dirty="0" smtClean="0">
                <a:effectLst/>
              </a:rPr>
              <a:t>This is designed to give tokamak-like viscosity and neoclassical transport properties</a:t>
            </a:r>
            <a:endParaRPr lang="en-US" sz="1600" dirty="0">
              <a:effectLst/>
            </a:endParaRP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7" name="Picture 3"/>
          <p:cNvPicPr>
            <a:picLocks noChangeAspect="1" noChangeArrowheads="1"/>
          </p:cNvPicPr>
          <p:nvPr/>
        </p:nvPicPr>
        <p:blipFill>
          <a:blip r:embed="rId4" cstate="print"/>
          <a:srcRect/>
          <a:stretch>
            <a:fillRect/>
          </a:stretch>
        </p:blipFill>
        <p:spPr bwMode="auto">
          <a:xfrm>
            <a:off x="228600" y="1066799"/>
            <a:ext cx="4572000" cy="5068615"/>
          </a:xfrm>
          <a:prstGeom prst="rect">
            <a:avLst/>
          </a:prstGeom>
          <a:noFill/>
          <a:ln w="9525">
            <a:noFill/>
            <a:miter lim="800000"/>
            <a:headEnd/>
            <a:tailEnd/>
          </a:ln>
        </p:spPr>
      </p:pic>
      <p:sp>
        <p:nvSpPr>
          <p:cNvPr id="2" name="Title 1"/>
          <p:cNvSpPr>
            <a:spLocks noGrp="1"/>
          </p:cNvSpPr>
          <p:nvPr>
            <p:ph type="title"/>
          </p:nvPr>
        </p:nvSpPr>
        <p:spPr/>
        <p:txBody>
          <a:bodyPr/>
          <a:lstStyle/>
          <a:p>
            <a:r>
              <a:rPr lang="en-US" dirty="0" smtClean="0"/>
              <a:t>The level of symmetry breaking in HSX is somewhere between that of a conventional stellarator and a tokamak</a:t>
            </a:r>
            <a:endParaRPr lang="en-US" dirty="0"/>
          </a:p>
        </p:txBody>
      </p:sp>
      <p:sp>
        <p:nvSpPr>
          <p:cNvPr id="3" name="Content Placeholder 2"/>
          <p:cNvSpPr>
            <a:spLocks noGrp="1"/>
          </p:cNvSpPr>
          <p:nvPr>
            <p:ph idx="1"/>
          </p:nvPr>
        </p:nvSpPr>
        <p:spPr>
          <a:xfrm>
            <a:off x="4572000" y="1308100"/>
            <a:ext cx="4495800" cy="5245100"/>
          </a:xfrm>
        </p:spPr>
        <p:txBody>
          <a:bodyPr/>
          <a:lstStyle/>
          <a:p>
            <a:r>
              <a:rPr lang="en-US" dirty="0" smtClean="0"/>
              <a:t>Effective ripple is a measure of the neoclassical thermal particle losses at low collisionality, and is finite in all real magnetic confinement devices</a:t>
            </a:r>
          </a:p>
          <a:p>
            <a:pPr lvl="1"/>
            <a:r>
              <a:rPr lang="en-US" dirty="0" smtClean="0"/>
              <a:t>Sources like RMP coils, TF ripple, field errors in tokamaks</a:t>
            </a:r>
          </a:p>
          <a:p>
            <a:endParaRPr lang="en-US" dirty="0" smtClean="0"/>
          </a:p>
          <a:p>
            <a:r>
              <a:rPr lang="en-US" dirty="0" smtClean="0"/>
              <a:t>Particle transport in the low collisionality regime scales like ~</a:t>
            </a:r>
          </a:p>
          <a:p>
            <a:endParaRPr lang="en-US" dirty="0" smtClean="0"/>
          </a:p>
          <a:p>
            <a:r>
              <a:rPr lang="en-US" dirty="0" smtClean="0"/>
              <a:t>Viscosity is similarly in between that of a tokamak and a conventional stellarator</a:t>
            </a:r>
            <a:endParaRPr lang="en-US" dirty="0"/>
          </a:p>
        </p:txBody>
      </p:sp>
      <p:sp>
        <p:nvSpPr>
          <p:cNvPr id="4" name="Slide Number Placeholder 3"/>
          <p:cNvSpPr>
            <a:spLocks noGrp="1"/>
          </p:cNvSpPr>
          <p:nvPr>
            <p:ph type="sldNum" sz="quarter" idx="10"/>
          </p:nvPr>
        </p:nvSpPr>
        <p:spPr/>
        <p:txBody>
          <a:bodyPr/>
          <a:lstStyle/>
          <a:p>
            <a:fld id="{BA69040E-5BF9-4878-B650-0CA0335AF041}" type="slidenum">
              <a:rPr lang="en-US" smtClean="0"/>
              <a:pPr/>
              <a:t>4</a:t>
            </a:fld>
            <a:endParaRPr lang="en-US" dirty="0"/>
          </a:p>
        </p:txBody>
      </p:sp>
      <p:sp>
        <p:nvSpPr>
          <p:cNvPr id="7" name="TextBox 6"/>
          <p:cNvSpPr txBox="1"/>
          <p:nvPr/>
        </p:nvSpPr>
        <p:spPr>
          <a:xfrm>
            <a:off x="838200" y="6172200"/>
            <a:ext cx="3124200" cy="553998"/>
          </a:xfrm>
          <a:prstGeom prst="rect">
            <a:avLst/>
          </a:prstGeom>
          <a:noFill/>
        </p:spPr>
        <p:txBody>
          <a:bodyPr wrap="square" rtlCol="0">
            <a:spAutoFit/>
          </a:bodyPr>
          <a:lstStyle/>
          <a:p>
            <a:r>
              <a:rPr lang="en-US" sz="1000" dirty="0" smtClean="0"/>
              <a:t>TJII: </a:t>
            </a:r>
            <a:r>
              <a:rPr lang="en-US" sz="1000" dirty="0" err="1" smtClean="0"/>
              <a:t>Seiwald</a:t>
            </a:r>
            <a:r>
              <a:rPr lang="en-US" sz="1000" dirty="0" smtClean="0"/>
              <a:t> et. Al., JCP 2008</a:t>
            </a:r>
          </a:p>
          <a:p>
            <a:r>
              <a:rPr lang="en-US" sz="1000" dirty="0" smtClean="0"/>
              <a:t>LHD: </a:t>
            </a:r>
            <a:r>
              <a:rPr lang="en-US" sz="1000" dirty="0" err="1" smtClean="0"/>
              <a:t>Okimara</a:t>
            </a:r>
            <a:r>
              <a:rPr lang="en-US" sz="1000" dirty="0" smtClean="0"/>
              <a:t>, EPS 2012</a:t>
            </a:r>
          </a:p>
          <a:p>
            <a:r>
              <a:rPr lang="en-US" sz="1000" dirty="0" smtClean="0"/>
              <a:t>NSTX calculations courtesy of John </a:t>
            </a:r>
            <a:r>
              <a:rPr lang="en-US" sz="1000" dirty="0" err="1" smtClean="0"/>
              <a:t>Canik</a:t>
            </a:r>
            <a:r>
              <a:rPr lang="en-US" sz="1000" dirty="0" smtClean="0"/>
              <a:t>, ORNL</a:t>
            </a:r>
            <a:endParaRPr lang="en-US" sz="1000" dirty="0"/>
          </a:p>
        </p:txBody>
      </p:sp>
      <p:graphicFrame>
        <p:nvGraphicFramePr>
          <p:cNvPr id="8" name="Object 7"/>
          <p:cNvGraphicFramePr>
            <a:graphicFrameLocks noChangeAspect="1"/>
          </p:cNvGraphicFramePr>
          <p:nvPr/>
        </p:nvGraphicFramePr>
        <p:xfrm>
          <a:off x="6858000" y="3424237"/>
          <a:ext cx="577850" cy="330200"/>
        </p:xfrm>
        <a:graphic>
          <a:graphicData uri="http://schemas.openxmlformats.org/presentationml/2006/ole">
            <mc:AlternateContent xmlns:mc="http://schemas.openxmlformats.org/markup-compatibility/2006">
              <mc:Choice xmlns:v="urn:schemas-microsoft-com:vml" Requires="v">
                <p:oleObj spid="_x0000_s77829" name="Equation" r:id="rId5" imgW="444240" imgH="253800" progId="Equation.3">
                  <p:embed/>
                </p:oleObj>
              </mc:Choice>
              <mc:Fallback>
                <p:oleObj name="Equation" r:id="rId5" imgW="444240" imgH="253800" progId="Equation.3">
                  <p:embed/>
                  <p:pic>
                    <p:nvPicPr>
                      <p:cNvPr id="0"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858000" y="3424237"/>
                        <a:ext cx="577850" cy="330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6" name="Picture 6"/>
          <p:cNvPicPr>
            <a:picLocks noChangeAspect="1" noChangeArrowheads="1"/>
          </p:cNvPicPr>
          <p:nvPr/>
        </p:nvPicPr>
        <p:blipFill>
          <a:blip r:embed="rId4" cstate="print"/>
          <a:srcRect/>
          <a:stretch>
            <a:fillRect/>
          </a:stretch>
        </p:blipFill>
        <p:spPr bwMode="auto">
          <a:xfrm>
            <a:off x="4114800" y="1351734"/>
            <a:ext cx="5257800" cy="3887016"/>
          </a:xfrm>
          <a:prstGeom prst="rect">
            <a:avLst/>
          </a:prstGeom>
          <a:noFill/>
          <a:ln w="9525">
            <a:noFill/>
            <a:miter lim="800000"/>
            <a:headEnd/>
            <a:tailEnd/>
          </a:ln>
        </p:spPr>
      </p:pic>
      <p:sp>
        <p:nvSpPr>
          <p:cNvPr id="3" name="Content Placeholder 2"/>
          <p:cNvSpPr>
            <a:spLocks noGrp="1"/>
          </p:cNvSpPr>
          <p:nvPr>
            <p:ph idx="1"/>
          </p:nvPr>
        </p:nvSpPr>
        <p:spPr>
          <a:xfrm>
            <a:off x="228600" y="1143000"/>
            <a:ext cx="4114800" cy="5562600"/>
          </a:xfrm>
        </p:spPr>
        <p:txBody>
          <a:bodyPr/>
          <a:lstStyle/>
          <a:p>
            <a:r>
              <a:rPr lang="en-US" dirty="0" smtClean="0"/>
              <a:t>DKES and PENTA determine </a:t>
            </a:r>
            <a:r>
              <a:rPr lang="en-US" dirty="0" err="1" smtClean="0"/>
              <a:t>E</a:t>
            </a:r>
            <a:r>
              <a:rPr lang="en-US" baseline="-25000" dirty="0" err="1" smtClean="0"/>
              <a:t>r</a:t>
            </a:r>
            <a:r>
              <a:rPr lang="en-US" dirty="0" smtClean="0"/>
              <a:t> by calculating non-</a:t>
            </a:r>
            <a:r>
              <a:rPr lang="en-US" dirty="0" err="1" smtClean="0"/>
              <a:t>ambipolar</a:t>
            </a:r>
            <a:r>
              <a:rPr lang="en-US" dirty="0" smtClean="0"/>
              <a:t> particle fluxes as a function of </a:t>
            </a:r>
            <a:r>
              <a:rPr lang="en-US" dirty="0" err="1" smtClean="0"/>
              <a:t>E</a:t>
            </a:r>
            <a:r>
              <a:rPr lang="en-US" baseline="-25000" dirty="0" err="1" smtClean="0"/>
              <a:t>r</a:t>
            </a:r>
            <a:r>
              <a:rPr lang="en-US" dirty="0" smtClean="0"/>
              <a:t> and imposing the </a:t>
            </a:r>
            <a:r>
              <a:rPr lang="en-US" dirty="0" err="1" smtClean="0"/>
              <a:t>ambipolarity</a:t>
            </a:r>
            <a:r>
              <a:rPr lang="en-US" dirty="0" smtClean="0"/>
              <a:t> condition</a:t>
            </a:r>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r>
              <a:rPr lang="en-US" dirty="0" smtClean="0"/>
              <a:t>CHERS measurements made in similar 50 kW ECRH plasmas doped with CH4 show that </a:t>
            </a:r>
            <a:r>
              <a:rPr lang="en-US" dirty="0" err="1" smtClean="0"/>
              <a:t>E</a:t>
            </a:r>
            <a:r>
              <a:rPr lang="en-US" baseline="-25000" dirty="0" err="1" smtClean="0"/>
              <a:t>r</a:t>
            </a:r>
            <a:r>
              <a:rPr lang="en-US" dirty="0" smtClean="0"/>
              <a:t> differs from neoclassical calculations   </a:t>
            </a:r>
            <a:r>
              <a:rPr lang="en-US" dirty="0" smtClean="0">
                <a:sym typeface="Wingdings" pitchFamily="2" charset="2"/>
              </a:rPr>
              <a:t></a:t>
            </a:r>
          </a:p>
          <a:p>
            <a:endParaRPr lang="en-US" dirty="0" smtClean="0"/>
          </a:p>
          <a:p>
            <a:endParaRPr lang="en-US" dirty="0" smtClean="0"/>
          </a:p>
          <a:p>
            <a:endParaRPr lang="en-US" dirty="0" smtClean="0"/>
          </a:p>
          <a:p>
            <a:endParaRPr lang="en-US" dirty="0"/>
          </a:p>
        </p:txBody>
      </p:sp>
      <p:pic>
        <p:nvPicPr>
          <p:cNvPr id="7" name="Content Placeholder 4" descr="PENTA_fluxes.png"/>
          <p:cNvPicPr>
            <a:picLocks noChangeAspect="1"/>
          </p:cNvPicPr>
          <p:nvPr/>
        </p:nvPicPr>
        <p:blipFill>
          <a:blip r:embed="rId5" cstate="print"/>
          <a:stretch>
            <a:fillRect/>
          </a:stretch>
        </p:blipFill>
        <p:spPr bwMode="auto">
          <a:xfrm>
            <a:off x="457200" y="2531945"/>
            <a:ext cx="3429000" cy="3030655"/>
          </a:xfrm>
          <a:prstGeom prst="rect">
            <a:avLst/>
          </a:prstGeom>
          <a:noFill/>
          <a:ln w="9525">
            <a:noFill/>
            <a:miter lim="800000"/>
            <a:headEnd/>
            <a:tailEnd/>
          </a:ln>
          <a:effectLst/>
        </p:spPr>
      </p:pic>
      <p:sp>
        <p:nvSpPr>
          <p:cNvPr id="2" name="Title 1"/>
          <p:cNvSpPr>
            <a:spLocks noGrp="1"/>
          </p:cNvSpPr>
          <p:nvPr>
            <p:ph type="title"/>
          </p:nvPr>
        </p:nvSpPr>
        <p:spPr/>
        <p:txBody>
          <a:bodyPr/>
          <a:lstStyle/>
          <a:p>
            <a:r>
              <a:rPr lang="en-US" dirty="0" err="1" smtClean="0"/>
              <a:t>E</a:t>
            </a:r>
            <a:r>
              <a:rPr lang="en-US" baseline="-25000" dirty="0" err="1" smtClean="0"/>
              <a:t>r</a:t>
            </a:r>
            <a:r>
              <a:rPr lang="en-US" dirty="0" smtClean="0"/>
              <a:t> measured in HSX using CHERS does not generally agree well with the values calculated by PENTA</a:t>
            </a:r>
            <a:endParaRPr lang="en-US" dirty="0"/>
          </a:p>
        </p:txBody>
      </p:sp>
      <p:sp>
        <p:nvSpPr>
          <p:cNvPr id="4" name="Slide Number Placeholder 3"/>
          <p:cNvSpPr>
            <a:spLocks noGrp="1"/>
          </p:cNvSpPr>
          <p:nvPr>
            <p:ph type="sldNum" sz="quarter" idx="10"/>
          </p:nvPr>
        </p:nvSpPr>
        <p:spPr/>
        <p:txBody>
          <a:bodyPr/>
          <a:lstStyle/>
          <a:p>
            <a:fld id="{BA69040E-5BF9-4878-B650-0CA0335AF041}" type="slidenum">
              <a:rPr lang="en-US" smtClean="0"/>
              <a:pPr/>
              <a:t>5</a:t>
            </a:fld>
            <a:endParaRPr lang="en-US" dirty="0"/>
          </a:p>
        </p:txBody>
      </p:sp>
      <p:sp>
        <p:nvSpPr>
          <p:cNvPr id="6" name="TextBox 5"/>
          <p:cNvSpPr txBox="1"/>
          <p:nvPr/>
        </p:nvSpPr>
        <p:spPr>
          <a:xfrm>
            <a:off x="5867400" y="5240179"/>
            <a:ext cx="3124200" cy="246221"/>
          </a:xfrm>
          <a:prstGeom prst="rect">
            <a:avLst/>
          </a:prstGeom>
          <a:noFill/>
        </p:spPr>
        <p:txBody>
          <a:bodyPr wrap="square" rtlCol="0">
            <a:spAutoFit/>
          </a:bodyPr>
          <a:lstStyle/>
          <a:p>
            <a:r>
              <a:rPr lang="en-US" sz="1000" dirty="0" smtClean="0"/>
              <a:t>[A. </a:t>
            </a:r>
            <a:r>
              <a:rPr lang="en-US" sz="1000" dirty="0" err="1" smtClean="0"/>
              <a:t>Briesemeister</a:t>
            </a:r>
            <a:r>
              <a:rPr lang="en-US" sz="1000" dirty="0" smtClean="0"/>
              <a:t> et al, PPCF 2013]</a:t>
            </a:r>
            <a:endParaRPr lang="en-US" sz="1000" dirty="0"/>
          </a:p>
        </p:txBody>
      </p:sp>
      <p:sp>
        <p:nvSpPr>
          <p:cNvPr id="8" name="TextBox 7"/>
          <p:cNvSpPr txBox="1"/>
          <p:nvPr/>
        </p:nvSpPr>
        <p:spPr>
          <a:xfrm>
            <a:off x="2971800" y="5316379"/>
            <a:ext cx="1981200" cy="246221"/>
          </a:xfrm>
          <a:prstGeom prst="rect">
            <a:avLst/>
          </a:prstGeom>
          <a:noFill/>
        </p:spPr>
        <p:txBody>
          <a:bodyPr wrap="square" rtlCol="0">
            <a:spAutoFit/>
          </a:bodyPr>
          <a:lstStyle/>
          <a:p>
            <a:r>
              <a:rPr lang="en-US" sz="1000" dirty="0" smtClean="0"/>
              <a:t>[J. Lore et. al., </a:t>
            </a:r>
            <a:r>
              <a:rPr lang="en-US" sz="1000" dirty="0" err="1" smtClean="0"/>
              <a:t>PoP</a:t>
            </a:r>
            <a:r>
              <a:rPr lang="en-US" sz="1000" dirty="0" smtClean="0"/>
              <a:t> 2010]</a:t>
            </a:r>
            <a:endParaRPr lang="en-US" sz="1000" dirty="0"/>
          </a:p>
        </p:txBody>
      </p:sp>
      <p:sp>
        <p:nvSpPr>
          <p:cNvPr id="9" name="TextBox 8"/>
          <p:cNvSpPr txBox="1"/>
          <p:nvPr/>
        </p:nvSpPr>
        <p:spPr>
          <a:xfrm>
            <a:off x="4800600" y="5638800"/>
            <a:ext cx="3810000" cy="830997"/>
          </a:xfrm>
          <a:prstGeom prst="rect">
            <a:avLst/>
          </a:prstGeom>
          <a:noFill/>
        </p:spPr>
        <p:txBody>
          <a:bodyPr wrap="square" rtlCol="0">
            <a:spAutoFit/>
          </a:bodyPr>
          <a:lstStyle/>
          <a:p>
            <a:pPr algn="ctr"/>
            <a:r>
              <a:rPr lang="en-US" dirty="0" smtClean="0">
                <a:solidFill>
                  <a:srgbClr val="C00000"/>
                </a:solidFill>
              </a:rPr>
              <a:t>Investigate turbulent sources for determining </a:t>
            </a:r>
            <a:r>
              <a:rPr lang="en-US" dirty="0" err="1" smtClean="0">
                <a:solidFill>
                  <a:srgbClr val="C00000"/>
                </a:solidFill>
              </a:rPr>
              <a:t>E</a:t>
            </a:r>
            <a:r>
              <a:rPr lang="en-US" baseline="-25000" dirty="0" err="1" smtClean="0">
                <a:solidFill>
                  <a:srgbClr val="C00000"/>
                </a:solidFill>
              </a:rPr>
              <a:t>r</a:t>
            </a:r>
            <a:endParaRPr lang="en-US" baseline="-25000" dirty="0">
              <a:solidFill>
                <a:srgbClr val="C00000"/>
              </a:solidFill>
            </a:endParaRPr>
          </a:p>
        </p:txBody>
      </p:sp>
      <p:graphicFrame>
        <p:nvGraphicFramePr>
          <p:cNvPr id="76807" name="Object 7"/>
          <p:cNvGraphicFramePr>
            <a:graphicFrameLocks noChangeAspect="1"/>
          </p:cNvGraphicFramePr>
          <p:nvPr/>
        </p:nvGraphicFramePr>
        <p:xfrm>
          <a:off x="1447800" y="2286000"/>
          <a:ext cx="1779480" cy="457200"/>
        </p:xfrm>
        <a:graphic>
          <a:graphicData uri="http://schemas.openxmlformats.org/presentationml/2006/ole">
            <mc:AlternateContent xmlns:mc="http://schemas.openxmlformats.org/markup-compatibility/2006">
              <mc:Choice xmlns:v="urn:schemas-microsoft-com:vml" Requires="v">
                <p:oleObj spid="_x0000_s76808" name="Equation" r:id="rId6" imgW="1333440" imgH="342720" progId="Equation.3">
                  <p:embed/>
                </p:oleObj>
              </mc:Choice>
              <mc:Fallback>
                <p:oleObj name="Equation" r:id="rId6" imgW="1333440" imgH="342720" progId="Equation.3">
                  <p:embed/>
                  <p:pic>
                    <p:nvPicPr>
                      <p:cNvPr id="0" name="Picture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447800" y="2286000"/>
                        <a:ext cx="1779480" cy="457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152400"/>
            <a:ext cx="7924800" cy="838200"/>
          </a:xfrm>
        </p:spPr>
        <p:txBody>
          <a:bodyPr/>
          <a:lstStyle/>
          <a:p>
            <a:pPr algn="l"/>
            <a:r>
              <a:rPr lang="en-US" sz="2000" dirty="0" smtClean="0"/>
              <a:t>Langmuir probes installed to measure local fluctuating plasma parameters for Reynolds stress studies</a:t>
            </a:r>
            <a:endParaRPr lang="en-US" sz="2000" dirty="0"/>
          </a:p>
        </p:txBody>
      </p:sp>
      <p:sp>
        <p:nvSpPr>
          <p:cNvPr id="4" name="Slide Number Placeholder 3"/>
          <p:cNvSpPr>
            <a:spLocks noGrp="1"/>
          </p:cNvSpPr>
          <p:nvPr>
            <p:ph type="sldNum" sz="quarter" idx="10"/>
          </p:nvPr>
        </p:nvSpPr>
        <p:spPr/>
        <p:txBody>
          <a:bodyPr/>
          <a:lstStyle/>
          <a:p>
            <a:fld id="{BA69040E-5BF9-4878-B650-0CA0335AF041}" type="slidenum">
              <a:rPr lang="en-US" smtClean="0"/>
              <a:pPr/>
              <a:t>6</a:t>
            </a:fld>
            <a:endParaRPr lang="en-US" dirty="0"/>
          </a:p>
        </p:txBody>
      </p:sp>
      <p:pic>
        <p:nvPicPr>
          <p:cNvPr id="5" name="Picture 114"/>
          <p:cNvPicPr>
            <a:picLocks noChangeAspect="1" noChangeArrowheads="1"/>
          </p:cNvPicPr>
          <p:nvPr/>
        </p:nvPicPr>
        <p:blipFill>
          <a:blip r:embed="rId4" cstate="print"/>
          <a:srcRect/>
          <a:stretch>
            <a:fillRect/>
          </a:stretch>
        </p:blipFill>
        <p:spPr bwMode="auto">
          <a:xfrm>
            <a:off x="6599401" y="1143000"/>
            <a:ext cx="2468399" cy="3867578"/>
          </a:xfrm>
          <a:prstGeom prst="rect">
            <a:avLst/>
          </a:prstGeom>
          <a:noFill/>
          <a:ln w="9525">
            <a:noFill/>
            <a:miter lim="800000"/>
            <a:headEnd/>
            <a:tailEnd/>
          </a:ln>
        </p:spPr>
      </p:pic>
      <p:pic>
        <p:nvPicPr>
          <p:cNvPr id="6" name="Picture 113"/>
          <p:cNvPicPr>
            <a:picLocks noChangeAspect="1" noChangeArrowheads="1"/>
          </p:cNvPicPr>
          <p:nvPr/>
        </p:nvPicPr>
        <p:blipFill>
          <a:blip r:embed="rId5" cstate="print"/>
          <a:srcRect/>
          <a:stretch>
            <a:fillRect/>
          </a:stretch>
        </p:blipFill>
        <p:spPr bwMode="auto">
          <a:xfrm>
            <a:off x="4457810" y="1139363"/>
            <a:ext cx="2171590" cy="3867189"/>
          </a:xfrm>
          <a:prstGeom prst="rect">
            <a:avLst/>
          </a:prstGeom>
          <a:noFill/>
          <a:ln w="9525">
            <a:noFill/>
            <a:miter lim="800000"/>
            <a:headEnd/>
            <a:tailEnd/>
          </a:ln>
        </p:spPr>
      </p:pic>
      <p:graphicFrame>
        <p:nvGraphicFramePr>
          <p:cNvPr id="7" name="Object 96"/>
          <p:cNvGraphicFramePr>
            <a:graphicFrameLocks noChangeAspect="1"/>
          </p:cNvGraphicFramePr>
          <p:nvPr/>
        </p:nvGraphicFramePr>
        <p:xfrm>
          <a:off x="6721475" y="5099050"/>
          <a:ext cx="1362075" cy="768350"/>
        </p:xfrm>
        <a:graphic>
          <a:graphicData uri="http://schemas.openxmlformats.org/presentationml/2006/ole">
            <mc:AlternateContent xmlns:mc="http://schemas.openxmlformats.org/markup-compatibility/2006">
              <mc:Choice xmlns:v="urn:schemas-microsoft-com:vml" Requires="v">
                <p:oleObj spid="_x0000_s64519" name="Equation" r:id="rId6" imgW="1015920" imgH="482400" progId="Equation.3">
                  <p:embed/>
                </p:oleObj>
              </mc:Choice>
              <mc:Fallback>
                <p:oleObj name="Equation" r:id="rId6" imgW="1015920" imgH="482400" progId="Equation.3">
                  <p:embed/>
                  <p:pic>
                    <p:nvPicPr>
                      <p:cNvPr id="0"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721475" y="5099050"/>
                        <a:ext cx="1362075" cy="7683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8" name="TextBox 7"/>
          <p:cNvSpPr txBox="1"/>
          <p:nvPr/>
        </p:nvSpPr>
        <p:spPr>
          <a:xfrm>
            <a:off x="8425879" y="2952690"/>
            <a:ext cx="489521" cy="400110"/>
          </a:xfrm>
          <a:prstGeom prst="rect">
            <a:avLst/>
          </a:prstGeom>
          <a:noFill/>
          <a:effectLst>
            <a:outerShdw blurRad="50800" dist="38100" dir="2700000" algn="tl" rotWithShape="0">
              <a:schemeClr val="bg1">
                <a:alpha val="40000"/>
              </a:schemeClr>
            </a:outerShdw>
          </a:effectLst>
        </p:spPr>
        <p:txBody>
          <a:bodyPr wrap="square" rtlCol="0">
            <a:spAutoFit/>
          </a:bodyPr>
          <a:lstStyle/>
          <a:p>
            <a:pPr>
              <a:buNone/>
            </a:pPr>
            <a:r>
              <a:rPr lang="en-US" sz="2000" b="1" dirty="0" err="1" smtClean="0"/>
              <a:t>E</a:t>
            </a:r>
            <a:r>
              <a:rPr lang="en-US" sz="2000" b="1" baseline="-25000" dirty="0" err="1" smtClean="0"/>
              <a:t>r</a:t>
            </a:r>
            <a:endParaRPr lang="en-US" sz="2000" b="1" baseline="-25000" dirty="0"/>
          </a:p>
        </p:txBody>
      </p:sp>
      <p:sp>
        <p:nvSpPr>
          <p:cNvPr id="9" name="TextBox 8"/>
          <p:cNvSpPr txBox="1"/>
          <p:nvPr/>
        </p:nvSpPr>
        <p:spPr>
          <a:xfrm>
            <a:off x="8686800" y="3581400"/>
            <a:ext cx="595723" cy="400110"/>
          </a:xfrm>
          <a:prstGeom prst="rect">
            <a:avLst/>
          </a:prstGeom>
          <a:noFill/>
          <a:effectLst>
            <a:outerShdw blurRad="50800" dist="38100" dir="2700000" algn="tl" rotWithShape="0">
              <a:schemeClr val="bg1">
                <a:alpha val="40000"/>
              </a:schemeClr>
            </a:outerShdw>
          </a:effectLst>
        </p:spPr>
        <p:txBody>
          <a:bodyPr wrap="square" rtlCol="0">
            <a:spAutoFit/>
          </a:bodyPr>
          <a:lstStyle/>
          <a:p>
            <a:pPr>
              <a:buNone/>
            </a:pPr>
            <a:r>
              <a:rPr lang="en-US" sz="2000" b="1" dirty="0" smtClean="0"/>
              <a:t>E</a:t>
            </a:r>
            <a:r>
              <a:rPr lang="el-GR" sz="2000" b="1" baseline="-25000" dirty="0" smtClean="0"/>
              <a:t>θ</a:t>
            </a:r>
            <a:endParaRPr lang="en-US" sz="2000" b="1" baseline="-25000" dirty="0"/>
          </a:p>
        </p:txBody>
      </p:sp>
      <p:cxnSp>
        <p:nvCxnSpPr>
          <p:cNvPr id="10" name="Straight Arrow Connector 9"/>
          <p:cNvCxnSpPr/>
          <p:nvPr/>
        </p:nvCxnSpPr>
        <p:spPr>
          <a:xfrm>
            <a:off x="8686800" y="3643316"/>
            <a:ext cx="0" cy="319084"/>
          </a:xfrm>
          <a:prstGeom prst="straightConnector1">
            <a:avLst/>
          </a:prstGeom>
          <a:ln w="19050">
            <a:solidFill>
              <a:schemeClr val="tx1"/>
            </a:solidFill>
            <a:headEnd type="arrow"/>
            <a:tailEnd type="arrow"/>
          </a:ln>
          <a:effectLst>
            <a:outerShdw blurRad="50800" dist="38100" dir="2700000" algn="tl" rotWithShape="0">
              <a:schemeClr val="bg1">
                <a:alpha val="40000"/>
              </a:schemeClr>
            </a:outerShdw>
          </a:effectLst>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a:off x="8303795" y="3276981"/>
            <a:ext cx="306805" cy="228219"/>
          </a:xfrm>
          <a:prstGeom prst="straightConnector1">
            <a:avLst/>
          </a:prstGeom>
          <a:ln w="19050">
            <a:solidFill>
              <a:schemeClr val="tx1"/>
            </a:solidFill>
            <a:headEnd type="arrow"/>
            <a:tailEnd type="arrow"/>
          </a:ln>
          <a:effectLst>
            <a:outerShdw blurRad="50800" dist="38100" dir="2700000" algn="tl" rotWithShape="0">
              <a:schemeClr val="bg1">
                <a:alpha val="40000"/>
              </a:schemeClr>
            </a:outerShdw>
          </a:effectLst>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7746453" y="3897868"/>
            <a:ext cx="635547" cy="400110"/>
          </a:xfrm>
          <a:prstGeom prst="rect">
            <a:avLst/>
          </a:prstGeom>
          <a:noFill/>
          <a:effectLst>
            <a:outerShdw blurRad="50800" dist="38100" dir="2700000" algn="tl" rotWithShape="0">
              <a:schemeClr val="bg1">
                <a:alpha val="40000"/>
              </a:schemeClr>
            </a:outerShdw>
          </a:effectLst>
        </p:spPr>
        <p:txBody>
          <a:bodyPr wrap="square" rtlCol="0">
            <a:spAutoFit/>
          </a:bodyPr>
          <a:lstStyle/>
          <a:p>
            <a:pPr>
              <a:buNone/>
            </a:pPr>
            <a:r>
              <a:rPr lang="en-US" sz="2000" b="1" dirty="0" smtClean="0"/>
              <a:t>V</a:t>
            </a:r>
            <a:r>
              <a:rPr lang="en-US" sz="2000" b="1" baseline="-25000" dirty="0" smtClean="0"/>
              <a:t>||</a:t>
            </a:r>
            <a:endParaRPr lang="en-US" sz="2000" b="1" baseline="-25000" dirty="0"/>
          </a:p>
        </p:txBody>
      </p:sp>
      <p:cxnSp>
        <p:nvCxnSpPr>
          <p:cNvPr id="13" name="Straight Arrow Connector 12"/>
          <p:cNvCxnSpPr/>
          <p:nvPr/>
        </p:nvCxnSpPr>
        <p:spPr>
          <a:xfrm>
            <a:off x="8229600" y="3810000"/>
            <a:ext cx="76200" cy="533400"/>
          </a:xfrm>
          <a:prstGeom prst="straightConnector1">
            <a:avLst/>
          </a:prstGeom>
          <a:ln w="25400">
            <a:solidFill>
              <a:schemeClr val="tx1"/>
            </a:solidFill>
            <a:headEnd type="arrow"/>
            <a:tailEnd type="arrow"/>
          </a:ln>
          <a:effectLst>
            <a:outerShdw blurRad="50800" dist="38100" dir="2700000" algn="tl" rotWithShape="0">
              <a:schemeClr val="bg1">
                <a:alpha val="40000"/>
              </a:schemeClr>
            </a:outerShdw>
          </a:effectLst>
        </p:spPr>
        <p:style>
          <a:lnRef idx="1">
            <a:schemeClr val="accent1"/>
          </a:lnRef>
          <a:fillRef idx="0">
            <a:schemeClr val="accent1"/>
          </a:fillRef>
          <a:effectRef idx="0">
            <a:schemeClr val="accent1"/>
          </a:effectRef>
          <a:fontRef idx="minor">
            <a:schemeClr val="tx1"/>
          </a:fontRef>
        </p:style>
      </p:cxnSp>
      <p:graphicFrame>
        <p:nvGraphicFramePr>
          <p:cNvPr id="14" name="Object 13"/>
          <p:cNvGraphicFramePr>
            <a:graphicFrameLocks noChangeAspect="1"/>
          </p:cNvGraphicFramePr>
          <p:nvPr/>
        </p:nvGraphicFramePr>
        <p:xfrm>
          <a:off x="6748643" y="2977091"/>
          <a:ext cx="947557" cy="473780"/>
        </p:xfrm>
        <a:graphic>
          <a:graphicData uri="http://schemas.openxmlformats.org/presentationml/2006/ole">
            <mc:AlternateContent xmlns:mc="http://schemas.openxmlformats.org/markup-compatibility/2006">
              <mc:Choice xmlns:v="urn:schemas-microsoft-com:vml" Requires="v">
                <p:oleObj spid="_x0000_s64520" name="Equation" r:id="rId8" imgW="507960" imgH="253800" progId="Equation.3">
                  <p:embed/>
                </p:oleObj>
              </mc:Choice>
              <mc:Fallback>
                <p:oleObj name="Equation" r:id="rId8" imgW="507960" imgH="253800" progId="Equation.3">
                  <p:embed/>
                  <p:pic>
                    <p:nvPicPr>
                      <p:cNvPr id="0" name="Picture 3"/>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748643" y="2977091"/>
                        <a:ext cx="947557" cy="47378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5" name="Object 3"/>
          <p:cNvGraphicFramePr>
            <a:graphicFrameLocks noChangeAspect="1"/>
          </p:cNvGraphicFramePr>
          <p:nvPr/>
        </p:nvGraphicFramePr>
        <p:xfrm>
          <a:off x="6737530" y="3412420"/>
          <a:ext cx="947558" cy="473780"/>
        </p:xfrm>
        <a:graphic>
          <a:graphicData uri="http://schemas.openxmlformats.org/presentationml/2006/ole">
            <mc:AlternateContent xmlns:mc="http://schemas.openxmlformats.org/markup-compatibility/2006">
              <mc:Choice xmlns:v="urn:schemas-microsoft-com:vml" Requires="v">
                <p:oleObj spid="_x0000_s64521" name="Equation" r:id="rId10" imgW="507960" imgH="253800" progId="Equation.3">
                  <p:embed/>
                </p:oleObj>
              </mc:Choice>
              <mc:Fallback>
                <p:oleObj name="Equation" r:id="rId10" imgW="507960" imgH="253800" progId="Equation.3">
                  <p:embed/>
                  <p:pic>
                    <p:nvPicPr>
                      <p:cNvPr id="0" name="Picture 4"/>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737530" y="3412420"/>
                        <a:ext cx="947558" cy="47378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6" name="TextBox 15"/>
          <p:cNvSpPr txBox="1"/>
          <p:nvPr/>
        </p:nvSpPr>
        <p:spPr>
          <a:xfrm>
            <a:off x="4576053" y="3962400"/>
            <a:ext cx="529347" cy="307777"/>
          </a:xfrm>
          <a:prstGeom prst="rect">
            <a:avLst/>
          </a:prstGeom>
          <a:noFill/>
          <a:effectLst>
            <a:outerShdw blurRad="50800" dist="38100" dir="2700000" algn="tl" rotWithShape="0">
              <a:schemeClr val="bg1">
                <a:alpha val="51000"/>
              </a:schemeClr>
            </a:outerShdw>
          </a:effectLst>
        </p:spPr>
        <p:txBody>
          <a:bodyPr wrap="square" rtlCol="0">
            <a:spAutoFit/>
          </a:bodyPr>
          <a:lstStyle/>
          <a:p>
            <a:pPr>
              <a:buNone/>
            </a:pPr>
            <a:r>
              <a:rPr lang="en-US" sz="1400" b="1" dirty="0" err="1" smtClean="0"/>
              <a:t>I</a:t>
            </a:r>
            <a:r>
              <a:rPr lang="en-US" sz="1400" b="1" baseline="-25000" dirty="0" err="1" smtClean="0"/>
              <a:t>sat</a:t>
            </a:r>
            <a:endParaRPr lang="en-US" sz="1400" b="1" baseline="-25000" dirty="0"/>
          </a:p>
        </p:txBody>
      </p:sp>
      <p:sp>
        <p:nvSpPr>
          <p:cNvPr id="17" name="TextBox 16"/>
          <p:cNvSpPr txBox="1"/>
          <p:nvPr/>
        </p:nvSpPr>
        <p:spPr>
          <a:xfrm>
            <a:off x="5410200" y="4038600"/>
            <a:ext cx="529347" cy="307777"/>
          </a:xfrm>
          <a:prstGeom prst="rect">
            <a:avLst/>
          </a:prstGeom>
          <a:noFill/>
          <a:effectLst>
            <a:outerShdw blurRad="50800" dist="38100" dir="2700000" algn="tl" rotWithShape="0">
              <a:schemeClr val="bg1">
                <a:alpha val="51000"/>
              </a:schemeClr>
            </a:outerShdw>
          </a:effectLst>
        </p:spPr>
        <p:txBody>
          <a:bodyPr wrap="square" rtlCol="0">
            <a:spAutoFit/>
          </a:bodyPr>
          <a:lstStyle/>
          <a:p>
            <a:pPr>
              <a:buNone/>
            </a:pPr>
            <a:r>
              <a:rPr lang="en-US" sz="1400" b="1" dirty="0" err="1" smtClean="0"/>
              <a:t>I</a:t>
            </a:r>
            <a:r>
              <a:rPr lang="en-US" sz="1400" b="1" baseline="-25000" dirty="0" err="1" smtClean="0"/>
              <a:t>sat</a:t>
            </a:r>
            <a:endParaRPr lang="en-US" sz="1400" b="1" baseline="-25000" dirty="0"/>
          </a:p>
        </p:txBody>
      </p:sp>
      <p:sp>
        <p:nvSpPr>
          <p:cNvPr id="18" name="TextBox 17"/>
          <p:cNvSpPr txBox="1"/>
          <p:nvPr/>
        </p:nvSpPr>
        <p:spPr>
          <a:xfrm>
            <a:off x="5105400" y="4416623"/>
            <a:ext cx="449956" cy="307777"/>
          </a:xfrm>
          <a:prstGeom prst="rect">
            <a:avLst/>
          </a:prstGeom>
          <a:noFill/>
          <a:effectLst>
            <a:outerShdw blurRad="50800" dist="38100" dir="2700000" algn="tl" rotWithShape="0">
              <a:schemeClr val="bg1">
                <a:alpha val="51000"/>
              </a:schemeClr>
            </a:outerShdw>
          </a:effectLst>
        </p:spPr>
        <p:txBody>
          <a:bodyPr wrap="square" rtlCol="0">
            <a:spAutoFit/>
          </a:bodyPr>
          <a:lstStyle/>
          <a:p>
            <a:pPr>
              <a:buNone/>
            </a:pPr>
            <a:r>
              <a:rPr lang="en-US" sz="1400" b="1" dirty="0" err="1" smtClean="0"/>
              <a:t>V</a:t>
            </a:r>
            <a:r>
              <a:rPr lang="en-US" sz="1400" b="1" baseline="-25000" dirty="0" err="1" smtClean="0"/>
              <a:t>f</a:t>
            </a:r>
            <a:endParaRPr lang="en-US" sz="1400" b="1" baseline="-25000" dirty="0"/>
          </a:p>
        </p:txBody>
      </p:sp>
      <p:sp>
        <p:nvSpPr>
          <p:cNvPr id="19" name="TextBox 18"/>
          <p:cNvSpPr txBox="1"/>
          <p:nvPr/>
        </p:nvSpPr>
        <p:spPr>
          <a:xfrm>
            <a:off x="5029200" y="4645223"/>
            <a:ext cx="449956" cy="307777"/>
          </a:xfrm>
          <a:prstGeom prst="rect">
            <a:avLst/>
          </a:prstGeom>
          <a:noFill/>
          <a:effectLst>
            <a:outerShdw blurRad="50800" dist="38100" dir="2700000" algn="tl" rotWithShape="0">
              <a:schemeClr val="bg1">
                <a:alpha val="51000"/>
              </a:schemeClr>
            </a:outerShdw>
          </a:effectLst>
        </p:spPr>
        <p:txBody>
          <a:bodyPr wrap="square" rtlCol="0">
            <a:spAutoFit/>
          </a:bodyPr>
          <a:lstStyle/>
          <a:p>
            <a:pPr>
              <a:buNone/>
            </a:pPr>
            <a:r>
              <a:rPr lang="en-US" sz="1400" b="1" dirty="0" err="1" smtClean="0"/>
              <a:t>V</a:t>
            </a:r>
            <a:r>
              <a:rPr lang="en-US" sz="1400" b="1" baseline="-25000" dirty="0" err="1" smtClean="0"/>
              <a:t>f</a:t>
            </a:r>
            <a:endParaRPr lang="en-US" sz="1400" b="1" baseline="-25000" dirty="0"/>
          </a:p>
        </p:txBody>
      </p:sp>
      <p:sp>
        <p:nvSpPr>
          <p:cNvPr id="20" name="TextBox 19"/>
          <p:cNvSpPr txBox="1"/>
          <p:nvPr/>
        </p:nvSpPr>
        <p:spPr>
          <a:xfrm>
            <a:off x="5109453" y="4111823"/>
            <a:ext cx="529347" cy="307777"/>
          </a:xfrm>
          <a:prstGeom prst="rect">
            <a:avLst/>
          </a:prstGeom>
          <a:noFill/>
          <a:effectLst>
            <a:outerShdw blurRad="50800" dist="38100" dir="2700000" algn="tl" rotWithShape="0">
              <a:schemeClr val="bg1">
                <a:alpha val="51000"/>
              </a:schemeClr>
            </a:outerShdw>
          </a:effectLst>
        </p:spPr>
        <p:txBody>
          <a:bodyPr wrap="square" rtlCol="0">
            <a:spAutoFit/>
          </a:bodyPr>
          <a:lstStyle/>
          <a:p>
            <a:pPr>
              <a:buNone/>
            </a:pPr>
            <a:r>
              <a:rPr lang="en-US" sz="1400" b="1" dirty="0" err="1" smtClean="0"/>
              <a:t>V</a:t>
            </a:r>
            <a:r>
              <a:rPr lang="en-US" sz="1400" b="1" baseline="-25000" dirty="0" err="1" smtClean="0"/>
              <a:t>f</a:t>
            </a:r>
            <a:endParaRPr lang="en-US" sz="1400" b="1" baseline="-25000" dirty="0"/>
          </a:p>
        </p:txBody>
      </p:sp>
      <p:cxnSp>
        <p:nvCxnSpPr>
          <p:cNvPr id="21" name="Straight Connector 20"/>
          <p:cNvCxnSpPr/>
          <p:nvPr/>
        </p:nvCxnSpPr>
        <p:spPr>
          <a:xfrm flipH="1" flipV="1">
            <a:off x="4343400" y="3886200"/>
            <a:ext cx="1524000" cy="228600"/>
          </a:xfrm>
          <a:prstGeom prst="line">
            <a:avLst/>
          </a:prstGeom>
          <a:ln w="31750">
            <a:solidFill>
              <a:schemeClr val="tx2"/>
            </a:solidFill>
            <a:tailEnd type="triangle" w="lg" len="lg"/>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4953000" y="3581400"/>
            <a:ext cx="464631" cy="478335"/>
          </a:xfrm>
          <a:prstGeom prst="rect">
            <a:avLst/>
          </a:prstGeom>
          <a:noFill/>
          <a:effectLst>
            <a:outerShdw blurRad="50800" dist="38100" dir="2700000" algn="tl" rotWithShape="0">
              <a:schemeClr val="bg1">
                <a:alpha val="51000"/>
              </a:schemeClr>
            </a:outerShdw>
          </a:effectLst>
        </p:spPr>
        <p:txBody>
          <a:bodyPr wrap="square" rtlCol="0">
            <a:spAutoFit/>
          </a:bodyPr>
          <a:lstStyle/>
          <a:p>
            <a:pPr>
              <a:buNone/>
            </a:pPr>
            <a:r>
              <a:rPr lang="en-US" b="1" dirty="0" smtClean="0">
                <a:solidFill>
                  <a:schemeClr val="tx2"/>
                </a:solidFill>
              </a:rPr>
              <a:t>B</a:t>
            </a:r>
            <a:endParaRPr lang="en-US" b="1" dirty="0">
              <a:solidFill>
                <a:schemeClr val="tx2"/>
              </a:solidFill>
            </a:endParaRPr>
          </a:p>
        </p:txBody>
      </p:sp>
      <p:graphicFrame>
        <p:nvGraphicFramePr>
          <p:cNvPr id="23" name="Object 125"/>
          <p:cNvGraphicFramePr>
            <a:graphicFrameLocks noChangeAspect="1"/>
          </p:cNvGraphicFramePr>
          <p:nvPr/>
        </p:nvGraphicFramePr>
        <p:xfrm>
          <a:off x="4959350" y="5130800"/>
          <a:ext cx="1363663" cy="706438"/>
        </p:xfrm>
        <a:graphic>
          <a:graphicData uri="http://schemas.openxmlformats.org/presentationml/2006/ole">
            <mc:AlternateContent xmlns:mc="http://schemas.openxmlformats.org/markup-compatibility/2006">
              <mc:Choice xmlns:v="urn:schemas-microsoft-com:vml" Requires="v">
                <p:oleObj spid="_x0000_s64522" name="Equation" r:id="rId12" imgW="1015920" imgH="444240" progId="Equation.3">
                  <p:embed/>
                </p:oleObj>
              </mc:Choice>
              <mc:Fallback>
                <p:oleObj name="Equation" r:id="rId12" imgW="1015920" imgH="444240" progId="Equation.3">
                  <p:embed/>
                  <p:pic>
                    <p:nvPicPr>
                      <p:cNvPr id="0" name="Picture 5"/>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959350" y="5130800"/>
                        <a:ext cx="1363663" cy="7064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6" name="Content Placeholder 25"/>
          <p:cNvSpPr>
            <a:spLocks noGrp="1"/>
          </p:cNvSpPr>
          <p:nvPr>
            <p:ph idx="1"/>
          </p:nvPr>
        </p:nvSpPr>
        <p:spPr>
          <a:xfrm>
            <a:off x="228600" y="1135063"/>
            <a:ext cx="4191000" cy="5245100"/>
          </a:xfrm>
        </p:spPr>
        <p:txBody>
          <a:bodyPr/>
          <a:lstStyle/>
          <a:p>
            <a:pPr marL="182880" indent="-182880"/>
            <a:r>
              <a:rPr lang="en-US" sz="1600" dirty="0" smtClean="0"/>
              <a:t>Tungsten tips shielded by bulk BN, </a:t>
            </a:r>
            <a:r>
              <a:rPr lang="en-US" sz="1600" dirty="0" err="1" smtClean="0"/>
              <a:t>V</a:t>
            </a:r>
            <a:r>
              <a:rPr lang="en-US" sz="1600" baseline="-25000" dirty="0" err="1" smtClean="0"/>
              <a:t>f</a:t>
            </a:r>
            <a:r>
              <a:rPr lang="en-US" sz="1600" dirty="0" smtClean="0"/>
              <a:t> and </a:t>
            </a:r>
            <a:r>
              <a:rPr lang="en-US" sz="1600" dirty="0" err="1" smtClean="0"/>
              <a:t>I</a:t>
            </a:r>
            <a:r>
              <a:rPr lang="en-US" sz="1600" baseline="-25000" dirty="0" err="1" smtClean="0"/>
              <a:t>sat</a:t>
            </a:r>
            <a:r>
              <a:rPr lang="en-US" sz="1600" dirty="0" smtClean="0"/>
              <a:t> signals digitized at 2.5 MHz</a:t>
            </a:r>
          </a:p>
          <a:p>
            <a:pPr marL="182880" indent="-182880"/>
            <a:endParaRPr lang="en-US" sz="1600" dirty="0" smtClean="0"/>
          </a:p>
          <a:p>
            <a:pPr marL="182880" indent="-182880"/>
            <a:r>
              <a:rPr lang="en-US" sz="1600" dirty="0" smtClean="0"/>
              <a:t>Radial profiles taken on a shot-by-shot basis</a:t>
            </a:r>
          </a:p>
          <a:p>
            <a:pPr marL="697230" lvl="1" indent="-182880"/>
            <a:r>
              <a:rPr lang="en-US" dirty="0" smtClean="0"/>
              <a:t>Discharges are very repeatable</a:t>
            </a:r>
          </a:p>
          <a:p>
            <a:pPr marL="182880" indent="-182880"/>
            <a:endParaRPr lang="en-US" sz="1600" dirty="0" smtClean="0"/>
          </a:p>
          <a:p>
            <a:pPr marL="182880" indent="-182880"/>
            <a:r>
              <a:rPr lang="en-US" sz="1600" dirty="0" smtClean="0"/>
              <a:t>Differential </a:t>
            </a:r>
            <a:r>
              <a:rPr lang="en-US" sz="1600" dirty="0" err="1" smtClean="0"/>
              <a:t>V</a:t>
            </a:r>
            <a:r>
              <a:rPr lang="en-US" sz="1600" baseline="-25000" dirty="0" err="1" smtClean="0"/>
              <a:t>f</a:t>
            </a:r>
            <a:r>
              <a:rPr lang="en-US" sz="1600" dirty="0" smtClean="0"/>
              <a:t> fluctuations are assumed to be potential fluctuations</a:t>
            </a:r>
          </a:p>
          <a:p>
            <a:pPr marL="582930" lvl="1" indent="-182880"/>
            <a:r>
              <a:rPr lang="en-US" sz="1600" dirty="0" smtClean="0"/>
              <a:t>Fluctuating T</a:t>
            </a:r>
            <a:r>
              <a:rPr lang="en-US" sz="1600" baseline="-25000" dirty="0" smtClean="0"/>
              <a:t>e</a:t>
            </a:r>
            <a:r>
              <a:rPr lang="en-US" sz="1600" dirty="0" smtClean="0"/>
              <a:t> not accounted for</a:t>
            </a:r>
          </a:p>
          <a:p>
            <a:pPr marL="182880" lvl="1" indent="-182880">
              <a:buFontTx/>
              <a:buChar char="•"/>
            </a:pPr>
            <a:endParaRPr lang="en-US" sz="1600" dirty="0" smtClean="0"/>
          </a:p>
          <a:p>
            <a:pPr marL="182880" lvl="1" indent="-182880">
              <a:buFontTx/>
              <a:buChar char="•"/>
            </a:pPr>
            <a:r>
              <a:rPr lang="en-US" sz="1600" dirty="0" smtClean="0"/>
              <a:t>Fluctuating </a:t>
            </a:r>
            <a:r>
              <a:rPr lang="en-US" sz="1600" dirty="0" err="1" smtClean="0"/>
              <a:t>v</a:t>
            </a:r>
            <a:r>
              <a:rPr lang="en-US" sz="1600" baseline="-25000" dirty="0" err="1" smtClean="0"/>
              <a:t>r</a:t>
            </a:r>
            <a:r>
              <a:rPr lang="en-US" sz="1600" dirty="0" smtClean="0"/>
              <a:t> and v</a:t>
            </a:r>
            <a:r>
              <a:rPr lang="el-GR" sz="1600" baseline="-25000" dirty="0" smtClean="0"/>
              <a:t>θ</a:t>
            </a:r>
            <a:r>
              <a:rPr lang="en-US" sz="1600" dirty="0" smtClean="0"/>
              <a:t> quantities for Reynolds stress assumed from measured </a:t>
            </a:r>
            <a:r>
              <a:rPr lang="en-US" sz="1600" dirty="0" err="1" smtClean="0"/>
              <a:t>E</a:t>
            </a:r>
            <a:r>
              <a:rPr lang="en-US" sz="1600" baseline="-25000" dirty="0" err="1" smtClean="0"/>
              <a:t>r</a:t>
            </a:r>
            <a:r>
              <a:rPr lang="en-US" sz="1600" dirty="0" smtClean="0"/>
              <a:t> and E</a:t>
            </a:r>
            <a:r>
              <a:rPr lang="el-GR" sz="1600" baseline="-25000" dirty="0" smtClean="0"/>
              <a:t>θ</a:t>
            </a:r>
            <a:r>
              <a:rPr lang="en-US" sz="1600" baseline="-25000" dirty="0" smtClean="0"/>
              <a:t> </a:t>
            </a:r>
            <a:r>
              <a:rPr lang="en-US" sz="1600" dirty="0" smtClean="0"/>
              <a:t>fluctuations, respectively</a:t>
            </a:r>
          </a:p>
        </p:txBody>
      </p:sp>
      <p:graphicFrame>
        <p:nvGraphicFramePr>
          <p:cNvPr id="64518" name="Object 6"/>
          <p:cNvGraphicFramePr>
            <a:graphicFrameLocks noChangeAspect="1"/>
          </p:cNvGraphicFramePr>
          <p:nvPr/>
        </p:nvGraphicFramePr>
        <p:xfrm>
          <a:off x="1600200" y="5334000"/>
          <a:ext cx="1414463" cy="745483"/>
        </p:xfrm>
        <a:graphic>
          <a:graphicData uri="http://schemas.openxmlformats.org/presentationml/2006/ole">
            <mc:AlternateContent xmlns:mc="http://schemas.openxmlformats.org/markup-compatibility/2006">
              <mc:Choice xmlns:v="urn:schemas-microsoft-com:vml" Requires="v">
                <p:oleObj spid="_x0000_s64523" name="Equation" r:id="rId14" imgW="939600" imgH="419040" progId="Equation.3">
                  <p:embed/>
                </p:oleObj>
              </mc:Choice>
              <mc:Fallback>
                <p:oleObj name="Equation" r:id="rId14" imgW="939600" imgH="419040" progId="Equation.3">
                  <p:embed/>
                  <p:pic>
                    <p:nvPicPr>
                      <p:cNvPr id="0" name="Picture 6"/>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600200" y="5334000"/>
                        <a:ext cx="1414463" cy="74548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4"/>
          <p:cNvPicPr>
            <a:picLocks noChangeAspect="1" noChangeArrowheads="1"/>
          </p:cNvPicPr>
          <p:nvPr/>
        </p:nvPicPr>
        <p:blipFill>
          <a:blip r:embed="rId3" cstate="print"/>
          <a:srcRect/>
          <a:stretch>
            <a:fillRect/>
          </a:stretch>
        </p:blipFill>
        <p:spPr bwMode="auto">
          <a:xfrm>
            <a:off x="6306413" y="1066800"/>
            <a:ext cx="2761387" cy="4311410"/>
          </a:xfrm>
          <a:prstGeom prst="rect">
            <a:avLst/>
          </a:prstGeom>
          <a:noFill/>
          <a:ln w="9525">
            <a:noFill/>
            <a:miter lim="800000"/>
            <a:headEnd/>
            <a:tailEnd/>
          </a:ln>
        </p:spPr>
      </p:pic>
      <p:sp>
        <p:nvSpPr>
          <p:cNvPr id="2" name="Title 1"/>
          <p:cNvSpPr>
            <a:spLocks noGrp="1"/>
          </p:cNvSpPr>
          <p:nvPr>
            <p:ph type="title"/>
          </p:nvPr>
        </p:nvSpPr>
        <p:spPr>
          <a:xfrm>
            <a:off x="1143000" y="152401"/>
            <a:ext cx="8001000" cy="838199"/>
          </a:xfrm>
        </p:spPr>
        <p:txBody>
          <a:bodyPr/>
          <a:lstStyle/>
          <a:p>
            <a:pPr algn="l"/>
            <a:r>
              <a:rPr lang="en-US" dirty="0" smtClean="0"/>
              <a:t>Two probe installations to provide </a:t>
            </a:r>
            <a:r>
              <a:rPr lang="en-US" sz="2000" dirty="0" smtClean="0"/>
              <a:t>better estimate of flux-surface averaged Reynolds stress from local measurements</a:t>
            </a:r>
            <a:endParaRPr lang="en-US" sz="2000" dirty="0"/>
          </a:p>
        </p:txBody>
      </p:sp>
      <p:sp>
        <p:nvSpPr>
          <p:cNvPr id="4" name="Slide Number Placeholder 3"/>
          <p:cNvSpPr>
            <a:spLocks noGrp="1"/>
          </p:cNvSpPr>
          <p:nvPr>
            <p:ph type="sldNum" sz="quarter" idx="10"/>
          </p:nvPr>
        </p:nvSpPr>
        <p:spPr/>
        <p:txBody>
          <a:bodyPr/>
          <a:lstStyle/>
          <a:p>
            <a:fld id="{BA69040E-5BF9-4878-B650-0CA0335AF041}" type="slidenum">
              <a:rPr lang="en-US" smtClean="0"/>
              <a:pPr/>
              <a:t>7</a:t>
            </a:fld>
            <a:endParaRPr lang="en-US" dirty="0"/>
          </a:p>
        </p:txBody>
      </p:sp>
      <p:pic>
        <p:nvPicPr>
          <p:cNvPr id="5" name="Content Placeholder 24" descr="hsx.jpg"/>
          <p:cNvPicPr>
            <a:picLocks noGrp="1" noChangeAspect="1"/>
          </p:cNvPicPr>
          <p:nvPr>
            <p:ph idx="1"/>
          </p:nvPr>
        </p:nvPicPr>
        <p:blipFill>
          <a:blip r:embed="rId4" cstate="print"/>
          <a:stretch>
            <a:fillRect/>
          </a:stretch>
        </p:blipFill>
        <p:spPr>
          <a:xfrm>
            <a:off x="3733800" y="3733801"/>
            <a:ext cx="2819399" cy="2819399"/>
          </a:xfrm>
          <a:prstGeom prst="rect">
            <a:avLst/>
          </a:prstGeom>
        </p:spPr>
      </p:pic>
      <p:cxnSp>
        <p:nvCxnSpPr>
          <p:cNvPr id="9" name="Straight Arrow Connector 8"/>
          <p:cNvCxnSpPr/>
          <p:nvPr/>
        </p:nvCxnSpPr>
        <p:spPr bwMode="auto">
          <a:xfrm flipH="1" flipV="1">
            <a:off x="6248400" y="5486400"/>
            <a:ext cx="304800" cy="304800"/>
          </a:xfrm>
          <a:prstGeom prst="straightConnector1">
            <a:avLst/>
          </a:prstGeom>
          <a:solidFill>
            <a:schemeClr val="accent1"/>
          </a:solidFill>
          <a:ln w="31750" cap="flat" cmpd="sng" algn="ctr">
            <a:solidFill>
              <a:schemeClr val="accent2"/>
            </a:solidFill>
            <a:prstDash val="solid"/>
            <a:round/>
            <a:headEnd type="none" w="med" len="med"/>
            <a:tailEnd type="arrow"/>
          </a:ln>
          <a:effectLst/>
        </p:spPr>
      </p:cxnSp>
      <p:sp>
        <p:nvSpPr>
          <p:cNvPr id="13" name="TextBox 12"/>
          <p:cNvSpPr txBox="1"/>
          <p:nvPr/>
        </p:nvSpPr>
        <p:spPr>
          <a:xfrm>
            <a:off x="6553200" y="5486400"/>
            <a:ext cx="1981200" cy="646331"/>
          </a:xfrm>
          <a:prstGeom prst="rect">
            <a:avLst/>
          </a:prstGeom>
          <a:noFill/>
        </p:spPr>
        <p:txBody>
          <a:bodyPr wrap="square" rtlCol="0">
            <a:spAutoFit/>
          </a:bodyPr>
          <a:lstStyle/>
          <a:p>
            <a:r>
              <a:rPr lang="en-US" sz="1800" b="1" dirty="0" smtClean="0">
                <a:solidFill>
                  <a:schemeClr val="accent2"/>
                </a:solidFill>
                <a:effectLst>
                  <a:outerShdw blurRad="38100" dist="38100" dir="2700000" algn="tl">
                    <a:srgbClr val="000000">
                      <a:alpha val="43137"/>
                    </a:srgbClr>
                  </a:outerShdw>
                </a:effectLst>
              </a:rPr>
              <a:t>Low-field side probe</a:t>
            </a:r>
            <a:endParaRPr lang="en-US" sz="1800" b="1" dirty="0">
              <a:solidFill>
                <a:schemeClr val="accent2"/>
              </a:solidFill>
              <a:effectLst>
                <a:outerShdw blurRad="38100" dist="38100" dir="2700000" algn="tl">
                  <a:srgbClr val="000000">
                    <a:alpha val="43137"/>
                  </a:srgbClr>
                </a:outerShdw>
              </a:effectLst>
            </a:endParaRPr>
          </a:p>
        </p:txBody>
      </p:sp>
      <p:sp>
        <p:nvSpPr>
          <p:cNvPr id="19" name="Content Placeholder 2"/>
          <p:cNvSpPr txBox="1">
            <a:spLocks/>
          </p:cNvSpPr>
          <p:nvPr/>
        </p:nvSpPr>
        <p:spPr bwMode="auto">
          <a:xfrm>
            <a:off x="228600" y="4038600"/>
            <a:ext cx="3505200" cy="27432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p>
            <a:pPr marL="182880" marR="0" lvl="0" indent="-182880" algn="l" defTabSz="914400" rtl="0" eaLnBrk="1" fontAlgn="base" latinLnBrk="0" hangingPunct="1">
              <a:lnSpc>
                <a:spcPct val="100000"/>
              </a:lnSpc>
              <a:spcBef>
                <a:spcPct val="20000"/>
              </a:spcBef>
              <a:spcAft>
                <a:spcPct val="0"/>
              </a:spcAft>
              <a:buClrTx/>
              <a:buSzTx/>
              <a:buFontTx/>
              <a:buChar char="•"/>
              <a:tabLst/>
              <a:defRPr/>
            </a:pPr>
            <a:r>
              <a:rPr lang="en-US" sz="1600" b="1" kern="0" noProof="0" dirty="0" smtClean="0">
                <a:latin typeface="+mn-lt"/>
                <a:ea typeface="+mn-ea"/>
              </a:rPr>
              <a:t>Probes located in regions near limits of magnetic field strength, curvature, and flux expansion on a flux surface</a:t>
            </a:r>
          </a:p>
          <a:p>
            <a:pPr marL="182880" marR="0" lvl="0" indent="-182880" algn="l" defTabSz="914400" rtl="0" eaLnBrk="1" fontAlgn="base" latinLnBrk="0" hangingPunct="1">
              <a:lnSpc>
                <a:spcPct val="100000"/>
              </a:lnSpc>
              <a:spcBef>
                <a:spcPct val="20000"/>
              </a:spcBef>
              <a:spcAft>
                <a:spcPct val="0"/>
              </a:spcAft>
              <a:buClrTx/>
              <a:buSzTx/>
              <a:buFontTx/>
              <a:buChar char="•"/>
              <a:tabLst/>
              <a:defRPr/>
            </a:pPr>
            <a:endParaRPr kumimoji="0" lang="en-US" sz="1600" b="1" i="0" u="none" strike="noStrike" kern="0" cap="none" spc="0" normalizeH="0" baseline="0" dirty="0" smtClean="0">
              <a:ln>
                <a:noFill/>
              </a:ln>
              <a:solidFill>
                <a:schemeClr val="tx1"/>
              </a:solidFill>
              <a:effectLst/>
              <a:uLnTx/>
              <a:uFillTx/>
              <a:latin typeface="+mn-lt"/>
              <a:ea typeface="+mn-ea"/>
              <a:cs typeface="+mn-cs"/>
            </a:endParaRPr>
          </a:p>
          <a:p>
            <a:pPr marL="182880" marR="0" lvl="0" indent="-182880" algn="l" defTabSz="914400" rtl="0" eaLnBrk="1" fontAlgn="base" latinLnBrk="0" hangingPunct="1">
              <a:lnSpc>
                <a:spcPct val="100000"/>
              </a:lnSpc>
              <a:spcBef>
                <a:spcPct val="20000"/>
              </a:spcBef>
              <a:spcAft>
                <a:spcPct val="0"/>
              </a:spcAft>
              <a:buClrTx/>
              <a:buSzTx/>
              <a:buFontTx/>
              <a:buChar char="•"/>
              <a:tabLst/>
              <a:defRPr/>
            </a:pPr>
            <a:r>
              <a:rPr lang="en-US" sz="1600" b="1" kern="0" dirty="0" smtClean="0">
                <a:latin typeface="+mn-lt"/>
                <a:ea typeface="+mn-ea"/>
              </a:rPr>
              <a:t>Compare measurements at two locations with different local magnetic geometries</a:t>
            </a:r>
            <a:endParaRPr kumimoji="0" lang="en-US" sz="1600" b="1" i="0" u="none" strike="noStrike" kern="0" cap="none" spc="0" normalizeH="0" baseline="0" dirty="0" smtClean="0">
              <a:ln>
                <a:noFill/>
              </a:ln>
              <a:solidFill>
                <a:schemeClr val="tx1"/>
              </a:solidFill>
              <a:effectLst/>
              <a:uLnTx/>
              <a:uFillTx/>
              <a:latin typeface="+mn-lt"/>
              <a:ea typeface="+mn-ea"/>
              <a:cs typeface="+mn-cs"/>
            </a:endParaRPr>
          </a:p>
        </p:txBody>
      </p:sp>
      <p:pic>
        <p:nvPicPr>
          <p:cNvPr id="66565" name="Picture 5"/>
          <p:cNvPicPr>
            <a:picLocks noChangeAspect="1" noChangeArrowheads="1"/>
          </p:cNvPicPr>
          <p:nvPr/>
        </p:nvPicPr>
        <p:blipFill>
          <a:blip r:embed="rId5" cstate="print"/>
          <a:srcRect/>
          <a:stretch>
            <a:fillRect/>
          </a:stretch>
        </p:blipFill>
        <p:spPr bwMode="auto">
          <a:xfrm>
            <a:off x="228600" y="1066800"/>
            <a:ext cx="4652311" cy="2919633"/>
          </a:xfrm>
          <a:prstGeom prst="rect">
            <a:avLst/>
          </a:prstGeom>
          <a:noFill/>
          <a:ln w="9525">
            <a:noFill/>
            <a:miter lim="800000"/>
            <a:headEnd/>
            <a:tailEnd/>
          </a:ln>
        </p:spPr>
      </p:pic>
      <p:cxnSp>
        <p:nvCxnSpPr>
          <p:cNvPr id="7" name="Straight Arrow Connector 6"/>
          <p:cNvCxnSpPr/>
          <p:nvPr/>
        </p:nvCxnSpPr>
        <p:spPr bwMode="auto">
          <a:xfrm>
            <a:off x="3962400" y="3733800"/>
            <a:ext cx="533400" cy="685800"/>
          </a:xfrm>
          <a:prstGeom prst="straightConnector1">
            <a:avLst/>
          </a:prstGeom>
          <a:solidFill>
            <a:schemeClr val="accent1"/>
          </a:solidFill>
          <a:ln w="31750" cap="flat" cmpd="sng" algn="ctr">
            <a:solidFill>
              <a:srgbClr val="C00000"/>
            </a:solidFill>
            <a:prstDash val="solid"/>
            <a:round/>
            <a:headEnd type="none" w="med" len="med"/>
            <a:tailEnd type="arrow"/>
          </a:ln>
          <a:effectLst/>
        </p:spPr>
      </p:cxnSp>
      <p:sp>
        <p:nvSpPr>
          <p:cNvPr id="14" name="TextBox 13"/>
          <p:cNvSpPr txBox="1"/>
          <p:nvPr/>
        </p:nvSpPr>
        <p:spPr>
          <a:xfrm>
            <a:off x="3657600" y="3048000"/>
            <a:ext cx="1981200" cy="646331"/>
          </a:xfrm>
          <a:prstGeom prst="rect">
            <a:avLst/>
          </a:prstGeom>
          <a:noFill/>
        </p:spPr>
        <p:txBody>
          <a:bodyPr wrap="square" rtlCol="0">
            <a:spAutoFit/>
          </a:bodyPr>
          <a:lstStyle/>
          <a:p>
            <a:r>
              <a:rPr lang="en-US" sz="1800" b="1" dirty="0" smtClean="0">
                <a:solidFill>
                  <a:srgbClr val="C00000"/>
                </a:solidFill>
                <a:effectLst>
                  <a:outerShdw blurRad="38100" dist="38100" dir="2700000" algn="tl">
                    <a:srgbClr val="000000">
                      <a:alpha val="43137"/>
                    </a:srgbClr>
                  </a:outerShdw>
                </a:effectLst>
              </a:rPr>
              <a:t>High-field side probe</a:t>
            </a:r>
            <a:endParaRPr lang="en-US" sz="1800" b="1" dirty="0">
              <a:solidFill>
                <a:srgbClr val="C00000"/>
              </a:solidFill>
              <a:effectLst>
                <a:outerShdw blurRad="38100" dist="38100" dir="2700000" algn="tl">
                  <a:srgbClr val="000000">
                    <a:alpha val="43137"/>
                  </a:srgbClr>
                </a:outerShdw>
              </a:effectLst>
            </a:endParaRPr>
          </a:p>
        </p:txBody>
      </p:sp>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51" name="Picture 15"/>
          <p:cNvPicPr>
            <a:picLocks noChangeAspect="1" noChangeArrowheads="1"/>
          </p:cNvPicPr>
          <p:nvPr/>
        </p:nvPicPr>
        <p:blipFill>
          <a:blip r:embed="rId4" cstate="print"/>
          <a:srcRect/>
          <a:stretch>
            <a:fillRect/>
          </a:stretch>
        </p:blipFill>
        <p:spPr bwMode="auto">
          <a:xfrm>
            <a:off x="228600" y="3909394"/>
            <a:ext cx="1904997" cy="2948605"/>
          </a:xfrm>
          <a:prstGeom prst="rect">
            <a:avLst/>
          </a:prstGeom>
          <a:noFill/>
          <a:ln w="9525">
            <a:noFill/>
            <a:miter lim="800000"/>
            <a:headEnd/>
            <a:tailEnd/>
          </a:ln>
        </p:spPr>
      </p:pic>
      <p:pic>
        <p:nvPicPr>
          <p:cNvPr id="65552" name="Picture 16"/>
          <p:cNvPicPr>
            <a:picLocks noChangeAspect="1" noChangeArrowheads="1"/>
          </p:cNvPicPr>
          <p:nvPr/>
        </p:nvPicPr>
        <p:blipFill>
          <a:blip r:embed="rId5" cstate="print"/>
          <a:srcRect/>
          <a:stretch>
            <a:fillRect/>
          </a:stretch>
        </p:blipFill>
        <p:spPr bwMode="auto">
          <a:xfrm>
            <a:off x="2286000" y="3934242"/>
            <a:ext cx="1904998" cy="2923758"/>
          </a:xfrm>
          <a:prstGeom prst="rect">
            <a:avLst/>
          </a:prstGeom>
          <a:noFill/>
          <a:ln w="9525">
            <a:noFill/>
            <a:miter lim="800000"/>
            <a:headEnd/>
            <a:tailEnd/>
          </a:ln>
        </p:spPr>
      </p:pic>
      <p:pic>
        <p:nvPicPr>
          <p:cNvPr id="65543" name="Picture 7"/>
          <p:cNvPicPr>
            <a:picLocks noChangeAspect="1" noChangeArrowheads="1"/>
          </p:cNvPicPr>
          <p:nvPr/>
        </p:nvPicPr>
        <p:blipFill>
          <a:blip r:embed="rId6" cstate="print"/>
          <a:srcRect/>
          <a:stretch>
            <a:fillRect/>
          </a:stretch>
        </p:blipFill>
        <p:spPr bwMode="auto">
          <a:xfrm>
            <a:off x="304800" y="1143000"/>
            <a:ext cx="3867150" cy="2819400"/>
          </a:xfrm>
          <a:prstGeom prst="rect">
            <a:avLst/>
          </a:prstGeom>
          <a:noFill/>
          <a:ln w="9525">
            <a:noFill/>
            <a:miter lim="800000"/>
            <a:headEnd/>
            <a:tailEnd/>
          </a:ln>
        </p:spPr>
      </p:pic>
      <p:sp>
        <p:nvSpPr>
          <p:cNvPr id="2" name="Title 1"/>
          <p:cNvSpPr>
            <a:spLocks noGrp="1"/>
          </p:cNvSpPr>
          <p:nvPr>
            <p:ph type="title"/>
          </p:nvPr>
        </p:nvSpPr>
        <p:spPr>
          <a:xfrm>
            <a:off x="1143000" y="152400"/>
            <a:ext cx="8001000" cy="854075"/>
          </a:xfrm>
        </p:spPr>
        <p:txBody>
          <a:bodyPr/>
          <a:lstStyle/>
          <a:p>
            <a:pPr algn="l"/>
            <a:r>
              <a:rPr lang="en-US" sz="2000" dirty="0" smtClean="0"/>
              <a:t>Clear radial gradient exists in time-averaged Reynolds stress profiles</a:t>
            </a:r>
            <a:endParaRPr lang="en-US" sz="2000" dirty="0"/>
          </a:p>
        </p:txBody>
      </p:sp>
      <p:sp>
        <p:nvSpPr>
          <p:cNvPr id="4" name="Slide Number Placeholder 3"/>
          <p:cNvSpPr>
            <a:spLocks noGrp="1"/>
          </p:cNvSpPr>
          <p:nvPr>
            <p:ph type="sldNum" sz="quarter" idx="10"/>
          </p:nvPr>
        </p:nvSpPr>
        <p:spPr/>
        <p:txBody>
          <a:bodyPr/>
          <a:lstStyle/>
          <a:p>
            <a:fld id="{BA69040E-5BF9-4878-B650-0CA0335AF041}" type="slidenum">
              <a:rPr lang="en-US" smtClean="0"/>
              <a:pPr/>
              <a:t>8</a:t>
            </a:fld>
            <a:endParaRPr lang="en-US" dirty="0"/>
          </a:p>
        </p:txBody>
      </p:sp>
      <p:graphicFrame>
        <p:nvGraphicFramePr>
          <p:cNvPr id="9" name="Object 8"/>
          <p:cNvGraphicFramePr>
            <a:graphicFrameLocks noChangeAspect="1"/>
          </p:cNvGraphicFramePr>
          <p:nvPr/>
        </p:nvGraphicFramePr>
        <p:xfrm>
          <a:off x="5867400" y="1600200"/>
          <a:ext cx="838200" cy="552855"/>
        </p:xfrm>
        <a:graphic>
          <a:graphicData uri="http://schemas.openxmlformats.org/presentationml/2006/ole">
            <mc:AlternateContent xmlns:mc="http://schemas.openxmlformats.org/markup-compatibility/2006">
              <mc:Choice xmlns:v="urn:schemas-microsoft-com:vml" Requires="v">
                <p:oleObj spid="_x0000_s65539" name="Equation" r:id="rId7" imgW="596880" imgH="393480" progId="Equation.3">
                  <p:embed/>
                </p:oleObj>
              </mc:Choice>
              <mc:Fallback>
                <p:oleObj name="Equation" r:id="rId7" imgW="596880" imgH="393480" progId="Equation.3">
                  <p:embed/>
                  <p:pic>
                    <p:nvPicPr>
                      <p:cNvPr id="0" name="Picture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867400" y="1600200"/>
                        <a:ext cx="838200" cy="55285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 name="Content Placeholder 2"/>
          <p:cNvSpPr>
            <a:spLocks noGrp="1"/>
          </p:cNvSpPr>
          <p:nvPr>
            <p:ph idx="1"/>
          </p:nvPr>
        </p:nvSpPr>
        <p:spPr>
          <a:xfrm>
            <a:off x="4191000" y="1239837"/>
            <a:ext cx="4724400" cy="5084763"/>
          </a:xfrm>
        </p:spPr>
        <p:txBody>
          <a:bodyPr/>
          <a:lstStyle/>
          <a:p>
            <a:r>
              <a:rPr lang="en-US" dirty="0" smtClean="0"/>
              <a:t>Reynolds stress flow drive is proportional to </a:t>
            </a:r>
          </a:p>
          <a:p>
            <a:endParaRPr lang="en-US" dirty="0" smtClean="0"/>
          </a:p>
          <a:p>
            <a:endParaRPr lang="en-US" dirty="0" smtClean="0"/>
          </a:p>
          <a:p>
            <a:endParaRPr lang="en-US" dirty="0" smtClean="0"/>
          </a:p>
          <a:p>
            <a:r>
              <a:rPr lang="en-US" dirty="0" smtClean="0"/>
              <a:t>PDF of velocity fluctuations (inferred from </a:t>
            </a:r>
            <a:r>
              <a:rPr lang="en-US" dirty="0" err="1" smtClean="0"/>
              <a:t>V</a:t>
            </a:r>
            <a:r>
              <a:rPr lang="en-US" baseline="-25000" dirty="0" err="1" smtClean="0"/>
              <a:t>f</a:t>
            </a:r>
            <a:r>
              <a:rPr lang="en-US" dirty="0" smtClean="0"/>
              <a:t> measurements) show negative correlation between instantaneous </a:t>
            </a:r>
            <a:r>
              <a:rPr lang="en-US" dirty="0" err="1" smtClean="0"/>
              <a:t>v</a:t>
            </a:r>
            <a:r>
              <a:rPr lang="en-US" baseline="-25000" dirty="0" err="1" smtClean="0"/>
              <a:t>r</a:t>
            </a:r>
            <a:r>
              <a:rPr lang="en-US" dirty="0" smtClean="0"/>
              <a:t> and v</a:t>
            </a:r>
            <a:r>
              <a:rPr lang="el-GR" baseline="-25000" dirty="0" smtClean="0"/>
              <a:t>θ</a:t>
            </a:r>
            <a:r>
              <a:rPr lang="en-US" dirty="0" smtClean="0"/>
              <a:t> fluctuations inside the confined plasma</a:t>
            </a:r>
          </a:p>
          <a:p>
            <a:pPr lvl="1"/>
            <a:r>
              <a:rPr lang="en-US" dirty="0" smtClean="0"/>
              <a:t>Fluctuations are more isotropic near the last closed flux surface</a:t>
            </a:r>
          </a:p>
          <a:p>
            <a:endParaRPr lang="en-US" dirty="0" smtClean="0"/>
          </a:p>
          <a:p>
            <a:r>
              <a:rPr lang="en-US" dirty="0" smtClean="0"/>
              <a:t>Measurement needs to be compared to some estimate of the poloidal viscosity to calculate resulting poloidal rotation and </a:t>
            </a:r>
            <a:r>
              <a:rPr lang="en-US" dirty="0" err="1" smtClean="0"/>
              <a:t>E</a:t>
            </a:r>
            <a:r>
              <a:rPr lang="en-US" baseline="-25000" dirty="0" err="1" smtClean="0"/>
              <a:t>r</a:t>
            </a:r>
            <a:endParaRPr lang="en-US" baseline="-25000" dirty="0"/>
          </a:p>
        </p:txBody>
      </p:sp>
      <p:cxnSp>
        <p:nvCxnSpPr>
          <p:cNvPr id="22" name="Straight Arrow Connector 21"/>
          <p:cNvCxnSpPr/>
          <p:nvPr/>
        </p:nvCxnSpPr>
        <p:spPr bwMode="auto">
          <a:xfrm flipV="1">
            <a:off x="3276600" y="1981200"/>
            <a:ext cx="152400" cy="1905000"/>
          </a:xfrm>
          <a:prstGeom prst="straightConnector1">
            <a:avLst/>
          </a:prstGeom>
          <a:solidFill>
            <a:schemeClr val="accent1"/>
          </a:solidFill>
          <a:ln w="25400" cap="flat" cmpd="sng" algn="ctr">
            <a:solidFill>
              <a:srgbClr val="0000FF"/>
            </a:solidFill>
            <a:prstDash val="solid"/>
            <a:round/>
            <a:headEnd type="none" w="med" len="med"/>
            <a:tailEnd type="arrow"/>
          </a:ln>
          <a:effectLst/>
        </p:spPr>
      </p:cxnSp>
      <p:cxnSp>
        <p:nvCxnSpPr>
          <p:cNvPr id="25" name="Straight Arrow Connector 24"/>
          <p:cNvCxnSpPr/>
          <p:nvPr/>
        </p:nvCxnSpPr>
        <p:spPr bwMode="auto">
          <a:xfrm flipV="1">
            <a:off x="1447800" y="3048000"/>
            <a:ext cx="457200" cy="838200"/>
          </a:xfrm>
          <a:prstGeom prst="straightConnector1">
            <a:avLst/>
          </a:prstGeom>
          <a:solidFill>
            <a:schemeClr val="accent1"/>
          </a:solidFill>
          <a:ln w="25400" cap="flat" cmpd="sng" algn="ctr">
            <a:solidFill>
              <a:srgbClr val="0000FF"/>
            </a:solidFill>
            <a:prstDash val="solid"/>
            <a:round/>
            <a:headEnd type="none" w="med" len="med"/>
            <a:tailEnd type="arrow"/>
          </a:ln>
          <a:effectLst/>
        </p:spPr>
      </p:cxn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Estimate of neoclassical poloidal viscosity is calculated to find contribution of measured Reynolds stress to flows and </a:t>
            </a:r>
            <a:r>
              <a:rPr lang="en-US" dirty="0" err="1" smtClean="0"/>
              <a:t>E</a:t>
            </a:r>
            <a:r>
              <a:rPr lang="en-US" baseline="-25000" dirty="0" err="1" smtClean="0"/>
              <a:t>r</a:t>
            </a:r>
            <a:r>
              <a:rPr lang="en-US" dirty="0" smtClean="0"/>
              <a:t>  </a:t>
            </a:r>
            <a:endParaRPr lang="en-US" dirty="0"/>
          </a:p>
        </p:txBody>
      </p:sp>
      <p:sp>
        <p:nvSpPr>
          <p:cNvPr id="3" name="Content Placeholder 2"/>
          <p:cNvSpPr>
            <a:spLocks noGrp="1"/>
          </p:cNvSpPr>
          <p:nvPr>
            <p:ph idx="1"/>
          </p:nvPr>
        </p:nvSpPr>
        <p:spPr>
          <a:xfrm>
            <a:off x="228600" y="2362200"/>
            <a:ext cx="4419600" cy="1905000"/>
          </a:xfrm>
        </p:spPr>
        <p:txBody>
          <a:bodyPr/>
          <a:lstStyle/>
          <a:p>
            <a:r>
              <a:rPr lang="en-US" dirty="0" smtClean="0"/>
              <a:t>Estimate the purely poloidal component of neoclassical viscosity for poloidal momentum balance</a:t>
            </a:r>
          </a:p>
          <a:p>
            <a:r>
              <a:rPr lang="en-US" dirty="0" smtClean="0"/>
              <a:t>Neutral density based on measurements from H-alpha arrays and calculations  from DEGAS neutral gas code</a:t>
            </a:r>
            <a:endParaRPr lang="en-US" dirty="0"/>
          </a:p>
        </p:txBody>
      </p:sp>
      <p:sp>
        <p:nvSpPr>
          <p:cNvPr id="4" name="Slide Number Placeholder 3"/>
          <p:cNvSpPr>
            <a:spLocks noGrp="1"/>
          </p:cNvSpPr>
          <p:nvPr>
            <p:ph type="sldNum" sz="quarter" idx="10"/>
          </p:nvPr>
        </p:nvSpPr>
        <p:spPr/>
        <p:txBody>
          <a:bodyPr/>
          <a:lstStyle/>
          <a:p>
            <a:fld id="{BA69040E-5BF9-4878-B650-0CA0335AF041}" type="slidenum">
              <a:rPr lang="en-US" smtClean="0"/>
              <a:pPr/>
              <a:t>9</a:t>
            </a:fld>
            <a:endParaRPr lang="en-US" dirty="0"/>
          </a:p>
        </p:txBody>
      </p:sp>
      <p:pic>
        <p:nvPicPr>
          <p:cNvPr id="70660" name="Picture 4"/>
          <p:cNvPicPr>
            <a:picLocks noChangeAspect="1" noChangeArrowheads="1"/>
          </p:cNvPicPr>
          <p:nvPr/>
        </p:nvPicPr>
        <p:blipFill>
          <a:blip r:embed="rId4" cstate="print"/>
          <a:srcRect/>
          <a:stretch>
            <a:fillRect/>
          </a:stretch>
        </p:blipFill>
        <p:spPr bwMode="auto">
          <a:xfrm>
            <a:off x="4495800" y="2209799"/>
            <a:ext cx="4495800" cy="3140901"/>
          </a:xfrm>
          <a:prstGeom prst="rect">
            <a:avLst/>
          </a:prstGeom>
          <a:noFill/>
          <a:ln w="9525">
            <a:noFill/>
            <a:miter lim="800000"/>
            <a:headEnd/>
            <a:tailEnd/>
          </a:ln>
        </p:spPr>
      </p:pic>
      <p:graphicFrame>
        <p:nvGraphicFramePr>
          <p:cNvPr id="70661" name="Object 5"/>
          <p:cNvGraphicFramePr>
            <a:graphicFrameLocks noChangeAspect="1"/>
          </p:cNvGraphicFramePr>
          <p:nvPr/>
        </p:nvGraphicFramePr>
        <p:xfrm>
          <a:off x="609600" y="1066800"/>
          <a:ext cx="3419475" cy="457200"/>
        </p:xfrm>
        <a:graphic>
          <a:graphicData uri="http://schemas.openxmlformats.org/presentationml/2006/ole">
            <mc:AlternateContent xmlns:mc="http://schemas.openxmlformats.org/markup-compatibility/2006">
              <mc:Choice xmlns:v="urn:schemas-microsoft-com:vml" Requires="v">
                <p:oleObj spid="_x0000_s70665" name="Equation" r:id="rId5" imgW="2997000" imgH="393480" progId="Equation.3">
                  <p:embed/>
                </p:oleObj>
              </mc:Choice>
              <mc:Fallback>
                <p:oleObj name="Equation" r:id="rId5" imgW="2997000" imgH="393480" progId="Equation.3">
                  <p:embed/>
                  <p:pic>
                    <p:nvPicPr>
                      <p:cNvPr id="0"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9600" y="1066800"/>
                        <a:ext cx="3419475" cy="457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70662" name="Object 6"/>
          <p:cNvGraphicFramePr>
            <a:graphicFrameLocks noChangeAspect="1"/>
          </p:cNvGraphicFramePr>
          <p:nvPr/>
        </p:nvGraphicFramePr>
        <p:xfrm>
          <a:off x="685800" y="1600200"/>
          <a:ext cx="3050168" cy="762000"/>
        </p:xfrm>
        <a:graphic>
          <a:graphicData uri="http://schemas.openxmlformats.org/presentationml/2006/ole">
            <mc:AlternateContent xmlns:mc="http://schemas.openxmlformats.org/markup-compatibility/2006">
              <mc:Choice xmlns:v="urn:schemas-microsoft-com:vml" Requires="v">
                <p:oleObj spid="_x0000_s70666" name="Equation" r:id="rId7" imgW="1968480" imgH="482400" progId="Equation.3">
                  <p:embed/>
                </p:oleObj>
              </mc:Choice>
              <mc:Fallback>
                <p:oleObj name="Equation" r:id="rId7" imgW="1968480" imgH="482400" progId="Equation.3">
                  <p:embed/>
                  <p:pic>
                    <p:nvPicPr>
                      <p:cNvPr id="0" name="Picture 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85800" y="1600200"/>
                        <a:ext cx="3050168" cy="762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70663" name="Object 7"/>
          <p:cNvGraphicFramePr>
            <a:graphicFrameLocks noChangeAspect="1"/>
          </p:cNvGraphicFramePr>
          <p:nvPr/>
        </p:nvGraphicFramePr>
        <p:xfrm>
          <a:off x="5546725" y="1295400"/>
          <a:ext cx="2149475" cy="600075"/>
        </p:xfrm>
        <a:graphic>
          <a:graphicData uri="http://schemas.openxmlformats.org/presentationml/2006/ole">
            <mc:AlternateContent xmlns:mc="http://schemas.openxmlformats.org/markup-compatibility/2006">
              <mc:Choice xmlns:v="urn:schemas-microsoft-com:vml" Requires="v">
                <p:oleObj spid="_x0000_s70667" name="Equation" r:id="rId9" imgW="1726451" imgH="482391" progId="Equation.3">
                  <p:embed/>
                </p:oleObj>
              </mc:Choice>
              <mc:Fallback>
                <p:oleObj name="Equation" r:id="rId9" imgW="1726451" imgH="482391" progId="Equation.3">
                  <p:embed/>
                  <p:pic>
                    <p:nvPicPr>
                      <p:cNvPr id="0" name="Picture 7"/>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546725" y="1295400"/>
                        <a:ext cx="2149475" cy="6000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3" name="TextBox 12"/>
          <p:cNvSpPr txBox="1"/>
          <p:nvPr/>
        </p:nvSpPr>
        <p:spPr>
          <a:xfrm>
            <a:off x="5181600" y="1963579"/>
            <a:ext cx="3581400" cy="246221"/>
          </a:xfrm>
          <a:prstGeom prst="rect">
            <a:avLst/>
          </a:prstGeom>
          <a:noFill/>
        </p:spPr>
        <p:txBody>
          <a:bodyPr wrap="square" rtlCol="0">
            <a:spAutoFit/>
          </a:bodyPr>
          <a:lstStyle/>
          <a:p>
            <a:r>
              <a:rPr lang="en-US" sz="1000" dirty="0" smtClean="0"/>
              <a:t>[M. Coronado and H. </a:t>
            </a:r>
            <a:r>
              <a:rPr lang="en-US" sz="1000" dirty="0" err="1" smtClean="0"/>
              <a:t>Wobig</a:t>
            </a:r>
            <a:r>
              <a:rPr lang="en-US" sz="1000" dirty="0" smtClean="0"/>
              <a:t>, </a:t>
            </a:r>
            <a:r>
              <a:rPr lang="en-US" sz="1000" i="1" dirty="0" smtClean="0"/>
              <a:t>Phys. Fluids B 29</a:t>
            </a:r>
            <a:r>
              <a:rPr lang="en-US" sz="1000" dirty="0" smtClean="0"/>
              <a:t> (1986) 527]</a:t>
            </a:r>
            <a:endParaRPr lang="en-US" sz="1000" dirty="0"/>
          </a:p>
        </p:txBody>
      </p:sp>
      <p:sp>
        <p:nvSpPr>
          <p:cNvPr id="14" name="Content Placeholder 2"/>
          <p:cNvSpPr txBox="1">
            <a:spLocks/>
          </p:cNvSpPr>
          <p:nvPr/>
        </p:nvSpPr>
        <p:spPr bwMode="auto">
          <a:xfrm>
            <a:off x="4191000" y="5638800"/>
            <a:ext cx="4648200" cy="1608137"/>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p>
            <a:pPr marL="228600" marR="0" lvl="0" indent="-228600" algn="l" defTabSz="914400" rtl="0" eaLnBrk="1" fontAlgn="base" latinLnBrk="0" hangingPunct="1">
              <a:lnSpc>
                <a:spcPct val="100000"/>
              </a:lnSpc>
              <a:spcBef>
                <a:spcPct val="20000"/>
              </a:spcBef>
              <a:spcAft>
                <a:spcPct val="0"/>
              </a:spcAft>
              <a:buClrTx/>
              <a:buSzTx/>
              <a:buFontTx/>
              <a:buChar char="•"/>
              <a:tabLst/>
              <a:defRPr/>
            </a:pPr>
            <a:r>
              <a:rPr kumimoji="0" lang="en-US" sz="1600" b="1" i="0" u="none" strike="noStrike" kern="0" cap="none" spc="0" normalizeH="0" baseline="0" noProof="0" dirty="0" smtClean="0">
                <a:ln>
                  <a:noFill/>
                </a:ln>
                <a:solidFill>
                  <a:schemeClr val="tx1"/>
                </a:solidFill>
                <a:effectLst/>
                <a:uLnTx/>
                <a:uFillTx/>
                <a:latin typeface="+mn-lt"/>
                <a:ea typeface="+mn-ea"/>
                <a:cs typeface="+mn-cs"/>
              </a:rPr>
              <a:t>Neutral damping is small but non-negligible at the edge where probe measurements are made</a:t>
            </a:r>
          </a:p>
          <a:p>
            <a:pPr marL="228600" marR="0" lvl="0" indent="-228600" algn="l" defTabSz="914400" rtl="0" eaLnBrk="1" fontAlgn="base" latinLnBrk="0" hangingPunct="1">
              <a:lnSpc>
                <a:spcPct val="100000"/>
              </a:lnSpc>
              <a:spcBef>
                <a:spcPct val="20000"/>
              </a:spcBef>
              <a:spcAft>
                <a:spcPct val="0"/>
              </a:spcAft>
              <a:buClrTx/>
              <a:buSzTx/>
              <a:buFontTx/>
              <a:buChar char="•"/>
              <a:tabLst/>
              <a:defRPr/>
            </a:pPr>
            <a:endParaRPr kumimoji="0" lang="en-US" sz="1600" b="1" i="0" u="none" strike="noStrike" kern="0" cap="none" spc="0" normalizeH="0" baseline="0" noProof="0" dirty="0" smtClean="0">
              <a:ln>
                <a:noFill/>
              </a:ln>
              <a:solidFill>
                <a:schemeClr val="tx1"/>
              </a:solidFill>
              <a:effectLst/>
              <a:uLnTx/>
              <a:uFillTx/>
              <a:latin typeface="+mn-lt"/>
              <a:ea typeface="+mn-ea"/>
              <a:cs typeface="+mn-cs"/>
            </a:endParaRPr>
          </a:p>
          <a:p>
            <a:pPr marL="228600" marR="0" lvl="0" indent="-228600" algn="l" defTabSz="914400" rtl="0" eaLnBrk="1" fontAlgn="base" latinLnBrk="0" hangingPunct="1">
              <a:lnSpc>
                <a:spcPct val="100000"/>
              </a:lnSpc>
              <a:spcBef>
                <a:spcPct val="20000"/>
              </a:spcBef>
              <a:spcAft>
                <a:spcPct val="0"/>
              </a:spcAft>
              <a:buClrTx/>
              <a:buSzTx/>
              <a:buFontTx/>
              <a:buChar char="•"/>
              <a:tabLst/>
              <a:defRPr/>
            </a:pPr>
            <a:endParaRPr kumimoji="0" lang="en-US" sz="1600" b="1" i="0" u="none" strike="noStrike" kern="0" cap="none" spc="0" normalizeH="0" baseline="0" noProof="0" dirty="0">
              <a:ln>
                <a:noFill/>
              </a:ln>
              <a:solidFill>
                <a:schemeClr val="tx1"/>
              </a:solidFill>
              <a:effectLst/>
              <a:uLnTx/>
              <a:uFillTx/>
              <a:latin typeface="+mn-lt"/>
              <a:ea typeface="+mn-ea"/>
              <a:cs typeface="+mn-cs"/>
            </a:endParaRPr>
          </a:p>
        </p:txBody>
      </p:sp>
      <p:graphicFrame>
        <p:nvGraphicFramePr>
          <p:cNvPr id="70664" name="Object 8"/>
          <p:cNvGraphicFramePr>
            <a:graphicFrameLocks noChangeAspect="1"/>
          </p:cNvGraphicFramePr>
          <p:nvPr/>
        </p:nvGraphicFramePr>
        <p:xfrm>
          <a:off x="4727575" y="5226050"/>
          <a:ext cx="1673225" cy="336550"/>
        </p:xfrm>
        <a:graphic>
          <a:graphicData uri="http://schemas.openxmlformats.org/presentationml/2006/ole">
            <mc:AlternateContent xmlns:mc="http://schemas.openxmlformats.org/markup-compatibility/2006">
              <mc:Choice xmlns:v="urn:schemas-microsoft-com:vml" Requires="v">
                <p:oleObj spid="_x0000_s70668" name="Equation" r:id="rId11" imgW="1180800" imgH="241200" progId="Equation.3">
                  <p:embed/>
                </p:oleObj>
              </mc:Choice>
              <mc:Fallback>
                <p:oleObj name="Equation" r:id="rId11" imgW="1180800" imgH="241200" progId="Equation.3">
                  <p:embed/>
                  <p:pic>
                    <p:nvPicPr>
                      <p:cNvPr id="0" name="Picture 8"/>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727575" y="5226050"/>
                        <a:ext cx="1673225" cy="3365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15" name="Picture 7"/>
          <p:cNvPicPr>
            <a:picLocks noChangeAspect="1" noChangeArrowheads="1"/>
          </p:cNvPicPr>
          <p:nvPr/>
        </p:nvPicPr>
        <p:blipFill>
          <a:blip r:embed="rId13" cstate="print"/>
          <a:srcRect/>
          <a:stretch>
            <a:fillRect/>
          </a:stretch>
        </p:blipFill>
        <p:spPr bwMode="auto">
          <a:xfrm>
            <a:off x="247650" y="4038600"/>
            <a:ext cx="3867150" cy="2819400"/>
          </a:xfrm>
          <a:prstGeom prst="rect">
            <a:avLst/>
          </a:prstGeom>
          <a:noFill/>
          <a:ln w="9525">
            <a:noFill/>
            <a:miter lim="800000"/>
            <a:headEnd/>
            <a:tailEnd/>
          </a:ln>
        </p:spPr>
      </p:pic>
      <p:sp>
        <p:nvSpPr>
          <p:cNvPr id="16" name="Rectangle 15"/>
          <p:cNvSpPr/>
          <p:nvPr/>
        </p:nvSpPr>
        <p:spPr bwMode="auto">
          <a:xfrm>
            <a:off x="7924800" y="2438400"/>
            <a:ext cx="685800" cy="2438400"/>
          </a:xfrm>
          <a:prstGeom prst="rect">
            <a:avLst/>
          </a:prstGeom>
          <a:solidFill>
            <a:srgbClr val="00B0F0">
              <a:alpha val="28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a typeface="ＭＳ Ｐゴシック" pitchFamily="1" charset="-128"/>
            </a:endParaRPr>
          </a:p>
        </p:txBody>
      </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Measured Reynolds stress flow drive agrees qualitatively with deviation of </a:t>
            </a:r>
            <a:r>
              <a:rPr lang="en-US" dirty="0" err="1" smtClean="0"/>
              <a:t>E</a:t>
            </a:r>
            <a:r>
              <a:rPr lang="en-US" baseline="-25000" dirty="0" err="1" smtClean="0"/>
              <a:t>r</a:t>
            </a:r>
            <a:r>
              <a:rPr lang="en-US" dirty="0" smtClean="0"/>
              <a:t> from neoclassical </a:t>
            </a:r>
            <a:r>
              <a:rPr lang="en-US" dirty="0" err="1" smtClean="0"/>
              <a:t>ambipolarity</a:t>
            </a:r>
            <a:r>
              <a:rPr lang="en-US" dirty="0" smtClean="0"/>
              <a:t> calculation</a:t>
            </a:r>
            <a:endParaRPr lang="en-US" dirty="0"/>
          </a:p>
        </p:txBody>
      </p:sp>
      <p:sp>
        <p:nvSpPr>
          <p:cNvPr id="4" name="Slide Number Placeholder 3"/>
          <p:cNvSpPr>
            <a:spLocks noGrp="1"/>
          </p:cNvSpPr>
          <p:nvPr>
            <p:ph type="sldNum" sz="quarter" idx="10"/>
          </p:nvPr>
        </p:nvSpPr>
        <p:spPr/>
        <p:txBody>
          <a:bodyPr/>
          <a:lstStyle/>
          <a:p>
            <a:fld id="{BA69040E-5BF9-4878-B650-0CA0335AF041}" type="slidenum">
              <a:rPr lang="en-US" smtClean="0"/>
              <a:pPr/>
              <a:t>10</a:t>
            </a:fld>
            <a:endParaRPr lang="en-US" dirty="0"/>
          </a:p>
        </p:txBody>
      </p:sp>
      <p:pic>
        <p:nvPicPr>
          <p:cNvPr id="72712" name="Picture 8"/>
          <p:cNvPicPr>
            <a:picLocks noChangeAspect="1" noChangeArrowheads="1"/>
          </p:cNvPicPr>
          <p:nvPr/>
        </p:nvPicPr>
        <p:blipFill>
          <a:blip r:embed="rId2" cstate="print"/>
          <a:srcRect/>
          <a:stretch>
            <a:fillRect/>
          </a:stretch>
        </p:blipFill>
        <p:spPr bwMode="auto">
          <a:xfrm>
            <a:off x="228600" y="1112426"/>
            <a:ext cx="4343400" cy="3154774"/>
          </a:xfrm>
          <a:prstGeom prst="rect">
            <a:avLst/>
          </a:prstGeom>
          <a:noFill/>
          <a:ln w="9525">
            <a:noFill/>
            <a:miter lim="800000"/>
            <a:headEnd/>
            <a:tailEnd/>
          </a:ln>
        </p:spPr>
      </p:pic>
      <p:pic>
        <p:nvPicPr>
          <p:cNvPr id="72715" name="Picture 11"/>
          <p:cNvPicPr>
            <a:picLocks noChangeAspect="1" noChangeArrowheads="1"/>
          </p:cNvPicPr>
          <p:nvPr/>
        </p:nvPicPr>
        <p:blipFill>
          <a:blip r:embed="rId3" cstate="print"/>
          <a:srcRect/>
          <a:stretch>
            <a:fillRect/>
          </a:stretch>
        </p:blipFill>
        <p:spPr bwMode="auto">
          <a:xfrm>
            <a:off x="228600" y="4295776"/>
            <a:ext cx="4419600" cy="2209800"/>
          </a:xfrm>
          <a:prstGeom prst="rect">
            <a:avLst/>
          </a:prstGeom>
          <a:noFill/>
          <a:ln w="9525">
            <a:noFill/>
            <a:miter lim="800000"/>
            <a:headEnd/>
            <a:tailEnd/>
          </a:ln>
        </p:spPr>
      </p:pic>
      <p:sp>
        <p:nvSpPr>
          <p:cNvPr id="3" name="Content Placeholder 2"/>
          <p:cNvSpPr>
            <a:spLocks noGrp="1"/>
          </p:cNvSpPr>
          <p:nvPr>
            <p:ph idx="1"/>
          </p:nvPr>
        </p:nvSpPr>
        <p:spPr>
          <a:xfrm>
            <a:off x="4267200" y="1135062"/>
            <a:ext cx="4800600" cy="5494338"/>
          </a:xfrm>
        </p:spPr>
        <p:txBody>
          <a:bodyPr/>
          <a:lstStyle/>
          <a:p>
            <a:r>
              <a:rPr lang="en-US" dirty="0" err="1" smtClean="0"/>
              <a:t>E</a:t>
            </a:r>
            <a:r>
              <a:rPr lang="en-US" baseline="-25000" dirty="0" err="1" smtClean="0"/>
              <a:t>r</a:t>
            </a:r>
            <a:r>
              <a:rPr lang="en-US" dirty="0" smtClean="0"/>
              <a:t> calculated from shot-by-shot floating potential profiles</a:t>
            </a:r>
          </a:p>
          <a:p>
            <a:endParaRPr lang="en-US" dirty="0" smtClean="0"/>
          </a:p>
          <a:p>
            <a:r>
              <a:rPr lang="en-US" dirty="0" smtClean="0"/>
              <a:t>T</a:t>
            </a:r>
            <a:r>
              <a:rPr lang="en-US" baseline="-25000" dirty="0" smtClean="0"/>
              <a:t>e</a:t>
            </a:r>
            <a:r>
              <a:rPr lang="en-US" dirty="0" smtClean="0"/>
              <a:t> gradient is estimated from Thomson scattering and accounted for</a:t>
            </a:r>
          </a:p>
          <a:p>
            <a:pPr lvl="1"/>
            <a:r>
              <a:rPr lang="en-US" dirty="0" smtClean="0"/>
              <a:t>T</a:t>
            </a:r>
            <a:r>
              <a:rPr lang="en-US" baseline="-25000" dirty="0" smtClean="0"/>
              <a:t>e</a:t>
            </a:r>
            <a:r>
              <a:rPr lang="en-US" dirty="0" smtClean="0"/>
              <a:t>(</a:t>
            </a:r>
            <a:r>
              <a:rPr lang="el-GR" dirty="0" smtClean="0"/>
              <a:t>ρ</a:t>
            </a:r>
            <a:r>
              <a:rPr lang="en-US" dirty="0" smtClean="0"/>
              <a:t>=0.9) ≈ 60 </a:t>
            </a:r>
            <a:r>
              <a:rPr lang="en-US" dirty="0" err="1" smtClean="0"/>
              <a:t>eV</a:t>
            </a:r>
            <a:endParaRPr lang="en-US" dirty="0" smtClean="0"/>
          </a:p>
          <a:p>
            <a:endParaRPr lang="en-US" dirty="0" smtClean="0"/>
          </a:p>
          <a:p>
            <a:r>
              <a:rPr lang="en-US" dirty="0" smtClean="0"/>
              <a:t>Based on sensitivity studies, neoclassical calculations have small </a:t>
            </a:r>
            <a:r>
              <a:rPr lang="en-US" dirty="0" err="1" smtClean="0"/>
              <a:t>errorbars</a:t>
            </a:r>
            <a:r>
              <a:rPr lang="en-US" dirty="0" smtClean="0"/>
              <a:t> relative to measured deviations</a:t>
            </a:r>
          </a:p>
        </p:txBody>
      </p:sp>
      <p:sp>
        <p:nvSpPr>
          <p:cNvPr id="7" name="Content Placeholder 2"/>
          <p:cNvSpPr txBox="1">
            <a:spLocks/>
          </p:cNvSpPr>
          <p:nvPr/>
        </p:nvSpPr>
        <p:spPr bwMode="auto">
          <a:xfrm>
            <a:off x="4267200" y="3733800"/>
            <a:ext cx="4800600" cy="28956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p>
            <a:pPr marL="228600" marR="0" lvl="0" indent="-228600" algn="l" defTabSz="914400" rtl="0" eaLnBrk="1" fontAlgn="base" latinLnBrk="0" hangingPunct="1">
              <a:lnSpc>
                <a:spcPct val="100000"/>
              </a:lnSpc>
              <a:spcBef>
                <a:spcPct val="20000"/>
              </a:spcBef>
              <a:spcAft>
                <a:spcPct val="0"/>
              </a:spcAft>
              <a:buClrTx/>
              <a:buSzTx/>
              <a:buFontTx/>
              <a:buChar char="•"/>
              <a:tabLst/>
              <a:defRPr/>
            </a:pPr>
            <a:endParaRPr kumimoji="0" lang="en-US" sz="1600" b="1" i="0" u="none" strike="noStrike" kern="0" cap="none" spc="0" normalizeH="0" baseline="0" noProof="0" dirty="0" smtClean="0">
              <a:ln>
                <a:noFill/>
              </a:ln>
              <a:solidFill>
                <a:schemeClr val="tx1"/>
              </a:solidFill>
              <a:effectLst/>
              <a:uLnTx/>
              <a:uFillTx/>
              <a:latin typeface="+mn-lt"/>
              <a:ea typeface="+mn-ea"/>
              <a:cs typeface="+mn-cs"/>
            </a:endParaRPr>
          </a:p>
          <a:p>
            <a:pPr marL="228600" marR="0" lvl="0" indent="-228600" algn="l" defTabSz="914400" rtl="0" eaLnBrk="1" fontAlgn="base" latinLnBrk="0" hangingPunct="1">
              <a:lnSpc>
                <a:spcPct val="100000"/>
              </a:lnSpc>
              <a:spcBef>
                <a:spcPct val="20000"/>
              </a:spcBef>
              <a:spcAft>
                <a:spcPct val="0"/>
              </a:spcAft>
              <a:buClrTx/>
              <a:buSzTx/>
              <a:buFontTx/>
              <a:buChar char="•"/>
              <a:tabLst/>
              <a:defRPr/>
            </a:pPr>
            <a:r>
              <a:rPr kumimoji="0" lang="en-US" sz="1600" b="1" i="0" u="none" strike="noStrike" kern="0" cap="none" spc="0" normalizeH="0" baseline="0" noProof="0" dirty="0" smtClean="0">
                <a:ln>
                  <a:noFill/>
                </a:ln>
                <a:solidFill>
                  <a:schemeClr val="tx1"/>
                </a:solidFill>
                <a:effectLst/>
                <a:uLnTx/>
                <a:uFillTx/>
                <a:latin typeface="+mn-lt"/>
                <a:ea typeface="+mn-ea"/>
                <a:cs typeface="+mn-cs"/>
              </a:rPr>
              <a:t>Reynolds stress measurements imply </a:t>
            </a:r>
            <a:r>
              <a:rPr kumimoji="0" lang="en-US" sz="1600" b="1" i="0" u="none" strike="noStrike" kern="0" cap="none" spc="0" normalizeH="0" baseline="0" noProof="0" dirty="0" err="1" smtClean="0">
                <a:ln>
                  <a:noFill/>
                </a:ln>
                <a:solidFill>
                  <a:schemeClr val="tx1"/>
                </a:solidFill>
                <a:effectLst/>
                <a:uLnTx/>
                <a:uFillTx/>
                <a:latin typeface="+mn-lt"/>
                <a:ea typeface="+mn-ea"/>
                <a:cs typeface="+mn-cs"/>
              </a:rPr>
              <a:t>unphysically</a:t>
            </a:r>
            <a:r>
              <a:rPr kumimoji="0" lang="en-US" sz="1600" b="1" i="0" u="none" strike="noStrike" kern="0" cap="none" spc="0" normalizeH="0" baseline="0" noProof="0" dirty="0" smtClean="0">
                <a:ln>
                  <a:noFill/>
                </a:ln>
                <a:solidFill>
                  <a:schemeClr val="tx1"/>
                </a:solidFill>
                <a:effectLst/>
                <a:uLnTx/>
                <a:uFillTx/>
                <a:latin typeface="+mn-lt"/>
                <a:ea typeface="+mn-ea"/>
                <a:cs typeface="+mn-cs"/>
              </a:rPr>
              <a:t> large flow drive</a:t>
            </a:r>
          </a:p>
          <a:p>
            <a:pPr marL="742950" marR="0" lvl="1" indent="-285750" algn="l" defTabSz="914400" rtl="0" eaLnBrk="1" fontAlgn="base" latinLnBrk="0" hangingPunct="1">
              <a:lnSpc>
                <a:spcPct val="100000"/>
              </a:lnSpc>
              <a:spcBef>
                <a:spcPct val="20000"/>
              </a:spcBef>
              <a:spcAft>
                <a:spcPct val="0"/>
              </a:spcAft>
              <a:buClrTx/>
              <a:buSzTx/>
              <a:buFontTx/>
              <a:buChar char="–"/>
              <a:tabLst/>
              <a:defRPr/>
            </a:pPr>
            <a:r>
              <a:rPr kumimoji="0" lang="en-US" sz="1600" b="1" i="0" u="none" strike="noStrike" kern="0" cap="none" spc="0" normalizeH="0" baseline="0" noProof="0" dirty="0" smtClean="0">
                <a:ln>
                  <a:noFill/>
                </a:ln>
                <a:solidFill>
                  <a:schemeClr val="tx1"/>
                </a:solidFill>
                <a:effectLst/>
                <a:uLnTx/>
                <a:uFillTx/>
                <a:latin typeface="+mn-lt"/>
              </a:rPr>
              <a:t>Single point measurement where </a:t>
            </a:r>
            <a:r>
              <a:rPr kumimoji="0" lang="en-US" sz="1600" b="1" i="0" u="none" strike="noStrike" kern="0" cap="none" spc="0" normalizeH="0" baseline="0" noProof="0" dirty="0" err="1" smtClean="0">
                <a:ln>
                  <a:noFill/>
                </a:ln>
                <a:solidFill>
                  <a:schemeClr val="tx1"/>
                </a:solidFill>
                <a:effectLst/>
                <a:uLnTx/>
                <a:uFillTx/>
                <a:latin typeface="+mn-lt"/>
              </a:rPr>
              <a:t>microinstabilities</a:t>
            </a:r>
            <a:r>
              <a:rPr kumimoji="0" lang="en-US" sz="1600" b="1" i="0" u="none" strike="noStrike" kern="0" cap="none" spc="0" normalizeH="0" baseline="0" noProof="0" dirty="0" smtClean="0">
                <a:ln>
                  <a:noFill/>
                </a:ln>
                <a:solidFill>
                  <a:schemeClr val="tx1"/>
                </a:solidFill>
                <a:effectLst/>
                <a:uLnTx/>
                <a:uFillTx/>
                <a:latin typeface="+mn-lt"/>
              </a:rPr>
              <a:t> are expected to be most unstable (low field, bad curvature)</a:t>
            </a:r>
          </a:p>
          <a:p>
            <a:pPr marL="742950" marR="0" lvl="1" indent="-285750" algn="l" defTabSz="914400" rtl="0" eaLnBrk="1" fontAlgn="base" latinLnBrk="0" hangingPunct="1">
              <a:lnSpc>
                <a:spcPct val="100000"/>
              </a:lnSpc>
              <a:spcBef>
                <a:spcPct val="20000"/>
              </a:spcBef>
              <a:spcAft>
                <a:spcPct val="0"/>
              </a:spcAft>
              <a:buClrTx/>
              <a:buSzTx/>
              <a:buFontTx/>
              <a:buChar char="–"/>
              <a:tabLst/>
              <a:defRPr/>
            </a:pPr>
            <a:r>
              <a:rPr kumimoji="0" lang="en-US" sz="1600" b="1" i="0" u="none" strike="noStrike" kern="0" cap="none" spc="0" normalizeH="0" baseline="0" noProof="0" dirty="0" smtClean="0">
                <a:ln>
                  <a:noFill/>
                </a:ln>
                <a:solidFill>
                  <a:schemeClr val="tx1"/>
                </a:solidFill>
                <a:effectLst/>
                <a:uLnTx/>
                <a:uFillTx/>
                <a:latin typeface="+mn-lt"/>
              </a:rPr>
              <a:t>T</a:t>
            </a:r>
            <a:r>
              <a:rPr kumimoji="0" lang="en-US" sz="1600" b="1" i="0" u="none" strike="noStrike" kern="0" cap="none" spc="0" normalizeH="0" baseline="-25000" noProof="0" dirty="0" smtClean="0">
                <a:ln>
                  <a:noFill/>
                </a:ln>
                <a:solidFill>
                  <a:schemeClr val="tx1"/>
                </a:solidFill>
                <a:effectLst/>
                <a:uLnTx/>
                <a:uFillTx/>
                <a:latin typeface="+mn-lt"/>
              </a:rPr>
              <a:t>e</a:t>
            </a:r>
            <a:r>
              <a:rPr kumimoji="0" lang="en-US" sz="1600" b="1" i="0" u="none" strike="noStrike" kern="0" cap="none" spc="0" normalizeH="0" baseline="0" noProof="0" dirty="0" smtClean="0">
                <a:ln>
                  <a:noFill/>
                </a:ln>
                <a:solidFill>
                  <a:schemeClr val="tx1"/>
                </a:solidFill>
                <a:effectLst/>
                <a:uLnTx/>
                <a:uFillTx/>
                <a:latin typeface="+mn-lt"/>
              </a:rPr>
              <a:t> fluctuations observed through </a:t>
            </a:r>
            <a:r>
              <a:rPr kumimoji="0" lang="en-US" sz="1600" b="1" i="0" u="none" strike="noStrike" kern="0" cap="none" spc="0" normalizeH="0" baseline="0" noProof="0" dirty="0" err="1" smtClean="0">
                <a:ln>
                  <a:noFill/>
                </a:ln>
                <a:solidFill>
                  <a:schemeClr val="tx1"/>
                </a:solidFill>
                <a:effectLst/>
                <a:uLnTx/>
                <a:uFillTx/>
                <a:latin typeface="+mn-lt"/>
              </a:rPr>
              <a:t>V</a:t>
            </a:r>
            <a:r>
              <a:rPr kumimoji="0" lang="en-US" sz="1600" b="1" i="0" u="none" strike="noStrike" kern="0" cap="none" spc="0" normalizeH="0" baseline="-25000" noProof="0" dirty="0" err="1" smtClean="0">
                <a:ln>
                  <a:noFill/>
                </a:ln>
                <a:solidFill>
                  <a:schemeClr val="tx1"/>
                </a:solidFill>
                <a:effectLst/>
                <a:uLnTx/>
                <a:uFillTx/>
                <a:latin typeface="+mn-lt"/>
              </a:rPr>
              <a:t>f</a:t>
            </a:r>
            <a:r>
              <a:rPr kumimoji="0" lang="en-US" sz="1600" b="1" i="0" u="none" strike="noStrike" kern="0" cap="none" spc="0" normalizeH="0" baseline="0" noProof="0" dirty="0" smtClean="0">
                <a:ln>
                  <a:noFill/>
                </a:ln>
                <a:solidFill>
                  <a:schemeClr val="tx1"/>
                </a:solidFill>
                <a:effectLst/>
                <a:uLnTx/>
                <a:uFillTx/>
                <a:latin typeface="+mn-lt"/>
              </a:rPr>
              <a:t> may lead to over-estimation of fluctuating </a:t>
            </a:r>
            <a:r>
              <a:rPr kumimoji="0" lang="el-GR" sz="1600" b="1" i="0" u="none" strike="noStrike" kern="0" cap="none" spc="0" normalizeH="0" baseline="0" noProof="0" dirty="0" smtClean="0">
                <a:ln>
                  <a:noFill/>
                </a:ln>
                <a:solidFill>
                  <a:schemeClr val="tx1"/>
                </a:solidFill>
                <a:effectLst/>
                <a:uLnTx/>
                <a:uFillTx/>
                <a:latin typeface="+mn-lt"/>
              </a:rPr>
              <a:t>φ</a:t>
            </a:r>
            <a:r>
              <a:rPr kumimoji="0" lang="en-US" sz="1600" b="1" i="0" u="none" strike="noStrike" kern="0" cap="none" spc="0" normalizeH="0" baseline="0" noProof="0" dirty="0" smtClean="0">
                <a:ln>
                  <a:noFill/>
                </a:ln>
                <a:solidFill>
                  <a:schemeClr val="tx1"/>
                </a:solidFill>
                <a:effectLst/>
                <a:uLnTx/>
                <a:uFillTx/>
                <a:latin typeface="+mn-lt"/>
              </a:rPr>
              <a:t> </a:t>
            </a:r>
            <a:r>
              <a:rPr kumimoji="0" lang="en-US" sz="1000" b="0" i="0" u="none" strike="noStrike" kern="0" cap="none" spc="0" normalizeH="0" baseline="0" noProof="0" dirty="0" smtClean="0">
                <a:ln>
                  <a:noFill/>
                </a:ln>
                <a:solidFill>
                  <a:schemeClr val="tx1"/>
                </a:solidFill>
                <a:effectLst/>
                <a:uLnTx/>
                <a:uFillTx/>
                <a:latin typeface="+mn-lt"/>
              </a:rPr>
              <a:t>[</a:t>
            </a:r>
            <a:r>
              <a:rPr kumimoji="0" lang="en-US" sz="1000" b="0" i="0" u="none" strike="noStrike" kern="0" cap="none" spc="0" normalizeH="0" baseline="0" noProof="0" dirty="0" err="1" smtClean="0">
                <a:ln>
                  <a:noFill/>
                </a:ln>
                <a:solidFill>
                  <a:schemeClr val="tx1"/>
                </a:solidFill>
                <a:effectLst/>
                <a:uLnTx/>
                <a:uFillTx/>
                <a:latin typeface="+mn-lt"/>
              </a:rPr>
              <a:t>Gennrich</a:t>
            </a:r>
            <a:r>
              <a:rPr kumimoji="0" lang="en-US" sz="1000" b="0" i="0" u="none" strike="noStrike" kern="0" cap="none" spc="0" normalizeH="0" baseline="0" noProof="0" dirty="0" smtClean="0">
                <a:ln>
                  <a:noFill/>
                </a:ln>
                <a:solidFill>
                  <a:schemeClr val="tx1"/>
                </a:solidFill>
                <a:effectLst/>
                <a:uLnTx/>
                <a:uFillTx/>
                <a:latin typeface="+mn-lt"/>
              </a:rPr>
              <a:t> &amp; </a:t>
            </a:r>
            <a:r>
              <a:rPr kumimoji="0" lang="en-US" sz="1000" b="0" i="0" u="none" strike="noStrike" kern="0" cap="none" spc="0" normalizeH="0" baseline="0" noProof="0" dirty="0" err="1" smtClean="0">
                <a:ln>
                  <a:noFill/>
                </a:ln>
                <a:solidFill>
                  <a:schemeClr val="tx1"/>
                </a:solidFill>
                <a:effectLst/>
                <a:uLnTx/>
                <a:uFillTx/>
                <a:latin typeface="+mn-lt"/>
              </a:rPr>
              <a:t>Kendl</a:t>
            </a:r>
            <a:r>
              <a:rPr kumimoji="0" lang="en-US" sz="1000" b="0" i="0" u="none" strike="noStrike" kern="0" cap="none" spc="0" normalizeH="0" baseline="0" noProof="0" dirty="0" smtClean="0">
                <a:ln>
                  <a:noFill/>
                </a:ln>
                <a:solidFill>
                  <a:schemeClr val="tx1"/>
                </a:solidFill>
                <a:effectLst/>
                <a:uLnTx/>
                <a:uFillTx/>
                <a:latin typeface="+mn-lt"/>
              </a:rPr>
              <a:t>, PPCF 2012]</a:t>
            </a:r>
          </a:p>
          <a:p>
            <a:pPr marL="742950" marR="0" lvl="1" indent="-285750" algn="l" defTabSz="914400" rtl="0" eaLnBrk="1" fontAlgn="base" latinLnBrk="0" hangingPunct="1">
              <a:lnSpc>
                <a:spcPct val="100000"/>
              </a:lnSpc>
              <a:spcBef>
                <a:spcPct val="20000"/>
              </a:spcBef>
              <a:spcAft>
                <a:spcPct val="0"/>
              </a:spcAft>
              <a:buClrTx/>
              <a:buSzTx/>
              <a:buFontTx/>
              <a:buChar char="–"/>
              <a:tabLst/>
              <a:defRPr/>
            </a:pPr>
            <a:r>
              <a:rPr kumimoji="0" lang="en-US" sz="1600" b="1" i="0" u="none" strike="noStrike" kern="0" cap="none" spc="0" normalizeH="0" baseline="0" noProof="0" dirty="0" smtClean="0">
                <a:ln>
                  <a:noFill/>
                </a:ln>
                <a:solidFill>
                  <a:schemeClr val="tx1"/>
                </a:solidFill>
                <a:effectLst/>
                <a:uLnTx/>
                <a:uFillTx/>
                <a:latin typeface="+mn-lt"/>
              </a:rPr>
              <a:t>Viscosity may be underestimated</a:t>
            </a:r>
            <a:endParaRPr kumimoji="0" lang="en-US" sz="1600" b="1" i="0" u="none" strike="noStrike" kern="0" cap="none" spc="0" normalizeH="0" baseline="0" noProof="0" dirty="0">
              <a:ln>
                <a:noFill/>
              </a:ln>
              <a:solidFill>
                <a:schemeClr val="tx1"/>
              </a:solidFill>
              <a:effectLst/>
              <a:uLnTx/>
              <a:uFillTx/>
              <a:latin typeface="+mn-l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27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High field side probe measures qualitatively similar </a:t>
            </a:r>
            <a:r>
              <a:rPr lang="en-US" dirty="0" err="1" smtClean="0"/>
              <a:t>E</a:t>
            </a:r>
            <a:r>
              <a:rPr lang="en-US" baseline="-25000" dirty="0" err="1" smtClean="0"/>
              <a:t>r</a:t>
            </a:r>
            <a:r>
              <a:rPr lang="en-US" dirty="0" smtClean="0"/>
              <a:t> profile, with lower-amplitude Reynolds stress drive than low-field side</a:t>
            </a:r>
            <a:endParaRPr lang="en-US" dirty="0"/>
          </a:p>
        </p:txBody>
      </p:sp>
      <p:sp>
        <p:nvSpPr>
          <p:cNvPr id="4" name="Slide Number Placeholder 3"/>
          <p:cNvSpPr>
            <a:spLocks noGrp="1"/>
          </p:cNvSpPr>
          <p:nvPr>
            <p:ph type="sldNum" sz="quarter" idx="10"/>
          </p:nvPr>
        </p:nvSpPr>
        <p:spPr/>
        <p:txBody>
          <a:bodyPr/>
          <a:lstStyle/>
          <a:p>
            <a:fld id="{BA69040E-5BF9-4878-B650-0CA0335AF041}" type="slidenum">
              <a:rPr lang="en-US" smtClean="0"/>
              <a:pPr/>
              <a:t>11</a:t>
            </a:fld>
            <a:endParaRPr lang="en-US" dirty="0"/>
          </a:p>
        </p:txBody>
      </p:sp>
      <p:pic>
        <p:nvPicPr>
          <p:cNvPr id="78856" name="Picture 8"/>
          <p:cNvPicPr>
            <a:picLocks noChangeAspect="1" noChangeArrowheads="1"/>
          </p:cNvPicPr>
          <p:nvPr/>
        </p:nvPicPr>
        <p:blipFill>
          <a:blip r:embed="rId2" cstate="print"/>
          <a:srcRect/>
          <a:stretch>
            <a:fillRect/>
          </a:stretch>
        </p:blipFill>
        <p:spPr bwMode="auto">
          <a:xfrm>
            <a:off x="228600" y="1114425"/>
            <a:ext cx="4351718" cy="3152775"/>
          </a:xfrm>
          <a:prstGeom prst="rect">
            <a:avLst/>
          </a:prstGeom>
          <a:noFill/>
          <a:ln w="9525">
            <a:noFill/>
            <a:miter lim="800000"/>
            <a:headEnd/>
            <a:tailEnd/>
          </a:ln>
        </p:spPr>
      </p:pic>
      <p:pic>
        <p:nvPicPr>
          <p:cNvPr id="78857" name="Picture 9"/>
          <p:cNvPicPr>
            <a:picLocks noChangeAspect="1" noChangeArrowheads="1"/>
          </p:cNvPicPr>
          <p:nvPr/>
        </p:nvPicPr>
        <p:blipFill>
          <a:blip r:embed="rId3" cstate="print"/>
          <a:srcRect/>
          <a:stretch>
            <a:fillRect/>
          </a:stretch>
        </p:blipFill>
        <p:spPr bwMode="auto">
          <a:xfrm>
            <a:off x="188332" y="4304988"/>
            <a:ext cx="4459868" cy="2248212"/>
          </a:xfrm>
          <a:prstGeom prst="rect">
            <a:avLst/>
          </a:prstGeom>
          <a:noFill/>
          <a:ln w="9525">
            <a:noFill/>
            <a:miter lim="800000"/>
            <a:headEnd/>
            <a:tailEnd/>
          </a:ln>
        </p:spPr>
      </p:pic>
      <p:sp>
        <p:nvSpPr>
          <p:cNvPr id="3" name="Content Placeholder 2"/>
          <p:cNvSpPr>
            <a:spLocks noGrp="1"/>
          </p:cNvSpPr>
          <p:nvPr>
            <p:ph idx="1"/>
          </p:nvPr>
        </p:nvSpPr>
        <p:spPr>
          <a:xfrm>
            <a:off x="4343400" y="1295400"/>
            <a:ext cx="4648200" cy="5181599"/>
          </a:xfrm>
        </p:spPr>
        <p:txBody>
          <a:bodyPr/>
          <a:lstStyle/>
          <a:p>
            <a:pPr marL="228600" indent="-228600"/>
            <a:r>
              <a:rPr lang="en-US" dirty="0" err="1" smtClean="0"/>
              <a:t>E</a:t>
            </a:r>
            <a:r>
              <a:rPr lang="en-US" baseline="-25000" dirty="0" err="1" smtClean="0"/>
              <a:t>r</a:t>
            </a:r>
            <a:r>
              <a:rPr lang="en-US" dirty="0" smtClean="0"/>
              <a:t> profile at HFS probe is similar</a:t>
            </a:r>
          </a:p>
          <a:p>
            <a:pPr marL="228600" indent="-228600"/>
            <a:endParaRPr lang="en-US" dirty="0" smtClean="0"/>
          </a:p>
          <a:p>
            <a:pPr marL="228600" indent="-228600"/>
            <a:r>
              <a:rPr lang="en-US" dirty="0" smtClean="0"/>
              <a:t>Reynolds stress drive measured on high-field side is generally smaller magnitude, but still larger than the observed deviation from the neoclassical calculation</a:t>
            </a:r>
          </a:p>
          <a:p>
            <a:pPr marL="228600" indent="-228600"/>
            <a:endParaRPr lang="en-US" dirty="0" smtClean="0"/>
          </a:p>
          <a:p>
            <a:pPr marL="228600" indent="-228600"/>
            <a:r>
              <a:rPr lang="en-US" dirty="0" smtClean="0"/>
              <a:t>How to interpolate the flux surface average Reynolds stress from 2 measured locations on a surface remains an open question</a:t>
            </a:r>
            <a:endParaRPr lang="en-US" sz="1600" dirty="0" smtClean="0"/>
          </a:p>
          <a:p>
            <a:endParaRPr lang="en-US" dirty="0" smtClean="0"/>
          </a:p>
          <a:p>
            <a:endParaRPr lang="en-US" dirty="0" smtClean="0"/>
          </a:p>
          <a:p>
            <a:endParaRPr lang="en-US" b="0" dirty="0"/>
          </a:p>
        </p:txBody>
      </p:sp>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532813" cy="854075"/>
          </a:xfrm>
        </p:spPr>
        <p:txBody>
          <a:bodyPr/>
          <a:lstStyle/>
          <a:p>
            <a:pPr algn="ctr"/>
            <a:r>
              <a:rPr lang="en-US" sz="3200" dirty="0" smtClean="0"/>
              <a:t>Summary and future work</a:t>
            </a:r>
            <a:endParaRPr lang="en-US" sz="3200" dirty="0"/>
          </a:p>
        </p:txBody>
      </p:sp>
      <p:sp>
        <p:nvSpPr>
          <p:cNvPr id="3" name="Content Placeholder 2"/>
          <p:cNvSpPr>
            <a:spLocks noGrp="1"/>
          </p:cNvSpPr>
          <p:nvPr>
            <p:ph idx="1"/>
          </p:nvPr>
        </p:nvSpPr>
        <p:spPr>
          <a:xfrm>
            <a:off x="304800" y="1219200"/>
            <a:ext cx="8610600" cy="5257799"/>
          </a:xfrm>
        </p:spPr>
        <p:txBody>
          <a:bodyPr/>
          <a:lstStyle/>
          <a:p>
            <a:r>
              <a:rPr lang="en-US" sz="2000" dirty="0" smtClean="0">
                <a:sym typeface="Symbol" pitchFamily="18" charset="2"/>
              </a:rPr>
              <a:t>Reynolds stress flow drive is measured to be large in the same radial regions where </a:t>
            </a:r>
            <a:r>
              <a:rPr lang="en-US" sz="2000" dirty="0" err="1" smtClean="0">
                <a:sym typeface="Symbol" pitchFamily="18" charset="2"/>
              </a:rPr>
              <a:t>E</a:t>
            </a:r>
            <a:r>
              <a:rPr lang="en-US" sz="2000" baseline="-25000" dirty="0" err="1" smtClean="0">
                <a:sym typeface="Symbol" pitchFamily="18" charset="2"/>
              </a:rPr>
              <a:t>r</a:t>
            </a:r>
            <a:r>
              <a:rPr lang="en-US" sz="2000" dirty="0" smtClean="0">
                <a:sym typeface="Symbol" pitchFamily="18" charset="2"/>
              </a:rPr>
              <a:t> deviates significantly from the predicted </a:t>
            </a:r>
            <a:r>
              <a:rPr lang="en-US" sz="2000" dirty="0" err="1" smtClean="0">
                <a:sym typeface="Symbol" pitchFamily="18" charset="2"/>
              </a:rPr>
              <a:t>ambipolar</a:t>
            </a:r>
            <a:r>
              <a:rPr lang="en-US" sz="2000" dirty="0" smtClean="0">
                <a:sym typeface="Symbol" pitchFamily="18" charset="2"/>
              </a:rPr>
              <a:t> value calculated by PENTA</a:t>
            </a:r>
          </a:p>
          <a:p>
            <a:endParaRPr lang="en-US" sz="2000" dirty="0" smtClean="0">
              <a:effectLst/>
            </a:endParaRPr>
          </a:p>
          <a:p>
            <a:r>
              <a:rPr lang="en-US" sz="2000" dirty="0" smtClean="0">
                <a:effectLst/>
              </a:rPr>
              <a:t>Locally measured Reynolds stress drive can change depending on local magnetic geometry</a:t>
            </a:r>
          </a:p>
          <a:p>
            <a:pPr lvl="1"/>
            <a:r>
              <a:rPr lang="en-US" sz="2000" dirty="0" smtClean="0">
                <a:effectLst/>
              </a:rPr>
              <a:t>No clear way to extract a</a:t>
            </a:r>
            <a:r>
              <a:rPr lang="en-US" sz="2000" dirty="0" smtClean="0"/>
              <a:t> flux surface averaged value of the Reynolds stress </a:t>
            </a:r>
            <a:r>
              <a:rPr lang="en-US" sz="2000" dirty="0" smtClean="0">
                <a:effectLst/>
              </a:rPr>
              <a:t>from 2 spatial </a:t>
            </a:r>
            <a:r>
              <a:rPr lang="en-US" sz="2000" dirty="0" smtClean="0"/>
              <a:t>locations</a:t>
            </a:r>
            <a:endParaRPr lang="en-US" sz="2000" dirty="0" smtClean="0">
              <a:effectLst/>
            </a:endParaRPr>
          </a:p>
          <a:p>
            <a:endParaRPr lang="en-US" sz="2000" dirty="0" smtClean="0"/>
          </a:p>
          <a:p>
            <a:r>
              <a:rPr lang="en-US" sz="2000" dirty="0" smtClean="0"/>
              <a:t>Upcoming measurements in configuration with the symmetry intentionally spoiled will hopefully shed light on the dependence of intrinsic flows on </a:t>
            </a:r>
            <a:r>
              <a:rPr lang="en-US" sz="2000" dirty="0" err="1" smtClean="0"/>
              <a:t>quasisymmetry</a:t>
            </a:r>
            <a:endParaRPr lang="en-US" sz="2000" dirty="0" smtClean="0">
              <a:effectLst/>
            </a:endParaRPr>
          </a:p>
          <a:p>
            <a:endParaRPr lang="en-US" sz="2000" dirty="0" smtClean="0">
              <a:effectLst/>
            </a:endParaRPr>
          </a:p>
        </p:txBody>
      </p:sp>
      <p:sp>
        <p:nvSpPr>
          <p:cNvPr id="4" name="Slide Number Placeholder 3"/>
          <p:cNvSpPr>
            <a:spLocks noGrp="1"/>
          </p:cNvSpPr>
          <p:nvPr>
            <p:ph type="sldNum" sz="quarter" idx="10"/>
          </p:nvPr>
        </p:nvSpPr>
        <p:spPr/>
        <p:txBody>
          <a:bodyPr/>
          <a:lstStyle/>
          <a:p>
            <a:fld id="{BA69040E-5BF9-4878-B650-0CA0335AF041}" type="slidenum">
              <a:rPr lang="en-US" smtClean="0"/>
              <a:pPr/>
              <a:t>12</a:t>
            </a:fld>
            <a:endParaRPr lang="en-US" dirty="0"/>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5400" dirty="0" smtClean="0"/>
              <a:t>Extra Slides</a:t>
            </a:r>
            <a:endParaRPr lang="en-US" sz="5400"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0"/>
          </p:nvPr>
        </p:nvSpPr>
        <p:spPr/>
        <p:txBody>
          <a:bodyPr/>
          <a:lstStyle/>
          <a:p>
            <a:fld id="{BA69040E-5BF9-4878-B650-0CA0335AF041}" type="slidenum">
              <a:rPr lang="en-US" smtClean="0"/>
              <a:pPr/>
              <a:t>13</a:t>
            </a:fld>
            <a:endParaRPr lang="en-US" dirty="0"/>
          </a:p>
        </p:txBody>
      </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92" name="Picture 8"/>
          <p:cNvPicPr>
            <a:picLocks noChangeAspect="1" noChangeArrowheads="1"/>
          </p:cNvPicPr>
          <p:nvPr/>
        </p:nvPicPr>
        <p:blipFill>
          <a:blip r:embed="rId2" cstate="print"/>
          <a:srcRect/>
          <a:stretch>
            <a:fillRect/>
          </a:stretch>
        </p:blipFill>
        <p:spPr bwMode="auto">
          <a:xfrm>
            <a:off x="228600" y="1066800"/>
            <a:ext cx="4495800" cy="3061954"/>
          </a:xfrm>
          <a:prstGeom prst="rect">
            <a:avLst/>
          </a:prstGeom>
          <a:noFill/>
          <a:ln w="9525">
            <a:noFill/>
            <a:miter lim="800000"/>
            <a:headEnd/>
            <a:tailEnd/>
          </a:ln>
        </p:spPr>
      </p:pic>
      <p:sp>
        <p:nvSpPr>
          <p:cNvPr id="2" name="Title 1"/>
          <p:cNvSpPr>
            <a:spLocks noGrp="1"/>
          </p:cNvSpPr>
          <p:nvPr>
            <p:ph type="title"/>
          </p:nvPr>
        </p:nvSpPr>
        <p:spPr/>
        <p:txBody>
          <a:bodyPr/>
          <a:lstStyle/>
          <a:p>
            <a:r>
              <a:rPr lang="en-US" sz="1800" dirty="0" smtClean="0"/>
              <a:t>Additional datasets show positive definite </a:t>
            </a:r>
            <a:r>
              <a:rPr lang="en-US" sz="1800" dirty="0" err="1" smtClean="0"/>
              <a:t>Er</a:t>
            </a:r>
            <a:r>
              <a:rPr lang="en-US" sz="1800" dirty="0" smtClean="0"/>
              <a:t> even before compensating for the temperature gradient</a:t>
            </a:r>
            <a:endParaRPr lang="en-US" sz="1800" dirty="0"/>
          </a:p>
        </p:txBody>
      </p:sp>
      <p:sp>
        <p:nvSpPr>
          <p:cNvPr id="3" name="Content Placeholder 2"/>
          <p:cNvSpPr>
            <a:spLocks noGrp="1"/>
          </p:cNvSpPr>
          <p:nvPr>
            <p:ph idx="1"/>
          </p:nvPr>
        </p:nvSpPr>
        <p:spPr>
          <a:xfrm>
            <a:off x="4495800" y="1135063"/>
            <a:ext cx="4419599" cy="5245100"/>
          </a:xfrm>
        </p:spPr>
        <p:txBody>
          <a:bodyPr/>
          <a:lstStyle/>
          <a:p>
            <a:pPr marL="228600" indent="-228600"/>
            <a:endParaRPr lang="en-US" dirty="0" smtClean="0"/>
          </a:p>
          <a:p>
            <a:r>
              <a:rPr lang="en-US" dirty="0" smtClean="0"/>
              <a:t>When wall conditioning changes (fresh </a:t>
            </a:r>
            <a:r>
              <a:rPr lang="en-US" dirty="0" err="1" smtClean="0"/>
              <a:t>boronization</a:t>
            </a:r>
            <a:r>
              <a:rPr lang="en-US" dirty="0" smtClean="0"/>
              <a:t>), edge T</a:t>
            </a:r>
            <a:r>
              <a:rPr lang="en-US" baseline="-25000" dirty="0" smtClean="0"/>
              <a:t>e</a:t>
            </a:r>
            <a:r>
              <a:rPr lang="en-US" dirty="0" smtClean="0"/>
              <a:t> is reduced, and fluctuation levels are increased, along with the measured deviation from neoclassical </a:t>
            </a:r>
            <a:r>
              <a:rPr lang="en-US" dirty="0" err="1" smtClean="0"/>
              <a:t>E</a:t>
            </a:r>
            <a:r>
              <a:rPr lang="en-US" baseline="-25000" dirty="0" err="1" smtClean="0"/>
              <a:t>r</a:t>
            </a:r>
            <a:r>
              <a:rPr lang="en-US" dirty="0" smtClean="0"/>
              <a:t> prediction</a:t>
            </a:r>
          </a:p>
          <a:p>
            <a:r>
              <a:rPr lang="en-US" dirty="0" err="1" smtClean="0"/>
              <a:t>E</a:t>
            </a:r>
            <a:r>
              <a:rPr lang="en-US" baseline="-25000" dirty="0" err="1" smtClean="0"/>
              <a:t>r</a:t>
            </a:r>
            <a:r>
              <a:rPr lang="en-US" dirty="0" smtClean="0"/>
              <a:t> deviation from neoclassical prediction and Reynolds stress measurements qualitatively scale together in amplitude and radial location</a:t>
            </a:r>
            <a:endParaRPr lang="en-US" dirty="0"/>
          </a:p>
        </p:txBody>
      </p:sp>
      <p:sp>
        <p:nvSpPr>
          <p:cNvPr id="4" name="Slide Number Placeholder 3"/>
          <p:cNvSpPr>
            <a:spLocks noGrp="1"/>
          </p:cNvSpPr>
          <p:nvPr>
            <p:ph type="sldNum" sz="quarter" idx="10"/>
          </p:nvPr>
        </p:nvSpPr>
        <p:spPr/>
        <p:txBody>
          <a:bodyPr/>
          <a:lstStyle/>
          <a:p>
            <a:fld id="{BA69040E-5BF9-4878-B650-0CA0335AF041}" type="slidenum">
              <a:rPr lang="en-US" smtClean="0"/>
              <a:pPr/>
              <a:t>14</a:t>
            </a:fld>
            <a:endParaRPr lang="en-US" dirty="0"/>
          </a:p>
        </p:txBody>
      </p:sp>
      <p:pic>
        <p:nvPicPr>
          <p:cNvPr id="10" name="Picture 39"/>
          <p:cNvPicPr>
            <a:picLocks noChangeAspect="1" noChangeArrowheads="1"/>
          </p:cNvPicPr>
          <p:nvPr/>
        </p:nvPicPr>
        <p:blipFill>
          <a:blip r:embed="rId3" cstate="print"/>
          <a:srcRect/>
          <a:stretch>
            <a:fillRect/>
          </a:stretch>
        </p:blipFill>
        <p:spPr bwMode="auto">
          <a:xfrm>
            <a:off x="5410200" y="3810001"/>
            <a:ext cx="2685019" cy="2666999"/>
          </a:xfrm>
          <a:prstGeom prst="rect">
            <a:avLst/>
          </a:prstGeom>
          <a:noFill/>
          <a:ln w="9525">
            <a:noFill/>
            <a:miter lim="800000"/>
            <a:headEnd/>
            <a:tailEnd/>
          </a:ln>
        </p:spPr>
      </p:pic>
      <p:pic>
        <p:nvPicPr>
          <p:cNvPr id="67593" name="Picture 9"/>
          <p:cNvPicPr>
            <a:picLocks noChangeAspect="1" noChangeArrowheads="1"/>
          </p:cNvPicPr>
          <p:nvPr/>
        </p:nvPicPr>
        <p:blipFill>
          <a:blip r:embed="rId4" cstate="print"/>
          <a:srcRect/>
          <a:stretch>
            <a:fillRect/>
          </a:stretch>
        </p:blipFill>
        <p:spPr bwMode="auto">
          <a:xfrm>
            <a:off x="152400" y="4143375"/>
            <a:ext cx="4629150" cy="2409825"/>
          </a:xfrm>
          <a:prstGeom prst="rect">
            <a:avLst/>
          </a:prstGeom>
          <a:noFill/>
          <a:ln w="9525">
            <a:noFill/>
            <a:miter lim="800000"/>
            <a:headEnd/>
            <a:tailEnd/>
          </a:ln>
        </p:spPr>
      </p:pic>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E</a:t>
            </a:r>
            <a:r>
              <a:rPr lang="en-US" baseline="-25000" dirty="0" err="1" smtClean="0"/>
              <a:t>r</a:t>
            </a:r>
            <a:r>
              <a:rPr lang="en-US" dirty="0" smtClean="0"/>
              <a:t> measured by radial scan of floating potential signal, which also has electron temperature dependence</a:t>
            </a:r>
            <a:endParaRPr lang="en-US" dirty="0"/>
          </a:p>
        </p:txBody>
      </p:sp>
      <p:sp>
        <p:nvSpPr>
          <p:cNvPr id="4" name="Slide Number Placeholder 3"/>
          <p:cNvSpPr>
            <a:spLocks noGrp="1"/>
          </p:cNvSpPr>
          <p:nvPr>
            <p:ph type="sldNum" sz="quarter" idx="10"/>
          </p:nvPr>
        </p:nvSpPr>
        <p:spPr/>
        <p:txBody>
          <a:bodyPr/>
          <a:lstStyle/>
          <a:p>
            <a:fld id="{BA69040E-5BF9-4878-B650-0CA0335AF041}" type="slidenum">
              <a:rPr lang="en-US" smtClean="0"/>
              <a:pPr/>
              <a:t>15</a:t>
            </a:fld>
            <a:endParaRPr lang="en-US" dirty="0"/>
          </a:p>
        </p:txBody>
      </p:sp>
      <p:graphicFrame>
        <p:nvGraphicFramePr>
          <p:cNvPr id="5" name="Content Placeholder 5"/>
          <p:cNvGraphicFramePr>
            <a:graphicFrameLocks noChangeAspect="1"/>
          </p:cNvGraphicFramePr>
          <p:nvPr/>
        </p:nvGraphicFramePr>
        <p:xfrm>
          <a:off x="1371600" y="5029200"/>
          <a:ext cx="2052637" cy="654050"/>
        </p:xfrm>
        <a:graphic>
          <a:graphicData uri="http://schemas.openxmlformats.org/presentationml/2006/ole">
            <mc:AlternateContent xmlns:mc="http://schemas.openxmlformats.org/markup-compatibility/2006">
              <mc:Choice xmlns:v="urn:schemas-microsoft-com:vml" Requires="v">
                <p:oleObj spid="_x0000_s79878" name="Equation" r:id="rId3" imgW="1358640" imgH="431640" progId="Equation.3">
                  <p:embed/>
                </p:oleObj>
              </mc:Choice>
              <mc:Fallback>
                <p:oleObj name="Equation" r:id="rId3" imgW="1358640" imgH="431640" progId="Equation.3">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71600" y="5029200"/>
                        <a:ext cx="2052637" cy="6540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6" name="Content Placeholder 4" descr="deltaV_Te.png"/>
          <p:cNvPicPr>
            <a:picLocks noChangeAspect="1"/>
          </p:cNvPicPr>
          <p:nvPr/>
        </p:nvPicPr>
        <p:blipFill>
          <a:blip r:embed="rId5" cstate="print"/>
          <a:stretch>
            <a:fillRect/>
          </a:stretch>
        </p:blipFill>
        <p:spPr bwMode="auto">
          <a:xfrm>
            <a:off x="4876800" y="4202436"/>
            <a:ext cx="3266524" cy="2426964"/>
          </a:xfrm>
          <a:prstGeom prst="rect">
            <a:avLst/>
          </a:prstGeom>
          <a:noFill/>
          <a:ln w="9525">
            <a:noFill/>
            <a:miter lim="800000"/>
            <a:headEnd/>
            <a:tailEnd/>
          </a:ln>
          <a:effectLst/>
        </p:spPr>
      </p:pic>
      <p:graphicFrame>
        <p:nvGraphicFramePr>
          <p:cNvPr id="7" name="Content Placeholder 5"/>
          <p:cNvGraphicFramePr>
            <a:graphicFrameLocks noChangeAspect="1"/>
          </p:cNvGraphicFramePr>
          <p:nvPr/>
        </p:nvGraphicFramePr>
        <p:xfrm>
          <a:off x="1143000" y="3440436"/>
          <a:ext cx="1573120" cy="594836"/>
        </p:xfrm>
        <a:graphic>
          <a:graphicData uri="http://schemas.openxmlformats.org/presentationml/2006/ole">
            <mc:AlternateContent xmlns:mc="http://schemas.openxmlformats.org/markup-compatibility/2006">
              <mc:Choice xmlns:v="urn:schemas-microsoft-com:vml" Requires="v">
                <p:oleObj spid="_x0000_s79879" name="Equation" r:id="rId6" imgW="1041120" imgH="393480" progId="Equation.3">
                  <p:embed/>
                </p:oleObj>
              </mc:Choice>
              <mc:Fallback>
                <p:oleObj name="Equation" r:id="rId6" imgW="1041120" imgH="393480" progId="Equation.3">
                  <p:embed/>
                  <p:pic>
                    <p:nvPicPr>
                      <p:cNvPr id="0" name="Content Placeholder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43000" y="3440436"/>
                        <a:ext cx="1573120" cy="59483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8" name="Content Placeholder 5"/>
          <p:cNvGraphicFramePr>
            <a:graphicFrameLocks noChangeAspect="1"/>
          </p:cNvGraphicFramePr>
          <p:nvPr/>
        </p:nvGraphicFramePr>
        <p:xfrm>
          <a:off x="457200" y="4206875"/>
          <a:ext cx="2960688" cy="669925"/>
        </p:xfrm>
        <a:graphic>
          <a:graphicData uri="http://schemas.openxmlformats.org/presentationml/2006/ole">
            <mc:AlternateContent xmlns:mc="http://schemas.openxmlformats.org/markup-compatibility/2006">
              <mc:Choice xmlns:v="urn:schemas-microsoft-com:vml" Requires="v">
                <p:oleObj spid="_x0000_s79880" name="Equation" r:id="rId8" imgW="2247840" imgH="507960" progId="Equation.3">
                  <p:embed/>
                </p:oleObj>
              </mc:Choice>
              <mc:Fallback>
                <p:oleObj name="Equation" r:id="rId8" imgW="2247840" imgH="507960" progId="Equation.3">
                  <p:embed/>
                  <p:pic>
                    <p:nvPicPr>
                      <p:cNvPr id="0" name="Picture 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57200" y="4206875"/>
                        <a:ext cx="2960688" cy="6699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9" name="Rectangle 8"/>
          <p:cNvSpPr/>
          <p:nvPr/>
        </p:nvSpPr>
        <p:spPr bwMode="auto">
          <a:xfrm>
            <a:off x="2057400" y="3429000"/>
            <a:ext cx="685800" cy="609600"/>
          </a:xfrm>
          <a:prstGeom prst="rect">
            <a:avLst/>
          </a:prstGeom>
          <a:solidFill>
            <a:schemeClr val="accent1">
              <a:alpha val="23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a typeface="ＭＳ Ｐゴシック" pitchFamily="1" charset="-128"/>
            </a:endParaRPr>
          </a:p>
        </p:txBody>
      </p:sp>
      <p:cxnSp>
        <p:nvCxnSpPr>
          <p:cNvPr id="10" name="Straight Arrow Connector 9"/>
          <p:cNvCxnSpPr>
            <a:stCxn id="9" idx="3"/>
          </p:cNvCxnSpPr>
          <p:nvPr/>
        </p:nvCxnSpPr>
        <p:spPr bwMode="auto">
          <a:xfrm>
            <a:off x="2743200" y="3733800"/>
            <a:ext cx="2286000" cy="914400"/>
          </a:xfrm>
          <a:prstGeom prst="straightConnector1">
            <a:avLst/>
          </a:prstGeom>
          <a:solidFill>
            <a:schemeClr val="accent1"/>
          </a:solidFill>
          <a:ln w="19050" cap="flat" cmpd="sng" algn="ctr">
            <a:solidFill>
              <a:schemeClr val="accent1"/>
            </a:solidFill>
            <a:prstDash val="solid"/>
            <a:round/>
            <a:headEnd type="none" w="med" len="med"/>
            <a:tailEnd type="arrow"/>
          </a:ln>
          <a:effectLst/>
        </p:spPr>
      </p:cxnSp>
      <p:pic>
        <p:nvPicPr>
          <p:cNvPr id="11" name="Picture 10" descr="Vf_fit.png"/>
          <p:cNvPicPr>
            <a:picLocks noChangeAspect="1"/>
          </p:cNvPicPr>
          <p:nvPr/>
        </p:nvPicPr>
        <p:blipFill>
          <a:blip r:embed="rId10" cstate="print"/>
          <a:stretch>
            <a:fillRect/>
          </a:stretch>
        </p:blipFill>
        <p:spPr>
          <a:xfrm>
            <a:off x="381000" y="1066799"/>
            <a:ext cx="3276600" cy="2205283"/>
          </a:xfrm>
          <a:prstGeom prst="rect">
            <a:avLst/>
          </a:prstGeom>
        </p:spPr>
      </p:pic>
      <p:sp>
        <p:nvSpPr>
          <p:cNvPr id="12" name="TextBox 11"/>
          <p:cNvSpPr txBox="1"/>
          <p:nvPr/>
        </p:nvSpPr>
        <p:spPr>
          <a:xfrm>
            <a:off x="5105400" y="3886200"/>
            <a:ext cx="3429000" cy="307777"/>
          </a:xfrm>
          <a:prstGeom prst="rect">
            <a:avLst/>
          </a:prstGeom>
          <a:noFill/>
        </p:spPr>
        <p:txBody>
          <a:bodyPr wrap="square" rtlCol="0">
            <a:spAutoFit/>
          </a:bodyPr>
          <a:lstStyle/>
          <a:p>
            <a:r>
              <a:rPr lang="en-US" sz="1400" dirty="0" smtClean="0"/>
              <a:t>Contribution of T</a:t>
            </a:r>
            <a:r>
              <a:rPr lang="en-US" sz="1400" baseline="-25000" dirty="0" smtClean="0"/>
              <a:t>e</a:t>
            </a:r>
            <a:r>
              <a:rPr lang="en-US" sz="1400" dirty="0" smtClean="0"/>
              <a:t> to </a:t>
            </a:r>
            <a:r>
              <a:rPr lang="en-US" sz="1400" dirty="0" err="1" smtClean="0"/>
              <a:t>V</a:t>
            </a:r>
            <a:r>
              <a:rPr lang="en-US" sz="1400" baseline="-25000" dirty="0" err="1" smtClean="0"/>
              <a:t>fl</a:t>
            </a:r>
            <a:r>
              <a:rPr lang="en-US" sz="1400" dirty="0" smtClean="0"/>
              <a:t> measurement</a:t>
            </a:r>
            <a:endParaRPr lang="en-US" sz="1400" dirty="0"/>
          </a:p>
        </p:txBody>
      </p:sp>
      <p:graphicFrame>
        <p:nvGraphicFramePr>
          <p:cNvPr id="14" name="Object 13"/>
          <p:cNvGraphicFramePr>
            <a:graphicFrameLocks noChangeAspect="1"/>
          </p:cNvGraphicFramePr>
          <p:nvPr/>
        </p:nvGraphicFramePr>
        <p:xfrm>
          <a:off x="6019800" y="2247900"/>
          <a:ext cx="228600" cy="266700"/>
        </p:xfrm>
        <a:graphic>
          <a:graphicData uri="http://schemas.openxmlformats.org/presentationml/2006/ole">
            <mc:AlternateContent xmlns:mc="http://schemas.openxmlformats.org/markup-compatibility/2006">
              <mc:Choice xmlns:v="urn:schemas-microsoft-com:vml" Requires="v">
                <p:oleObj spid="_x0000_s79881" name="Equation" r:id="rId11" imgW="152280" imgH="177480" progId="Equation.3">
                  <p:embed/>
                </p:oleObj>
              </mc:Choice>
              <mc:Fallback>
                <p:oleObj name="Equation" r:id="rId11" imgW="152280" imgH="177480" progId="Equation.3">
                  <p:embed/>
                  <p:pic>
                    <p:nvPicPr>
                      <p:cNvPr id="0" name="Picture 5"/>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019800" y="2247900"/>
                        <a:ext cx="228600" cy="2667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5" name="TextBox 14"/>
          <p:cNvSpPr txBox="1"/>
          <p:nvPr/>
        </p:nvSpPr>
        <p:spPr>
          <a:xfrm>
            <a:off x="990600" y="5943600"/>
            <a:ext cx="3581400" cy="523220"/>
          </a:xfrm>
          <a:prstGeom prst="rect">
            <a:avLst/>
          </a:prstGeom>
          <a:noFill/>
        </p:spPr>
        <p:txBody>
          <a:bodyPr wrap="square" rtlCol="0">
            <a:spAutoFit/>
          </a:bodyPr>
          <a:lstStyle/>
          <a:p>
            <a:r>
              <a:rPr lang="en-US" sz="1400" b="1" dirty="0" smtClean="0"/>
              <a:t>From ~70-100 </a:t>
            </a:r>
            <a:r>
              <a:rPr lang="en-US" sz="1400" b="1" dirty="0" err="1" smtClean="0"/>
              <a:t>eV</a:t>
            </a:r>
            <a:r>
              <a:rPr lang="en-US" sz="1400" b="1" dirty="0" smtClean="0"/>
              <a:t>, offset has small effect on </a:t>
            </a:r>
            <a:r>
              <a:rPr lang="en-US" sz="1400" b="1" dirty="0" err="1" smtClean="0"/>
              <a:t>E</a:t>
            </a:r>
            <a:r>
              <a:rPr lang="en-US" sz="1400" b="1" baseline="-25000" dirty="0" err="1" smtClean="0"/>
              <a:t>r</a:t>
            </a:r>
            <a:r>
              <a:rPr lang="en-US" sz="1400" b="1" dirty="0" smtClean="0"/>
              <a:t> measurement (gradient small)</a:t>
            </a:r>
            <a:endParaRPr lang="en-US" sz="1400" b="1" dirty="0"/>
          </a:p>
        </p:txBody>
      </p:sp>
      <p:cxnSp>
        <p:nvCxnSpPr>
          <p:cNvPr id="16" name="Straight Arrow Connector 15"/>
          <p:cNvCxnSpPr/>
          <p:nvPr/>
        </p:nvCxnSpPr>
        <p:spPr bwMode="auto">
          <a:xfrm>
            <a:off x="3505200" y="4572000"/>
            <a:ext cx="1524000" cy="228600"/>
          </a:xfrm>
          <a:prstGeom prst="straightConnector1">
            <a:avLst/>
          </a:prstGeom>
          <a:solidFill>
            <a:schemeClr val="accent1"/>
          </a:solidFill>
          <a:ln w="19050" cap="flat" cmpd="sng" algn="ctr">
            <a:solidFill>
              <a:schemeClr val="accent1"/>
            </a:solidFill>
            <a:prstDash val="solid"/>
            <a:round/>
            <a:headEnd type="none" w="med" len="med"/>
            <a:tailEnd type="arrow"/>
          </a:ln>
          <a:effectLst/>
        </p:spPr>
      </p:cxnSp>
      <p:sp>
        <p:nvSpPr>
          <p:cNvPr id="17" name="Content Placeholder 2"/>
          <p:cNvSpPr txBox="1">
            <a:spLocks noGrp="1"/>
          </p:cNvSpPr>
          <p:nvPr>
            <p:ph idx="1"/>
          </p:nvPr>
        </p:nvSpPr>
        <p:spPr bwMode="auto">
          <a:xfrm>
            <a:off x="3810000" y="1135063"/>
            <a:ext cx="5181600" cy="2979737"/>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p>
            <a:pPr marL="228600" lvl="0" indent="-228600" eaLnBrk="1" hangingPunct="1">
              <a:spcBef>
                <a:spcPct val="20000"/>
              </a:spcBef>
              <a:buFontTx/>
              <a:buChar char="•"/>
              <a:defRPr/>
            </a:pPr>
            <a:r>
              <a:rPr lang="en-US" sz="1600" b="1" kern="0" dirty="0" err="1" smtClean="0"/>
              <a:t>E</a:t>
            </a:r>
            <a:r>
              <a:rPr lang="en-US" sz="1600" b="1" kern="0" baseline="-25000" dirty="0" err="1" smtClean="0"/>
              <a:t>r</a:t>
            </a:r>
            <a:r>
              <a:rPr kumimoji="0" lang="en-US" sz="1600" b="1" i="0" u="none" strike="noStrike" kern="0" cap="none" spc="0" normalizeH="0" baseline="0" noProof="0" dirty="0" smtClean="0">
                <a:ln>
                  <a:noFill/>
                </a:ln>
                <a:solidFill>
                  <a:schemeClr val="tx1"/>
                </a:solidFill>
                <a:effectLst/>
                <a:uLnTx/>
                <a:uFillTx/>
                <a:latin typeface="+mn-lt"/>
                <a:ea typeface="+mn-ea"/>
                <a:cs typeface="+mn-cs"/>
              </a:rPr>
              <a:t> measured using fit of shot-by-shot Langmuir probe </a:t>
            </a:r>
            <a:r>
              <a:rPr kumimoji="0" lang="en-US" sz="1600" b="1" i="0" u="none" strike="noStrike" kern="0" cap="none" spc="0" normalizeH="0" baseline="0" noProof="0" dirty="0" err="1" smtClean="0">
                <a:ln>
                  <a:noFill/>
                </a:ln>
                <a:solidFill>
                  <a:schemeClr val="tx1"/>
                </a:solidFill>
                <a:effectLst/>
                <a:uLnTx/>
                <a:uFillTx/>
                <a:latin typeface="+mn-lt"/>
                <a:ea typeface="+mn-ea"/>
                <a:cs typeface="+mn-cs"/>
              </a:rPr>
              <a:t>V</a:t>
            </a:r>
            <a:r>
              <a:rPr kumimoji="0" lang="en-US" sz="1600" b="1" i="0" u="none" strike="noStrike" kern="0" cap="none" spc="0" normalizeH="0" baseline="-25000" noProof="0" dirty="0" err="1" smtClean="0">
                <a:ln>
                  <a:noFill/>
                </a:ln>
                <a:solidFill>
                  <a:schemeClr val="tx1"/>
                </a:solidFill>
                <a:effectLst/>
                <a:uLnTx/>
                <a:uFillTx/>
                <a:latin typeface="+mn-lt"/>
                <a:ea typeface="+mn-ea"/>
                <a:cs typeface="+mn-cs"/>
              </a:rPr>
              <a:t>fl</a:t>
            </a:r>
            <a:r>
              <a:rPr kumimoji="0" lang="en-US" sz="1600" b="1" i="0" u="none" strike="noStrike" kern="0" cap="none" spc="0" normalizeH="0" baseline="0" noProof="0" dirty="0" smtClean="0">
                <a:ln>
                  <a:noFill/>
                </a:ln>
                <a:solidFill>
                  <a:schemeClr val="tx1"/>
                </a:solidFill>
                <a:effectLst/>
                <a:uLnTx/>
                <a:uFillTx/>
                <a:latin typeface="+mn-lt"/>
                <a:ea typeface="+mn-ea"/>
                <a:cs typeface="+mn-cs"/>
              </a:rPr>
              <a:t> profile</a:t>
            </a:r>
            <a:endParaRPr kumimoji="0" lang="en-US" sz="1600" b="1" i="0" u="none" strike="noStrike" kern="0" cap="none" spc="0" normalizeH="0" baseline="-25000" noProof="0" dirty="0" smtClean="0">
              <a:ln>
                <a:noFill/>
              </a:ln>
              <a:solidFill>
                <a:schemeClr val="tx1"/>
              </a:solidFill>
              <a:effectLst/>
              <a:uLnTx/>
              <a:uFillTx/>
              <a:latin typeface="+mn-lt"/>
              <a:ea typeface="+mn-ea"/>
              <a:cs typeface="+mn-cs"/>
            </a:endParaRPr>
          </a:p>
          <a:p>
            <a:pPr marL="742950" marR="0" lvl="1" indent="-285750" algn="l" defTabSz="914400" rtl="0" eaLnBrk="1" fontAlgn="base" latinLnBrk="0" hangingPunct="1">
              <a:lnSpc>
                <a:spcPct val="100000"/>
              </a:lnSpc>
              <a:spcBef>
                <a:spcPct val="20000"/>
              </a:spcBef>
              <a:spcAft>
                <a:spcPct val="0"/>
              </a:spcAft>
              <a:buClrTx/>
              <a:buSzTx/>
              <a:buFontTx/>
              <a:buChar char="–"/>
              <a:tabLst/>
              <a:defRPr/>
            </a:pPr>
            <a:r>
              <a:rPr kumimoji="0" lang="en-US" sz="1600" b="1" i="0" u="none" strike="noStrike" kern="0" cap="none" spc="0" normalizeH="0" baseline="0" noProof="0" dirty="0" smtClean="0">
                <a:ln>
                  <a:noFill/>
                </a:ln>
                <a:solidFill>
                  <a:schemeClr val="tx1"/>
                </a:solidFill>
                <a:effectLst/>
                <a:uLnTx/>
                <a:uFillTx/>
                <a:latin typeface="+mn-lt"/>
              </a:rPr>
              <a:t>Attempt</a:t>
            </a:r>
            <a:r>
              <a:rPr kumimoji="0" lang="en-US" sz="1600" b="1" i="0" u="none" strike="noStrike" kern="0" cap="none" spc="0" normalizeH="0" noProof="0" dirty="0" smtClean="0">
                <a:ln>
                  <a:noFill/>
                </a:ln>
                <a:solidFill>
                  <a:schemeClr val="tx1"/>
                </a:solidFill>
                <a:effectLst/>
                <a:uLnTx/>
                <a:uFillTx/>
                <a:latin typeface="+mn-lt"/>
              </a:rPr>
              <a:t> to account for local T</a:t>
            </a:r>
            <a:r>
              <a:rPr kumimoji="0" lang="en-US" sz="1600" b="1" i="0" u="none" strike="noStrike" kern="0" cap="none" spc="0" normalizeH="0" baseline="-25000" noProof="0" dirty="0" smtClean="0">
                <a:ln>
                  <a:noFill/>
                </a:ln>
                <a:solidFill>
                  <a:schemeClr val="tx1"/>
                </a:solidFill>
                <a:effectLst/>
                <a:uLnTx/>
                <a:uFillTx/>
                <a:latin typeface="+mn-lt"/>
              </a:rPr>
              <a:t>e</a:t>
            </a:r>
            <a:r>
              <a:rPr kumimoji="0" lang="en-US" sz="1600" b="1" i="0" u="none" strike="noStrike" kern="0" cap="none" spc="0" normalizeH="0" noProof="0" dirty="0" smtClean="0">
                <a:ln>
                  <a:noFill/>
                </a:ln>
                <a:solidFill>
                  <a:schemeClr val="tx1"/>
                </a:solidFill>
                <a:effectLst/>
                <a:uLnTx/>
                <a:uFillTx/>
                <a:latin typeface="+mn-lt"/>
              </a:rPr>
              <a:t> gradient in measured </a:t>
            </a:r>
            <a:r>
              <a:rPr kumimoji="0" lang="en-US" sz="1600" b="1" i="0" u="none" strike="noStrike" kern="0" cap="none" spc="0" normalizeH="0" noProof="0" dirty="0" err="1" smtClean="0">
                <a:ln>
                  <a:noFill/>
                </a:ln>
                <a:solidFill>
                  <a:schemeClr val="tx1"/>
                </a:solidFill>
                <a:effectLst/>
                <a:uLnTx/>
                <a:uFillTx/>
                <a:latin typeface="+mn-lt"/>
              </a:rPr>
              <a:t>E</a:t>
            </a:r>
            <a:r>
              <a:rPr kumimoji="0" lang="en-US" sz="1600" b="1" i="0" u="none" strike="noStrike" kern="0" cap="none" spc="0" normalizeH="0" baseline="-25000" noProof="0" dirty="0" err="1" smtClean="0">
                <a:ln>
                  <a:noFill/>
                </a:ln>
                <a:solidFill>
                  <a:schemeClr val="tx1"/>
                </a:solidFill>
                <a:effectLst/>
                <a:uLnTx/>
                <a:uFillTx/>
                <a:latin typeface="+mn-lt"/>
              </a:rPr>
              <a:t>r</a:t>
            </a:r>
            <a:r>
              <a:rPr kumimoji="0" lang="en-US" sz="1600" b="1" i="0" u="none" strike="noStrike" kern="0" cap="none" spc="0" normalizeH="0" noProof="0" dirty="0" smtClean="0">
                <a:ln>
                  <a:noFill/>
                </a:ln>
                <a:solidFill>
                  <a:schemeClr val="tx1"/>
                </a:solidFill>
                <a:effectLst/>
                <a:uLnTx/>
                <a:uFillTx/>
                <a:latin typeface="+mn-lt"/>
              </a:rPr>
              <a:t> plots</a:t>
            </a:r>
            <a:endParaRPr kumimoji="0" lang="en-US" sz="1600" b="1" i="0" u="none" strike="noStrike" kern="0" cap="none" spc="0" normalizeH="0" baseline="0" noProof="0" dirty="0" smtClean="0">
              <a:ln>
                <a:noFill/>
              </a:ln>
              <a:solidFill>
                <a:schemeClr val="tx1"/>
              </a:solidFill>
              <a:effectLst/>
              <a:uLnTx/>
              <a:uFillTx/>
              <a:latin typeface="+mn-lt"/>
            </a:endParaRPr>
          </a:p>
          <a:p>
            <a:pPr marL="228600" indent="-228600" eaLnBrk="1" hangingPunct="1">
              <a:spcBef>
                <a:spcPct val="20000"/>
              </a:spcBef>
              <a:buFontTx/>
              <a:buChar char="•"/>
              <a:defRPr/>
            </a:pPr>
            <a:r>
              <a:rPr kumimoji="0" lang="en-US" sz="1600" b="1" i="0" u="none" strike="noStrike" kern="0" cap="none" spc="0" normalizeH="0" baseline="0" noProof="0" dirty="0" smtClean="0">
                <a:ln>
                  <a:noFill/>
                </a:ln>
                <a:solidFill>
                  <a:schemeClr val="tx1"/>
                </a:solidFill>
                <a:effectLst/>
                <a:uLnTx/>
                <a:uFillTx/>
                <a:latin typeface="+mn-lt"/>
                <a:ea typeface="+mn-ea"/>
                <a:cs typeface="+mn-cs"/>
              </a:rPr>
              <a:t>For low T</a:t>
            </a:r>
            <a:r>
              <a:rPr kumimoji="0" lang="en-US" sz="1600" b="1" i="0" u="none" strike="noStrike" kern="0" cap="none" spc="0" normalizeH="0" baseline="-25000" noProof="0" dirty="0" smtClean="0">
                <a:ln>
                  <a:noFill/>
                </a:ln>
                <a:solidFill>
                  <a:schemeClr val="tx1"/>
                </a:solidFill>
                <a:effectLst/>
                <a:uLnTx/>
                <a:uFillTx/>
                <a:latin typeface="+mn-lt"/>
                <a:ea typeface="+mn-ea"/>
                <a:cs typeface="+mn-cs"/>
              </a:rPr>
              <a:t>e</a:t>
            </a:r>
            <a:r>
              <a:rPr lang="en-US" sz="1600" b="1" kern="0" dirty="0" smtClean="0">
                <a:latin typeface="+mn-lt"/>
                <a:ea typeface="+mn-ea"/>
              </a:rPr>
              <a:t>, physical   T</a:t>
            </a:r>
            <a:r>
              <a:rPr lang="en-US" sz="1600" b="1" kern="0" baseline="-25000" dirty="0" smtClean="0">
                <a:latin typeface="+mn-lt"/>
                <a:ea typeface="+mn-ea"/>
              </a:rPr>
              <a:t>e</a:t>
            </a:r>
            <a:r>
              <a:rPr lang="en-US" sz="1600" b="1" kern="0" dirty="0" smtClean="0">
                <a:latin typeface="+mn-lt"/>
                <a:ea typeface="+mn-ea"/>
              </a:rPr>
              <a:t> </a:t>
            </a:r>
            <a:r>
              <a:rPr kumimoji="0" lang="en-US" sz="1600" b="1" i="0" u="none" strike="noStrike" kern="0" cap="none" spc="0" normalizeH="0" baseline="0" noProof="0" dirty="0" smtClean="0">
                <a:ln>
                  <a:noFill/>
                </a:ln>
                <a:solidFill>
                  <a:schemeClr val="tx1"/>
                </a:solidFill>
                <a:effectLst/>
                <a:uLnTx/>
                <a:uFillTx/>
                <a:latin typeface="+mn-lt"/>
                <a:ea typeface="+mn-ea"/>
                <a:cs typeface="+mn-cs"/>
              </a:rPr>
              <a:t>results in more-positive </a:t>
            </a:r>
            <a:r>
              <a:rPr kumimoji="0" lang="en-US" sz="1600" b="1" i="0" u="none" strike="noStrike" kern="0" cap="none" spc="0" normalizeH="0" baseline="0" noProof="0" dirty="0" err="1" smtClean="0">
                <a:ln>
                  <a:noFill/>
                </a:ln>
                <a:solidFill>
                  <a:schemeClr val="tx1"/>
                </a:solidFill>
                <a:effectLst/>
                <a:uLnTx/>
                <a:uFillTx/>
                <a:latin typeface="+mn-lt"/>
                <a:ea typeface="+mn-ea"/>
                <a:cs typeface="+mn-cs"/>
              </a:rPr>
              <a:t>E</a:t>
            </a:r>
            <a:r>
              <a:rPr kumimoji="0" lang="en-US" sz="1600" b="1" i="0" u="none" strike="noStrike" kern="0" cap="none" spc="0" normalizeH="0" baseline="-25000" noProof="0" dirty="0" err="1" smtClean="0">
                <a:ln>
                  <a:noFill/>
                </a:ln>
                <a:solidFill>
                  <a:schemeClr val="tx1"/>
                </a:solidFill>
                <a:effectLst/>
                <a:uLnTx/>
                <a:uFillTx/>
                <a:latin typeface="+mn-lt"/>
                <a:ea typeface="+mn-ea"/>
                <a:cs typeface="+mn-cs"/>
              </a:rPr>
              <a:t>r</a:t>
            </a:r>
            <a:r>
              <a:rPr kumimoji="0" lang="en-US" sz="1600" b="1" i="0" u="none" strike="noStrike" kern="0" cap="none" spc="0" normalizeH="0" baseline="0" noProof="0" dirty="0" smtClean="0">
                <a:ln>
                  <a:noFill/>
                </a:ln>
                <a:solidFill>
                  <a:schemeClr val="tx1"/>
                </a:solidFill>
                <a:effectLst/>
                <a:uLnTx/>
                <a:uFillTx/>
                <a:latin typeface="+mn-lt"/>
                <a:ea typeface="+mn-ea"/>
                <a:cs typeface="+mn-cs"/>
              </a:rPr>
              <a:t>, larger deviation from NC </a:t>
            </a:r>
            <a:r>
              <a:rPr kumimoji="0" lang="en-US" sz="1600" b="1" i="0" u="none" strike="noStrike" kern="0" cap="none" spc="0" normalizeH="0" baseline="0" noProof="0" dirty="0" err="1" smtClean="0">
                <a:ln>
                  <a:noFill/>
                </a:ln>
                <a:solidFill>
                  <a:schemeClr val="tx1"/>
                </a:solidFill>
                <a:effectLst/>
                <a:uLnTx/>
                <a:uFillTx/>
                <a:latin typeface="+mn-lt"/>
                <a:ea typeface="+mn-ea"/>
                <a:cs typeface="+mn-cs"/>
              </a:rPr>
              <a:t>ambipolarity</a:t>
            </a:r>
            <a:endParaRPr kumimoji="0" lang="en-US" sz="1600" b="1" i="0" u="none" strike="noStrike" kern="0" cap="none" spc="0" normalizeH="0" baseline="0" noProof="0" dirty="0" smtClean="0">
              <a:ln>
                <a:noFill/>
              </a:ln>
              <a:solidFill>
                <a:schemeClr val="tx1"/>
              </a:solidFill>
              <a:effectLst/>
              <a:uLnTx/>
              <a:uFillTx/>
              <a:latin typeface="+mn-lt"/>
              <a:ea typeface="+mn-ea"/>
              <a:cs typeface="+mn-cs"/>
            </a:endParaRPr>
          </a:p>
          <a:p>
            <a:pPr marL="228600" marR="0" lvl="0" indent="-228600" algn="l" defTabSz="914400" rtl="0" eaLnBrk="1" fontAlgn="base" latinLnBrk="0" hangingPunct="1">
              <a:lnSpc>
                <a:spcPct val="100000"/>
              </a:lnSpc>
              <a:spcBef>
                <a:spcPct val="20000"/>
              </a:spcBef>
              <a:spcAft>
                <a:spcPct val="0"/>
              </a:spcAft>
              <a:buClrTx/>
              <a:buSzTx/>
              <a:buFontTx/>
              <a:buChar char="•"/>
              <a:tabLst/>
              <a:defRPr/>
            </a:pPr>
            <a:r>
              <a:rPr kumimoji="0" lang="en-US" sz="1600" b="1" i="0" u="none" strike="noStrike" kern="0" cap="none" spc="0" normalizeH="0" baseline="0" noProof="0" dirty="0" smtClean="0">
                <a:ln>
                  <a:noFill/>
                </a:ln>
                <a:solidFill>
                  <a:schemeClr val="tx1"/>
                </a:solidFill>
                <a:effectLst/>
                <a:uLnTx/>
                <a:uFillTx/>
                <a:latin typeface="+mn-lt"/>
                <a:ea typeface="+mn-ea"/>
                <a:cs typeface="+mn-cs"/>
              </a:rPr>
              <a:t>Non-linearity above ~80 </a:t>
            </a:r>
            <a:r>
              <a:rPr kumimoji="0" lang="en-US" sz="1600" b="1" i="0" u="none" strike="noStrike" kern="0" cap="none" spc="0" normalizeH="0" baseline="0" noProof="0" dirty="0" err="1" smtClean="0">
                <a:ln>
                  <a:noFill/>
                </a:ln>
                <a:solidFill>
                  <a:schemeClr val="tx1"/>
                </a:solidFill>
                <a:effectLst/>
                <a:uLnTx/>
                <a:uFillTx/>
                <a:latin typeface="+mn-lt"/>
                <a:ea typeface="+mn-ea"/>
                <a:cs typeface="+mn-cs"/>
              </a:rPr>
              <a:t>eV</a:t>
            </a:r>
            <a:r>
              <a:rPr kumimoji="0" lang="en-US" sz="1600" b="1" i="0" u="none" strike="noStrike" kern="0" cap="none" spc="0" normalizeH="0" baseline="0" noProof="0" dirty="0" smtClean="0">
                <a:ln>
                  <a:noFill/>
                </a:ln>
                <a:solidFill>
                  <a:schemeClr val="tx1"/>
                </a:solidFill>
                <a:effectLst/>
                <a:uLnTx/>
                <a:uFillTx/>
                <a:latin typeface="+mn-lt"/>
                <a:ea typeface="+mn-ea"/>
                <a:cs typeface="+mn-cs"/>
              </a:rPr>
              <a:t> due to secondary</a:t>
            </a:r>
            <a:r>
              <a:rPr kumimoji="0" lang="en-US" sz="1600" b="1" i="0" u="none" strike="noStrike" kern="0" cap="none" spc="0" normalizeH="0" noProof="0" dirty="0" smtClean="0">
                <a:ln>
                  <a:noFill/>
                </a:ln>
                <a:solidFill>
                  <a:schemeClr val="tx1"/>
                </a:solidFill>
                <a:effectLst/>
                <a:uLnTx/>
                <a:uFillTx/>
                <a:latin typeface="+mn-lt"/>
                <a:ea typeface="+mn-ea"/>
                <a:cs typeface="+mn-cs"/>
              </a:rPr>
              <a:t> electron emission, </a:t>
            </a:r>
            <a:r>
              <a:rPr kumimoji="0" lang="el-GR" sz="1600" b="1" i="0" u="none" strike="noStrike" kern="0" cap="none" spc="0" normalizeH="0" noProof="0" dirty="0" smtClean="0">
                <a:ln>
                  <a:noFill/>
                </a:ln>
                <a:solidFill>
                  <a:schemeClr val="tx1"/>
                </a:solidFill>
                <a:effectLst/>
                <a:uLnTx/>
                <a:uFillTx/>
                <a:latin typeface="Times New Roman" pitchFamily="18" charset="0"/>
                <a:ea typeface="+mn-ea"/>
                <a:cs typeface="Times New Roman" pitchFamily="18" charset="0"/>
              </a:rPr>
              <a:t>γ</a:t>
            </a:r>
            <a:r>
              <a:rPr kumimoji="0" lang="en-US" sz="1600" b="1" i="0" u="none" strike="noStrike" kern="0" cap="none" spc="0" normalizeH="0" baseline="-25000" noProof="0" dirty="0" smtClean="0">
                <a:ln>
                  <a:noFill/>
                </a:ln>
                <a:solidFill>
                  <a:schemeClr val="tx1"/>
                </a:solidFill>
                <a:effectLst/>
                <a:uLnTx/>
                <a:uFillTx/>
                <a:latin typeface="Times New Roman" pitchFamily="18" charset="0"/>
                <a:ea typeface="+mn-ea"/>
                <a:cs typeface="Times New Roman" pitchFamily="18" charset="0"/>
              </a:rPr>
              <a:t>e</a:t>
            </a:r>
          </a:p>
          <a:p>
            <a:pPr marL="228600" marR="0" lvl="0" indent="-228600" algn="l" defTabSz="914400" rtl="0" eaLnBrk="1" fontAlgn="base" latinLnBrk="0" hangingPunct="1">
              <a:lnSpc>
                <a:spcPct val="100000"/>
              </a:lnSpc>
              <a:spcBef>
                <a:spcPct val="20000"/>
              </a:spcBef>
              <a:spcAft>
                <a:spcPct val="0"/>
              </a:spcAft>
              <a:buClrTx/>
              <a:buSzTx/>
              <a:buFontTx/>
              <a:buChar char="•"/>
              <a:tabLst/>
              <a:defRPr/>
            </a:pPr>
            <a:r>
              <a:rPr kumimoji="0" lang="en-US" sz="1600" b="1" i="0" u="none" strike="noStrike" kern="0" cap="none" spc="0" normalizeH="0" baseline="0" noProof="0" dirty="0" err="1" smtClean="0">
                <a:ln>
                  <a:noFill/>
                </a:ln>
                <a:solidFill>
                  <a:schemeClr val="tx1"/>
                </a:solidFill>
                <a:effectLst/>
                <a:uLnTx/>
                <a:uFillTx/>
                <a:latin typeface="+mn-lt"/>
                <a:ea typeface="+mn-ea"/>
                <a:cs typeface="+mn-cs"/>
              </a:rPr>
              <a:t>E</a:t>
            </a:r>
            <a:r>
              <a:rPr kumimoji="0" lang="en-US" sz="1600" b="1" i="0" u="none" strike="noStrike" kern="0" cap="none" spc="0" normalizeH="0" baseline="-25000" noProof="0" dirty="0" err="1" smtClean="0">
                <a:ln>
                  <a:noFill/>
                </a:ln>
                <a:solidFill>
                  <a:schemeClr val="tx1"/>
                </a:solidFill>
                <a:effectLst/>
                <a:uLnTx/>
                <a:uFillTx/>
                <a:latin typeface="+mn-lt"/>
                <a:ea typeface="+mn-ea"/>
                <a:cs typeface="+mn-cs"/>
              </a:rPr>
              <a:t>r</a:t>
            </a:r>
            <a:r>
              <a:rPr kumimoji="0" lang="en-US" sz="1600" b="1" i="0" u="none" strike="noStrike" kern="0" cap="none" spc="0" normalizeH="0" baseline="0" noProof="0" dirty="0" smtClean="0">
                <a:ln>
                  <a:noFill/>
                </a:ln>
                <a:solidFill>
                  <a:schemeClr val="tx1"/>
                </a:solidFill>
                <a:effectLst/>
                <a:uLnTx/>
                <a:uFillTx/>
                <a:latin typeface="+mn-lt"/>
                <a:ea typeface="+mn-ea"/>
                <a:cs typeface="+mn-cs"/>
              </a:rPr>
              <a:t> measurements from probe may not be reliable above T</a:t>
            </a:r>
            <a:r>
              <a:rPr kumimoji="0" lang="en-US" sz="1600" b="1" i="0" u="none" strike="noStrike" kern="0" cap="none" spc="0" normalizeH="0" baseline="-25000" noProof="0" dirty="0" smtClean="0">
                <a:ln>
                  <a:noFill/>
                </a:ln>
                <a:solidFill>
                  <a:schemeClr val="tx1"/>
                </a:solidFill>
                <a:effectLst/>
                <a:uLnTx/>
                <a:uFillTx/>
                <a:latin typeface="+mn-lt"/>
                <a:ea typeface="+mn-ea"/>
                <a:cs typeface="+mn-cs"/>
              </a:rPr>
              <a:t>e</a:t>
            </a:r>
            <a:r>
              <a:rPr kumimoji="0" lang="en-US" sz="1600" b="1" i="0" u="none" strike="noStrike" kern="0" cap="none" spc="0" normalizeH="0" baseline="0" noProof="0" dirty="0" smtClean="0">
                <a:ln>
                  <a:noFill/>
                </a:ln>
                <a:solidFill>
                  <a:schemeClr val="tx1"/>
                </a:solidFill>
                <a:effectLst/>
                <a:uLnTx/>
                <a:uFillTx/>
                <a:latin typeface="+mn-lt"/>
                <a:ea typeface="+mn-ea"/>
                <a:cs typeface="+mn-cs"/>
              </a:rPr>
              <a:t>~100 </a:t>
            </a:r>
            <a:r>
              <a:rPr kumimoji="0" lang="en-US" sz="1600" b="1" i="0" u="none" strike="noStrike" kern="0" cap="none" spc="0" normalizeH="0" baseline="0" noProof="0" dirty="0" err="1" smtClean="0">
                <a:ln>
                  <a:noFill/>
                </a:ln>
                <a:solidFill>
                  <a:schemeClr val="tx1"/>
                </a:solidFill>
                <a:effectLst/>
                <a:uLnTx/>
                <a:uFillTx/>
                <a:latin typeface="+mn-lt"/>
                <a:ea typeface="+mn-ea"/>
                <a:cs typeface="+mn-cs"/>
              </a:rPr>
              <a:t>eV</a:t>
            </a:r>
            <a:r>
              <a:rPr kumimoji="0" lang="en-US" sz="1600" b="1" i="0" u="none" strike="noStrike" kern="0" cap="none" spc="0" normalizeH="0" baseline="0" noProof="0" dirty="0" smtClean="0">
                <a:ln>
                  <a:noFill/>
                </a:ln>
                <a:solidFill>
                  <a:schemeClr val="tx1"/>
                </a:solidFill>
                <a:effectLst/>
                <a:uLnTx/>
                <a:uFillTx/>
                <a:latin typeface="+mn-lt"/>
                <a:ea typeface="+mn-ea"/>
                <a:cs typeface="+mn-cs"/>
              </a:rPr>
              <a:t> without </a:t>
            </a:r>
            <a:r>
              <a:rPr kumimoji="0" lang="en-US" sz="1600" b="1" i="0" u="none" strike="noStrike" kern="0" cap="none" spc="0" normalizeH="0" baseline="0" noProof="0" dirty="0" err="1" smtClean="0">
                <a:ln>
                  <a:noFill/>
                </a:ln>
                <a:solidFill>
                  <a:schemeClr val="tx1"/>
                </a:solidFill>
                <a:effectLst/>
                <a:uLnTx/>
                <a:uFillTx/>
                <a:latin typeface="+mn-lt"/>
                <a:ea typeface="+mn-ea"/>
                <a:cs typeface="+mn-cs"/>
              </a:rPr>
              <a:t>loca</a:t>
            </a:r>
            <a:r>
              <a:rPr lang="en-US" dirty="0" smtClean="0"/>
              <a:t>l T</a:t>
            </a:r>
            <a:r>
              <a:rPr lang="en-US" baseline="-25000" dirty="0" smtClean="0"/>
              <a:t>e</a:t>
            </a:r>
            <a:r>
              <a:rPr lang="en-US" dirty="0" smtClean="0"/>
              <a:t> measurements</a:t>
            </a:r>
            <a:endParaRPr kumimoji="0" lang="en-US" sz="1600" b="1" i="0" u="none" strike="noStrike" kern="0" cap="none" spc="0" normalizeH="0" baseline="0" noProof="0" dirty="0">
              <a:ln>
                <a:noFill/>
              </a:ln>
              <a:solidFill>
                <a:schemeClr val="tx1"/>
              </a:solidFill>
              <a:effectLst/>
              <a:uLnTx/>
              <a:uFillTx/>
              <a:latin typeface="+mn-lt"/>
              <a:ea typeface="+mn-ea"/>
              <a:cs typeface="+mn-cs"/>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2" grpId="0"/>
      <p:bldP spid="15" grpId="0"/>
    </p:bldLst>
  </p:timing>
</p:sld>
</file>

<file path=ppt/theme/theme1.xml><?xml version="1.0" encoding="utf-8"?>
<a:theme xmlns:a="http://schemas.openxmlformats.org/drawingml/2006/main" name="ece2">
  <a:themeElements>
    <a:clrScheme name="uw_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1"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1" charset="-128"/>
          </a:defRPr>
        </a:defPPr>
      </a:lstStyle>
    </a:lnDef>
  </a:objectDefaults>
  <a:extraClrSchemeLst>
    <a:extraClrScheme>
      <a:clrScheme name="uw_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uw_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uw_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uw_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uw_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uw_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uw_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ece2</Template>
  <TotalTime>75835</TotalTime>
  <Words>1455</Words>
  <Application>Microsoft Office PowerPoint</Application>
  <PresentationFormat>On-screen Show (4:3)</PresentationFormat>
  <Paragraphs>168</Paragraphs>
  <Slides>15</Slides>
  <Notes>10</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15</vt:i4>
      </vt:variant>
    </vt:vector>
  </HeadingPairs>
  <TitlesOfParts>
    <vt:vector size="18" baseType="lpstr">
      <vt:lpstr>ece2</vt:lpstr>
      <vt:lpstr>Bitmap Image</vt:lpstr>
      <vt:lpstr>Equation</vt:lpstr>
      <vt:lpstr>Measurements of the contribution of Reynolds stress to momentum balance in the HSX stellarator</vt:lpstr>
      <vt:lpstr>Outline</vt:lpstr>
      <vt:lpstr>HSX is the first stellarator optimized for quasi-symmetry, designed to minimize neoclassical transport and flow damping</vt:lpstr>
      <vt:lpstr>The level of symmetry breaking in HSX is somewhere between that of a conventional stellarator and a tokamak</vt:lpstr>
      <vt:lpstr>Er measured in HSX using CHERS does not generally agree well with the values calculated by PENTA</vt:lpstr>
      <vt:lpstr>Langmuir probes installed to measure local fluctuating plasma parameters for Reynolds stress studies</vt:lpstr>
      <vt:lpstr>Two probe installations to provide better estimate of flux-surface averaged Reynolds stress from local measurements</vt:lpstr>
      <vt:lpstr>Clear radial gradient exists in time-averaged Reynolds stress profiles</vt:lpstr>
      <vt:lpstr>Estimate of neoclassical poloidal viscosity is calculated to find contribution of measured Reynolds stress to flows and Er  </vt:lpstr>
      <vt:lpstr>Measured Reynolds stress flow drive agrees qualitatively with deviation of Er from neoclassical ambipolarity calculation</vt:lpstr>
      <vt:lpstr>High field side probe measures qualitatively similar Er profile, with lower-amplitude Reynolds stress drive than low-field side</vt:lpstr>
      <vt:lpstr>Summary and future work</vt:lpstr>
      <vt:lpstr>Extra Slides</vt:lpstr>
      <vt:lpstr>Additional datasets show positive definite Er even before compensating for the temperature gradient</vt:lpstr>
      <vt:lpstr>Er measured by radial scan of floating potential signal, which also has electron temperature dependence</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FDTD Simulation in a Plasma Medium</dc:title>
  <dc:creator>Christopher A. Clark</dc:creator>
  <cp:lastModifiedBy>Simon Anderson</cp:lastModifiedBy>
  <cp:revision>2401</cp:revision>
  <cp:lastPrinted>2005-12-30T17:50:01Z</cp:lastPrinted>
  <dcterms:created xsi:type="dcterms:W3CDTF">2009-05-06T19:24:09Z</dcterms:created>
  <dcterms:modified xsi:type="dcterms:W3CDTF">2013-11-04T20:24:06Z</dcterms:modified>
</cp:coreProperties>
</file>