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24" r:id="rId2"/>
    <p:sldId id="296" r:id="rId3"/>
    <p:sldId id="256" r:id="rId4"/>
    <p:sldId id="297" r:id="rId5"/>
    <p:sldId id="320" r:id="rId6"/>
    <p:sldId id="300" r:id="rId7"/>
    <p:sldId id="317" r:id="rId8"/>
    <p:sldId id="326" r:id="rId9"/>
    <p:sldId id="327" r:id="rId10"/>
    <p:sldId id="328" r:id="rId11"/>
    <p:sldId id="329" r:id="rId12"/>
    <p:sldId id="304" r:id="rId13"/>
    <p:sldId id="321" r:id="rId14"/>
    <p:sldId id="331" r:id="rId15"/>
    <p:sldId id="30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8" autoAdjust="0"/>
    <p:restoredTop sz="94664" autoAdjust="0"/>
  </p:normalViewPr>
  <p:slideViewPr>
    <p:cSldViewPr>
      <p:cViewPr varScale="1">
        <p:scale>
          <a:sx n="75" d="100"/>
          <a:sy n="75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286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FC688-CC66-4FB1-AE4C-2D59C42FBCB4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EBD25-C1E0-4205-A01E-6DDAAD8B49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EBD25-C1E0-4205-A01E-6DDAAD8B49F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EBD25-C1E0-4205-A01E-6DDAAD8B49F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EBD25-C1E0-4205-A01E-6DDAAD8B49F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EBD25-C1E0-4205-A01E-6DDAAD8B49F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EBD25-C1E0-4205-A01E-6DDAAD8B49F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21.emf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43.emf"/><Relationship Id="rId7" Type="http://schemas.openxmlformats.org/officeDocument/2006/relationships/image" Target="../media/image4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44.emf"/><Relationship Id="rId9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9" descr="D:\Job Search\HSX_Side-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600200"/>
            <a:ext cx="4994286" cy="3744052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81000" y="0"/>
            <a:ext cx="8458200" cy="147002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Measurement, Reconstruction and Modeling of Equilibrium Currents in the HSX Stellarator</a:t>
            </a:r>
            <a:endParaRPr lang="en-US" sz="32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609600" y="5410200"/>
            <a:ext cx="8077200" cy="13716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J.C. Schmitt, J.N.Talmadge, J.Lore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15TH WORKSHOP ON MHD STABILITY CONTROL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15-17 November, 2010 Madison, WI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1371600"/>
            <a:ext cx="88392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676400"/>
            <a:ext cx="5076825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Toroidal current is predominantly bootstrap-driven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495800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Electron Cyclotron Resonance Heating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Harmonic Ordinary-mode</a:t>
            </a:r>
          </a:p>
          <a:p>
            <a:pPr lvl="1"/>
            <a:r>
              <a:rPr lang="en-US" dirty="0" smtClean="0"/>
              <a:t>Perpendicular launch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No </a:t>
            </a:r>
            <a:r>
              <a:rPr lang="en-US" dirty="0" err="1" smtClean="0"/>
              <a:t>ohmic</a:t>
            </a:r>
            <a:r>
              <a:rPr lang="en-US" dirty="0" smtClean="0"/>
              <a:t> drive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Toroidal current reverses with B-field direction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Bootstrap current induces toroidal current with long decay times: </a:t>
            </a:r>
            <a:r>
              <a:rPr lang="el-GR" dirty="0" smtClean="0"/>
              <a:t>τ</a:t>
            </a:r>
            <a:r>
              <a:rPr lang="el-GR" baseline="-25000" dirty="0" smtClean="0"/>
              <a:t>η</a:t>
            </a:r>
            <a:r>
              <a:rPr lang="en-US" sz="2100" baseline="-76000" dirty="0" smtClean="0"/>
              <a:t>||</a:t>
            </a:r>
            <a:r>
              <a:rPr lang="en-US" baseline="-25000" dirty="0" smtClean="0"/>
              <a:t>/</a:t>
            </a:r>
            <a:r>
              <a:rPr lang="el-GR" baseline="-25000" dirty="0" smtClean="0"/>
              <a:t>μ</a:t>
            </a:r>
            <a:r>
              <a:rPr lang="en-US" baseline="-50000" dirty="0" smtClean="0"/>
              <a:t>0</a:t>
            </a:r>
            <a:r>
              <a:rPr lang="en-US" dirty="0" smtClean="0"/>
              <a:t> ≥ </a:t>
            </a:r>
            <a:r>
              <a:rPr lang="el-GR" dirty="0" smtClean="0"/>
              <a:t>τ</a:t>
            </a:r>
            <a:r>
              <a:rPr lang="en-US" baseline="-25000" dirty="0" smtClean="0"/>
              <a:t>EXP</a:t>
            </a:r>
          </a:p>
          <a:p>
            <a:endParaRPr lang="en-US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5943600" y="350520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50 kW ECH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1688068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Net Toroidal Plasma Current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867400" y="26670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B</a:t>
            </a:r>
            <a:r>
              <a:rPr lang="en-US" sz="2000" baseline="-25000" dirty="0" smtClean="0">
                <a:solidFill>
                  <a:srgbClr val="FF0000"/>
                </a:solidFill>
              </a:rPr>
              <a:t>CCW</a:t>
            </a:r>
            <a:endParaRPr lang="en-US" sz="2000" baseline="-25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67400" y="470529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B</a:t>
            </a:r>
            <a:r>
              <a:rPr lang="en-US" sz="2000" baseline="-25000" dirty="0" smtClean="0">
                <a:solidFill>
                  <a:srgbClr val="0000FF"/>
                </a:solidFill>
              </a:rPr>
              <a:t>CW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39000" y="20574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</a:t>
            </a:r>
            <a:r>
              <a:rPr lang="en-US" sz="1400" baseline="-25000" dirty="0" smtClean="0"/>
              <a:t>e</a:t>
            </a:r>
            <a:r>
              <a:rPr lang="en-US" sz="1400" dirty="0" smtClean="0"/>
              <a:t> = 3</a:t>
            </a:r>
          </a:p>
          <a:p>
            <a:r>
              <a:rPr lang="en-US" sz="1400" dirty="0" err="1" smtClean="0"/>
              <a:t>ρ</a:t>
            </a:r>
            <a:r>
              <a:rPr lang="en-US" sz="1400" baseline="-25000" dirty="0" err="1" smtClean="0"/>
              <a:t>ECRH</a:t>
            </a:r>
            <a:r>
              <a:rPr lang="en-US" sz="1400" dirty="0" smtClean="0"/>
              <a:t> = </a:t>
            </a:r>
            <a:r>
              <a:rPr lang="en-US" sz="1400" dirty="0" smtClean="0"/>
              <a:t>+0.18 (OB)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253" y="0"/>
            <a:ext cx="8509379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Equilibrium Currents with Quasi-Helical Symmetry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Pfirsch-Schlüter current rotates with the |B| contours.</a:t>
            </a:r>
          </a:p>
          <a:p>
            <a:pPr lvl="2"/>
            <a:endParaRPr lang="en-US" sz="1600" dirty="0" smtClean="0"/>
          </a:p>
          <a:p>
            <a:r>
              <a:rPr lang="en-US" sz="2400" dirty="0" smtClean="0"/>
              <a:t>Bootstrap current is in the opposite direction and reduced compared to a tokamak. </a:t>
            </a:r>
          </a:p>
          <a:p>
            <a:pPr lvl="2"/>
            <a:endParaRPr lang="en-US" sz="1600" dirty="0" smtClean="0"/>
          </a:p>
          <a:p>
            <a:r>
              <a:rPr lang="en-US" sz="2400" dirty="0" smtClean="0"/>
              <a:t>The evolving current profile is modeled with a diffusion equation using a 3D susceptance matrix.</a:t>
            </a:r>
          </a:p>
          <a:p>
            <a:pPr lvl="1"/>
            <a:endParaRPr lang="en-US" sz="1600" dirty="0" smtClean="0"/>
          </a:p>
          <a:p>
            <a:r>
              <a:rPr lang="en-US" sz="2400" dirty="0" smtClean="0"/>
              <a:t>V3FIT calculates the expected signal response for an array of magnetic diagnostics.</a:t>
            </a:r>
          </a:p>
          <a:p>
            <a:pPr lvl="1"/>
            <a:endParaRPr lang="en-US" sz="1600" dirty="0" smtClean="0"/>
          </a:p>
          <a:p>
            <a:r>
              <a:rPr lang="en-US" sz="2400" dirty="0" smtClean="0"/>
              <a:t>V3FIT reconstructs the pressure and current profiles based on the magnetic diagnostics signals.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42" y="990600"/>
            <a:ext cx="434845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340427"/>
            <a:ext cx="2286000" cy="1402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6943" y="990599"/>
            <a:ext cx="4348458" cy="381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Content Placeholder 19"/>
          <p:cNvSpPr>
            <a:spLocks noGrp="1"/>
          </p:cNvSpPr>
          <p:nvPr>
            <p:ph sz="half" idx="1"/>
          </p:nvPr>
        </p:nvSpPr>
        <p:spPr>
          <a:xfrm>
            <a:off x="136480" y="4792641"/>
            <a:ext cx="8830101" cy="198120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2000" dirty="0" smtClean="0"/>
              <a:t>T</a:t>
            </a:r>
            <a:r>
              <a:rPr lang="en-US" sz="2000" baseline="-25000" dirty="0" smtClean="0"/>
              <a:t>e</a:t>
            </a:r>
            <a:r>
              <a:rPr lang="en-US" sz="2000" dirty="0" smtClean="0"/>
              <a:t>, N</a:t>
            </a:r>
            <a:r>
              <a:rPr lang="en-US" sz="2000" baseline="-25000" dirty="0" smtClean="0"/>
              <a:t>e</a:t>
            </a:r>
            <a:r>
              <a:rPr lang="en-US" sz="2000" dirty="0" smtClean="0"/>
              <a:t> from Thomson Scattering.  </a:t>
            </a:r>
          </a:p>
          <a:p>
            <a:r>
              <a:rPr lang="en-US" sz="2000" dirty="0" smtClean="0"/>
              <a:t>T</a:t>
            </a:r>
            <a:r>
              <a:rPr lang="en-US" sz="2000" baseline="-25000" dirty="0" smtClean="0"/>
              <a:t>i</a:t>
            </a:r>
            <a:r>
              <a:rPr lang="en-US" sz="2000" dirty="0" smtClean="0"/>
              <a:t> from </a:t>
            </a:r>
            <a:r>
              <a:rPr lang="en-US" sz="2000" dirty="0" err="1" smtClean="0"/>
              <a:t>ChERS</a:t>
            </a:r>
            <a:r>
              <a:rPr lang="en-US" sz="2000" dirty="0" smtClean="0"/>
              <a:t>.  </a:t>
            </a:r>
            <a:r>
              <a:rPr lang="en-US" sz="2000" dirty="0" err="1" smtClean="0"/>
              <a:t>Z</a:t>
            </a:r>
            <a:r>
              <a:rPr lang="en-US" sz="2000" baseline="-25000" dirty="0" err="1" smtClean="0"/>
              <a:t>eff</a:t>
            </a:r>
            <a:r>
              <a:rPr lang="en-US" sz="2000" dirty="0" smtClean="0"/>
              <a:t> ≈ 1 from </a:t>
            </a:r>
            <a:r>
              <a:rPr lang="en-US" sz="2000" dirty="0" err="1" smtClean="0"/>
              <a:t>Bremsstrahlung</a:t>
            </a:r>
            <a:r>
              <a:rPr lang="en-US" sz="2000" dirty="0" smtClean="0"/>
              <a:t> radiation (</a:t>
            </a:r>
            <a:r>
              <a:rPr lang="en-US" sz="2000" dirty="0" err="1" smtClean="0"/>
              <a:t>ChERS</a:t>
            </a:r>
            <a:r>
              <a:rPr lang="en-US" sz="2000" dirty="0" smtClean="0"/>
              <a:t> optics).</a:t>
            </a:r>
          </a:p>
          <a:p>
            <a:r>
              <a:rPr lang="en-US" sz="2000" dirty="0" smtClean="0"/>
              <a:t>PENTA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 calculates the fluxes.  </a:t>
            </a:r>
            <a:r>
              <a:rPr lang="en-US" sz="2000" dirty="0" err="1" smtClean="0"/>
              <a:t>E</a:t>
            </a:r>
            <a:r>
              <a:rPr lang="en-US" sz="2000" baseline="-25000" dirty="0" err="1" smtClean="0"/>
              <a:t>r</a:t>
            </a:r>
            <a:r>
              <a:rPr lang="en-US" sz="2000" dirty="0" smtClean="0"/>
              <a:t>  is determined by </a:t>
            </a:r>
            <a:r>
              <a:rPr lang="en-US" sz="2000" dirty="0" err="1" smtClean="0"/>
              <a:t>ambipolarity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The electron-root </a:t>
            </a:r>
            <a:r>
              <a:rPr lang="en-US" sz="2000" u="sng" dirty="0" smtClean="0"/>
              <a:t>reverses</a:t>
            </a:r>
            <a:r>
              <a:rPr lang="en-US" sz="2000" dirty="0" smtClean="0"/>
              <a:t> the direction of the bootstrap </a:t>
            </a:r>
            <a:r>
              <a:rPr lang="en-US" sz="2000" dirty="0" smtClean="0"/>
              <a:t>current.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 D.A. </a:t>
            </a:r>
            <a:r>
              <a:rPr lang="en-US" sz="2000" dirty="0" err="1" smtClean="0"/>
              <a:t>Spong</a:t>
            </a:r>
            <a:r>
              <a:rPr lang="en-US" sz="2000" dirty="0" smtClean="0"/>
              <a:t>, Phys. Plasmas 12, 056114 (2005).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Bootstrap current depends on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16002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N</a:t>
            </a:r>
            <a:r>
              <a:rPr lang="en-US" sz="2800" b="1" baseline="-25000" dirty="0" smtClean="0">
                <a:solidFill>
                  <a:srgbClr val="0000FF"/>
                </a:solidFill>
              </a:rPr>
              <a:t>e</a:t>
            </a:r>
            <a:endParaRPr lang="en-US" sz="2800" b="1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1447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T</a:t>
            </a:r>
            <a:r>
              <a:rPr lang="en-US" sz="2800" b="1" baseline="-25000" dirty="0" smtClean="0">
                <a:solidFill>
                  <a:srgbClr val="FF0000"/>
                </a:solidFill>
              </a:rPr>
              <a:t>e</a:t>
            </a:r>
            <a:endParaRPr lang="en-US" sz="2800" b="1" baseline="-25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35915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</a:t>
            </a:r>
            <a:r>
              <a:rPr lang="en-US" sz="2800" b="1" baseline="-25000" dirty="0" smtClean="0"/>
              <a:t>i</a:t>
            </a:r>
            <a:endParaRPr lang="en-US" sz="2800" b="1" baseline="-25000" dirty="0"/>
          </a:p>
        </p:txBody>
      </p:sp>
      <p:sp>
        <p:nvSpPr>
          <p:cNvPr id="16" name="Text Box 465"/>
          <p:cNvSpPr txBox="1">
            <a:spLocks noChangeArrowheads="1"/>
          </p:cNvSpPr>
          <p:nvPr/>
        </p:nvSpPr>
        <p:spPr bwMode="auto">
          <a:xfrm>
            <a:off x="6172200" y="1600200"/>
            <a:ext cx="838200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 smtClean="0">
                <a:latin typeface="Arial" pitchFamily="34" charset="0"/>
              </a:rPr>
              <a:t>J</a:t>
            </a:r>
            <a:r>
              <a:rPr lang="en-US" sz="1400" b="1" baseline="-25000" dirty="0" smtClean="0">
                <a:latin typeface="Arial" pitchFamily="34" charset="0"/>
              </a:rPr>
              <a:t>BS e-root</a:t>
            </a:r>
          </a:p>
        </p:txBody>
      </p:sp>
      <p:sp>
        <p:nvSpPr>
          <p:cNvPr id="23" name="Text Box 465"/>
          <p:cNvSpPr txBox="1">
            <a:spLocks noChangeArrowheads="1"/>
          </p:cNvSpPr>
          <p:nvPr/>
        </p:nvSpPr>
        <p:spPr bwMode="auto">
          <a:xfrm>
            <a:off x="6553200" y="3124200"/>
            <a:ext cx="838200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 smtClean="0">
                <a:latin typeface="Arial" pitchFamily="34" charset="0"/>
              </a:rPr>
              <a:t>J</a:t>
            </a:r>
            <a:r>
              <a:rPr lang="en-US" sz="1400" b="1" baseline="-25000" dirty="0" smtClean="0">
                <a:latin typeface="Arial" pitchFamily="34" charset="0"/>
              </a:rPr>
              <a:t>BS </a:t>
            </a:r>
            <a:r>
              <a:rPr lang="en-US" sz="1400" b="1" baseline="-25000" dirty="0" err="1" smtClean="0">
                <a:latin typeface="Arial" pitchFamily="34" charset="0"/>
              </a:rPr>
              <a:t>i</a:t>
            </a:r>
            <a:r>
              <a:rPr lang="en-US" sz="1400" b="1" baseline="-25000" dirty="0" smtClean="0">
                <a:latin typeface="Arial" pitchFamily="34" charset="0"/>
              </a:rPr>
              <a:t>-root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410200" y="1524000"/>
            <a:ext cx="685800" cy="2667000"/>
          </a:xfrm>
          <a:prstGeom prst="rect">
            <a:avLst/>
          </a:prstGeom>
          <a:solidFill>
            <a:schemeClr val="tx1">
              <a:lumMod val="75000"/>
              <a:lumOff val="2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418228" y="1875668"/>
            <a:ext cx="1277972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Multiple ambipolar solutions</a:t>
            </a:r>
            <a:endParaRPr lang="en-US" dirty="0"/>
          </a:p>
        </p:txBody>
      </p:sp>
      <p:sp>
        <p:nvSpPr>
          <p:cNvPr id="29" name="Line 466"/>
          <p:cNvSpPr>
            <a:spLocks noChangeShapeType="1"/>
          </p:cNvSpPr>
          <p:nvPr/>
        </p:nvSpPr>
        <p:spPr bwMode="auto">
          <a:xfrm flipH="1">
            <a:off x="5867400" y="2349500"/>
            <a:ext cx="558800" cy="6223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505200" y="2971800"/>
            <a:ext cx="3048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366" y="990600"/>
            <a:ext cx="4258234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6943" y="990599"/>
            <a:ext cx="4348458" cy="381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1524000" y="160020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50 kW ECH</a:t>
            </a:r>
            <a:endParaRPr lang="en-US" sz="1400" b="1" dirty="0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1066800" y="2286000"/>
            <a:ext cx="2438400" cy="635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047750" y="4102100"/>
            <a:ext cx="2457450" cy="127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438400" y="1981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-60 A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14600" y="3810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-364 A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Toroidal current evolves during shot</a:t>
            </a:r>
            <a:endParaRPr lang="en-US" dirty="0"/>
          </a:p>
        </p:txBody>
      </p:sp>
      <p:sp>
        <p:nvSpPr>
          <p:cNvPr id="24" name="Content Placeholder 19"/>
          <p:cNvSpPr>
            <a:spLocks noGrp="1"/>
          </p:cNvSpPr>
          <p:nvPr>
            <p:ph sz="half" idx="1"/>
          </p:nvPr>
        </p:nvSpPr>
        <p:spPr>
          <a:xfrm>
            <a:off x="0" y="4572000"/>
            <a:ext cx="9143999" cy="1828800"/>
          </a:xfrm>
          <a:ln>
            <a:noFill/>
          </a:ln>
        </p:spPr>
        <p:txBody>
          <a:bodyPr>
            <a:noAutofit/>
          </a:bodyPr>
          <a:lstStyle/>
          <a:p>
            <a:pPr lvl="0">
              <a:buNone/>
              <a:defRPr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    If electron-root dominates: I</a:t>
            </a:r>
            <a:r>
              <a:rPr lang="en-US" sz="2000" baseline="-25000" dirty="0" smtClean="0">
                <a:solidFill>
                  <a:schemeClr val="accent6">
                    <a:lumMod val="75000"/>
                  </a:schemeClr>
                </a:solidFill>
              </a:rPr>
              <a:t>BS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= -60 A   	      </a:t>
            </a:r>
            <a:r>
              <a:rPr lang="en-US" sz="2000" dirty="0" smtClean="0">
                <a:solidFill>
                  <a:srgbClr val="0070C0"/>
                </a:solidFill>
              </a:rPr>
              <a:t>If ion-root dominates: I</a:t>
            </a:r>
            <a:r>
              <a:rPr lang="en-US" sz="2000" baseline="-25000" dirty="0" smtClean="0">
                <a:solidFill>
                  <a:srgbClr val="0070C0"/>
                </a:solidFill>
              </a:rPr>
              <a:t>BS </a:t>
            </a:r>
            <a:r>
              <a:rPr lang="en-US" sz="2000" dirty="0" smtClean="0">
                <a:solidFill>
                  <a:srgbClr val="0070C0"/>
                </a:solidFill>
              </a:rPr>
              <a:t>= -364 A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The measured net current is between the predicted limits of the ion- and e-roots.</a:t>
            </a:r>
          </a:p>
          <a:p>
            <a:pPr>
              <a:buNone/>
            </a:pPr>
            <a:r>
              <a:rPr lang="en-US" sz="2000" dirty="0" smtClean="0"/>
              <a:t>	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smtClean="0"/>
              <a:t>The </a:t>
            </a:r>
            <a:r>
              <a:rPr lang="en-US" sz="2000" dirty="0" smtClean="0"/>
              <a:t>extrapolated </a:t>
            </a:r>
            <a:r>
              <a:rPr lang="en-US" sz="2000" dirty="0" smtClean="0"/>
              <a:t>steady state value </a:t>
            </a:r>
            <a:r>
              <a:rPr lang="en-US" sz="2000" dirty="0" smtClean="0"/>
              <a:t>is -345 A. </a:t>
            </a:r>
            <a:r>
              <a:rPr lang="en-US" sz="2000" dirty="0" smtClean="0"/>
              <a:t> </a:t>
            </a:r>
            <a:r>
              <a:rPr lang="el-GR" sz="2000" dirty="0" smtClean="0"/>
              <a:t>τ</a:t>
            </a:r>
            <a:r>
              <a:rPr lang="en-US" sz="2000" baseline="-25000" dirty="0" smtClean="0"/>
              <a:t>L/R</a:t>
            </a:r>
            <a:r>
              <a:rPr lang="en-US" sz="2000" dirty="0" smtClean="0"/>
              <a:t> </a:t>
            </a:r>
            <a:r>
              <a:rPr lang="en-US" sz="2000" dirty="0" smtClean="0"/>
              <a:t>~ </a:t>
            </a:r>
            <a:r>
              <a:rPr lang="en-US" sz="2000" dirty="0" smtClean="0"/>
              <a:t>40ms.</a:t>
            </a:r>
            <a:endParaRPr lang="en-US" sz="1200" dirty="0"/>
          </a:p>
        </p:txBody>
      </p:sp>
      <p:sp>
        <p:nvSpPr>
          <p:cNvPr id="16" name="Line 466"/>
          <p:cNvSpPr>
            <a:spLocks noChangeShapeType="1"/>
          </p:cNvSpPr>
          <p:nvPr/>
        </p:nvSpPr>
        <p:spPr bwMode="auto">
          <a:xfrm flipH="1">
            <a:off x="5867400" y="2349500"/>
            <a:ext cx="558800" cy="6223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Box 465"/>
          <p:cNvSpPr txBox="1">
            <a:spLocks noChangeArrowheads="1"/>
          </p:cNvSpPr>
          <p:nvPr/>
        </p:nvSpPr>
        <p:spPr bwMode="auto">
          <a:xfrm>
            <a:off x="6477000" y="2209800"/>
            <a:ext cx="16171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 smtClean="0">
                <a:latin typeface="Arial" pitchFamily="34" charset="0"/>
              </a:rPr>
              <a:t>∆I</a:t>
            </a:r>
            <a:r>
              <a:rPr lang="en-US" sz="1400" b="1" baseline="-25000" dirty="0" smtClean="0">
                <a:latin typeface="Arial" pitchFamily="34" charset="0"/>
              </a:rPr>
              <a:t>BS</a:t>
            </a:r>
            <a:r>
              <a:rPr lang="en-US" sz="1400" b="1" dirty="0" smtClean="0">
                <a:latin typeface="Arial" pitchFamily="34" charset="0"/>
              </a:rPr>
              <a:t> = 304 Amps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10200" y="1524000"/>
            <a:ext cx="685800" cy="2667000"/>
          </a:xfrm>
          <a:prstGeom prst="rect">
            <a:avLst/>
          </a:prstGeom>
          <a:solidFill>
            <a:schemeClr val="tx1">
              <a:lumMod val="75000"/>
              <a:lumOff val="2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465"/>
          <p:cNvSpPr txBox="1">
            <a:spLocks noChangeArrowheads="1"/>
          </p:cNvSpPr>
          <p:nvPr/>
        </p:nvSpPr>
        <p:spPr bwMode="auto">
          <a:xfrm>
            <a:off x="6172200" y="1600200"/>
            <a:ext cx="838200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 smtClean="0">
                <a:latin typeface="Arial" pitchFamily="34" charset="0"/>
              </a:rPr>
              <a:t>J</a:t>
            </a:r>
            <a:r>
              <a:rPr lang="en-US" sz="1400" b="1" baseline="-25000" dirty="0" smtClean="0">
                <a:latin typeface="Arial" pitchFamily="34" charset="0"/>
              </a:rPr>
              <a:t>BS e-root</a:t>
            </a:r>
          </a:p>
        </p:txBody>
      </p:sp>
      <p:sp>
        <p:nvSpPr>
          <p:cNvPr id="32" name="Text Box 465"/>
          <p:cNvSpPr txBox="1">
            <a:spLocks noChangeArrowheads="1"/>
          </p:cNvSpPr>
          <p:nvPr/>
        </p:nvSpPr>
        <p:spPr bwMode="auto">
          <a:xfrm>
            <a:off x="6553200" y="3124200"/>
            <a:ext cx="838200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 smtClean="0">
                <a:latin typeface="Arial" pitchFamily="34" charset="0"/>
              </a:rPr>
              <a:t>J</a:t>
            </a:r>
            <a:r>
              <a:rPr lang="en-US" sz="1400" b="1" baseline="-25000" dirty="0" smtClean="0">
                <a:latin typeface="Arial" pitchFamily="34" charset="0"/>
              </a:rPr>
              <a:t>BS </a:t>
            </a:r>
            <a:r>
              <a:rPr lang="en-US" sz="1400" b="1" baseline="-25000" dirty="0" err="1" smtClean="0">
                <a:latin typeface="Arial" pitchFamily="34" charset="0"/>
              </a:rPr>
              <a:t>i</a:t>
            </a:r>
            <a:r>
              <a:rPr lang="en-US" sz="1400" b="1" baseline="-25000" dirty="0" smtClean="0">
                <a:latin typeface="Arial" pitchFamily="34" charset="0"/>
              </a:rPr>
              <a:t>-root</a:t>
            </a:r>
            <a:endParaRPr lang="en-US" sz="1400" b="1" dirty="0">
              <a:latin typeface="Arial" pitchFamily="34" charset="0"/>
            </a:endParaRPr>
          </a:p>
        </p:txBody>
      </p:sp>
      <p:graphicFrame>
        <p:nvGraphicFramePr>
          <p:cNvPr id="32770" name="Object 150"/>
          <p:cNvGraphicFramePr>
            <a:graphicFrameLocks noChangeAspect="1"/>
          </p:cNvGraphicFramePr>
          <p:nvPr/>
        </p:nvGraphicFramePr>
        <p:xfrm>
          <a:off x="6779508" y="5943600"/>
          <a:ext cx="2212092" cy="609600"/>
        </p:xfrm>
        <a:graphic>
          <a:graphicData uri="http://schemas.openxmlformats.org/presentationml/2006/ole">
            <p:oleObj spid="_x0000_s32770" name="Equation" r:id="rId5" imgW="161280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28" y="69918"/>
            <a:ext cx="8911988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Modeling the Evolution of the Toroidal Current</a:t>
            </a:r>
            <a:endParaRPr lang="en-US" sz="3600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3D </a:t>
            </a:r>
            <a:r>
              <a:rPr lang="en-US" sz="2800" dirty="0" smtClean="0"/>
              <a:t>susceptance matrix links toroidal and poloidal currents and magnetic fluxes</a:t>
            </a:r>
            <a:r>
              <a:rPr lang="en-US" sz="2800" baseline="30000" dirty="0" smtClean="0"/>
              <a:t>2</a:t>
            </a:r>
          </a:p>
          <a:p>
            <a:pPr lvl="1"/>
            <a:r>
              <a:rPr lang="en-US" sz="2400" dirty="0" smtClean="0"/>
              <a:t>S</a:t>
            </a:r>
            <a:r>
              <a:rPr lang="en-US" sz="2400" baseline="-25000" dirty="0" smtClean="0"/>
              <a:t>12</a:t>
            </a:r>
            <a:r>
              <a:rPr lang="en-US" sz="2400" dirty="0" smtClean="0"/>
              <a:t> = S</a:t>
            </a:r>
            <a:r>
              <a:rPr lang="en-US" sz="2400" baseline="-25000" dirty="0" smtClean="0"/>
              <a:t>21</a:t>
            </a:r>
            <a:r>
              <a:rPr lang="en-US" sz="2400" dirty="0" smtClean="0"/>
              <a:t> = 0 for Tokamaks</a:t>
            </a:r>
          </a:p>
          <a:p>
            <a:pPr lvl="1"/>
            <a:r>
              <a:rPr lang="en-US" sz="2400" dirty="0" smtClean="0"/>
              <a:t>S</a:t>
            </a:r>
            <a:r>
              <a:rPr lang="en-US" sz="2400" baseline="-25000" dirty="0" smtClean="0"/>
              <a:t>11</a:t>
            </a:r>
            <a:r>
              <a:rPr lang="en-US" sz="2400" dirty="0" smtClean="0"/>
              <a:t> ≈ S</a:t>
            </a:r>
            <a:r>
              <a:rPr lang="en-US" sz="2400" baseline="-25000" dirty="0" smtClean="0"/>
              <a:t>12</a:t>
            </a:r>
            <a:r>
              <a:rPr lang="en-US" sz="2400" dirty="0" smtClean="0"/>
              <a:t> ≈ S</a:t>
            </a:r>
            <a:r>
              <a:rPr lang="en-US" sz="2400" baseline="-25000" dirty="0" smtClean="0"/>
              <a:t>21</a:t>
            </a:r>
            <a:r>
              <a:rPr lang="en-US" sz="2400" dirty="0" smtClean="0"/>
              <a:t>  for HSX</a:t>
            </a:r>
          </a:p>
          <a:p>
            <a:r>
              <a:rPr lang="en-US" sz="2800" dirty="0" smtClean="0"/>
              <a:t>1-D diffusion equation for rotational transform </a:t>
            </a:r>
          </a:p>
          <a:p>
            <a:endParaRPr lang="en-US" sz="2800" dirty="0" smtClean="0"/>
          </a:p>
          <a:p>
            <a:pPr lvl="3"/>
            <a:endParaRPr lang="en-US" sz="1600" dirty="0" smtClean="0"/>
          </a:p>
          <a:p>
            <a:r>
              <a:rPr lang="en-US" sz="2800" dirty="0" smtClean="0"/>
              <a:t>Boundary conditions</a:t>
            </a:r>
          </a:p>
          <a:p>
            <a:pPr lvl="1">
              <a:buNone/>
            </a:pPr>
            <a:r>
              <a:rPr lang="en-US" sz="2400" dirty="0" smtClean="0"/>
              <a:t>Finite current density on axis:</a:t>
            </a:r>
          </a:p>
          <a:p>
            <a:pPr lvl="1"/>
            <a:endParaRPr lang="en-US" sz="2400" dirty="0" smtClean="0"/>
          </a:p>
          <a:p>
            <a:pPr lvl="1">
              <a:buNone/>
            </a:pPr>
            <a:r>
              <a:rPr lang="en-US" sz="2400" dirty="0" smtClean="0"/>
              <a:t>iota @ LCFS set by measurement: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477000" y="4495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Any non-inductive source</a:t>
            </a:r>
            <a:endParaRPr lang="en-US" dirty="0"/>
          </a:p>
        </p:txBody>
      </p:sp>
      <p:sp>
        <p:nvSpPr>
          <p:cNvPr id="21" name="Line 466"/>
          <p:cNvSpPr>
            <a:spLocks noChangeShapeType="1"/>
          </p:cNvSpPr>
          <p:nvPr/>
        </p:nvSpPr>
        <p:spPr bwMode="auto">
          <a:xfrm flipV="1">
            <a:off x="7924800" y="4114800"/>
            <a:ext cx="3810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62000" y="640080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None/>
            </a:pPr>
            <a:r>
              <a:rPr lang="en-US" sz="2000" baseline="30000" dirty="0" smtClean="0"/>
              <a:t>2</a:t>
            </a:r>
            <a:r>
              <a:rPr lang="en-US" sz="2000" dirty="0" smtClean="0"/>
              <a:t> P. I. Strand and W. A. </a:t>
            </a:r>
            <a:r>
              <a:rPr lang="en-US" sz="2000" dirty="0" err="1" smtClean="0"/>
              <a:t>Houlberg</a:t>
            </a:r>
            <a:r>
              <a:rPr lang="en-US" sz="2000" dirty="0" smtClean="0"/>
              <a:t>, Phys. Plasmas 8, 2782 (2001).</a:t>
            </a:r>
          </a:p>
        </p:txBody>
      </p:sp>
      <p:graphicFrame>
        <p:nvGraphicFramePr>
          <p:cNvPr id="31745" name="Object 151"/>
          <p:cNvGraphicFramePr>
            <a:graphicFrameLocks noChangeAspect="1"/>
          </p:cNvGraphicFramePr>
          <p:nvPr/>
        </p:nvGraphicFramePr>
        <p:xfrm>
          <a:off x="5257800" y="2209800"/>
          <a:ext cx="2483246" cy="762000"/>
        </p:xfrm>
        <a:graphic>
          <a:graphicData uri="http://schemas.openxmlformats.org/presentationml/2006/ole">
            <p:oleObj spid="_x0000_s31745" name="Equation" r:id="rId3" imgW="1777680" imgH="545760" progId="Equation.3">
              <p:embed/>
            </p:oleObj>
          </a:graphicData>
        </a:graphic>
      </p:graphicFrame>
      <p:graphicFrame>
        <p:nvGraphicFramePr>
          <p:cNvPr id="31746" name="Object 152"/>
          <p:cNvGraphicFramePr>
            <a:graphicFrameLocks noChangeAspect="1"/>
          </p:cNvGraphicFramePr>
          <p:nvPr/>
        </p:nvGraphicFramePr>
        <p:xfrm>
          <a:off x="4800600" y="4770848"/>
          <a:ext cx="990600" cy="715552"/>
        </p:xfrm>
        <a:graphic>
          <a:graphicData uri="http://schemas.openxmlformats.org/presentationml/2006/ole">
            <p:oleObj spid="_x0000_s31746" name="Equation" r:id="rId4" imgW="685800" imgH="495000" progId="Equation.3">
              <p:embed/>
            </p:oleObj>
          </a:graphicData>
        </a:graphic>
      </p:graphicFrame>
      <p:graphicFrame>
        <p:nvGraphicFramePr>
          <p:cNvPr id="31747" name="Object 153"/>
          <p:cNvGraphicFramePr>
            <a:graphicFrameLocks noChangeAspect="1"/>
          </p:cNvGraphicFramePr>
          <p:nvPr/>
        </p:nvGraphicFramePr>
        <p:xfrm>
          <a:off x="119063" y="3586163"/>
          <a:ext cx="1423987" cy="647700"/>
        </p:xfrm>
        <a:graphic>
          <a:graphicData uri="http://schemas.openxmlformats.org/presentationml/2006/ole">
            <p:oleObj spid="_x0000_s31747" name="Equation" r:id="rId5" imgW="838080" imgH="380880" progId="Equation.3">
              <p:embed/>
            </p:oleObj>
          </a:graphicData>
        </a:graphic>
      </p:graphicFrame>
      <p:graphicFrame>
        <p:nvGraphicFramePr>
          <p:cNvPr id="31748" name="Object 155"/>
          <p:cNvGraphicFramePr>
            <a:graphicFrameLocks noChangeAspect="1"/>
          </p:cNvGraphicFramePr>
          <p:nvPr/>
        </p:nvGraphicFramePr>
        <p:xfrm>
          <a:off x="5340350" y="5595567"/>
          <a:ext cx="2203450" cy="805233"/>
        </p:xfrm>
        <a:graphic>
          <a:graphicData uri="http://schemas.openxmlformats.org/presentationml/2006/ole">
            <p:oleObj spid="_x0000_s31748" name="Equation" r:id="rId6" imgW="1498320" imgH="545760" progId="Equation.3">
              <p:embed/>
            </p:oleObj>
          </a:graphicData>
        </a:graphic>
      </p:graphicFrame>
      <p:graphicFrame>
        <p:nvGraphicFramePr>
          <p:cNvPr id="31749" name="Object 156"/>
          <p:cNvGraphicFramePr>
            <a:graphicFrameLocks noChangeAspect="1"/>
          </p:cNvGraphicFramePr>
          <p:nvPr/>
        </p:nvGraphicFramePr>
        <p:xfrm>
          <a:off x="1939558" y="3429000"/>
          <a:ext cx="7163522" cy="990600"/>
        </p:xfrm>
        <a:graphic>
          <a:graphicData uri="http://schemas.openxmlformats.org/presentationml/2006/ole">
            <p:oleObj spid="_x0000_s31749" name="Equation" r:id="rId7" imgW="4508280" imgH="622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/>
          <p:cNvSpPr txBox="1"/>
          <p:nvPr/>
        </p:nvSpPr>
        <p:spPr>
          <a:xfrm>
            <a:off x="5410200" y="60198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aseline="30000" dirty="0" smtClean="0"/>
              <a:t>3</a:t>
            </a:r>
            <a:r>
              <a:rPr lang="en-US" sz="2000" dirty="0" smtClean="0"/>
              <a:t> </a:t>
            </a:r>
            <a:r>
              <a:rPr lang="it-IT" sz="2000" dirty="0" smtClean="0"/>
              <a:t>Nucl. Fusion 49 (2009) 075031.</a:t>
            </a:r>
            <a:endParaRPr lang="en-US" sz="2000" dirty="0" smtClean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387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83" descr="mda_coil_cub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25186" y="5000028"/>
            <a:ext cx="899014" cy="1172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0" y="5023339"/>
            <a:ext cx="2344615" cy="1758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0" name="Straight Connector 139"/>
          <p:cNvCxnSpPr/>
          <p:nvPr/>
        </p:nvCxnSpPr>
        <p:spPr>
          <a:xfrm rot="10800000">
            <a:off x="3200400" y="5638798"/>
            <a:ext cx="533400" cy="152403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 Box 498"/>
          <p:cNvSpPr txBox="1">
            <a:spLocks noChangeArrowheads="1"/>
          </p:cNvSpPr>
          <p:nvPr/>
        </p:nvSpPr>
        <p:spPr bwMode="auto">
          <a:xfrm>
            <a:off x="2057400" y="6519446"/>
            <a:ext cx="2032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l-GR" sz="1600" dirty="0" smtClean="0">
                <a:latin typeface="Arial" pitchFamily="34" charset="0"/>
              </a:rPr>
              <a:t>Φ</a:t>
            </a:r>
            <a:r>
              <a:rPr lang="en-US" sz="1600" dirty="0" smtClean="0">
                <a:latin typeface="Arial" pitchFamily="34" charset="0"/>
              </a:rPr>
              <a:t>=1/2 Field Period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157" name="Line 466"/>
          <p:cNvSpPr>
            <a:spLocks noChangeShapeType="1"/>
          </p:cNvSpPr>
          <p:nvPr/>
        </p:nvSpPr>
        <p:spPr bwMode="auto">
          <a:xfrm flipH="1" flipV="1">
            <a:off x="1752600" y="6477000"/>
            <a:ext cx="368300" cy="19050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8" name="Text Box 498"/>
          <p:cNvSpPr txBox="1">
            <a:spLocks noChangeArrowheads="1"/>
          </p:cNvSpPr>
          <p:nvPr/>
        </p:nvSpPr>
        <p:spPr bwMode="auto">
          <a:xfrm>
            <a:off x="5257800" y="6519446"/>
            <a:ext cx="226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l-GR" sz="1600" dirty="0" smtClean="0">
                <a:latin typeface="Arial" pitchFamily="34" charset="0"/>
              </a:rPr>
              <a:t>Φ</a:t>
            </a:r>
            <a:r>
              <a:rPr lang="en-US" sz="1600" dirty="0" smtClean="0">
                <a:latin typeface="Arial" pitchFamily="34" charset="0"/>
              </a:rPr>
              <a:t>=0 (symmetry plane)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329" name="Line 466"/>
          <p:cNvSpPr>
            <a:spLocks noChangeShapeType="1"/>
          </p:cNvSpPr>
          <p:nvPr/>
        </p:nvSpPr>
        <p:spPr bwMode="auto">
          <a:xfrm flipH="1" flipV="1">
            <a:off x="5029200" y="6400800"/>
            <a:ext cx="304800" cy="203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cxnSp>
        <p:nvCxnSpPr>
          <p:cNvPr id="150" name="Straight Connector 149"/>
          <p:cNvCxnSpPr/>
          <p:nvPr/>
        </p:nvCxnSpPr>
        <p:spPr>
          <a:xfrm>
            <a:off x="1981200" y="5257800"/>
            <a:ext cx="381000" cy="0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ontent Placeholder 78"/>
          <p:cNvSpPr>
            <a:spLocks noGrp="1"/>
          </p:cNvSpPr>
          <p:nvPr>
            <p:ph idx="1"/>
          </p:nvPr>
        </p:nvSpPr>
        <p:spPr>
          <a:xfrm>
            <a:off x="76200" y="914400"/>
            <a:ext cx="8915400" cy="3581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Diagnostic set includes </a:t>
            </a:r>
            <a:r>
              <a:rPr lang="en-US" sz="2000" dirty="0" smtClean="0"/>
              <a:t>two </a:t>
            </a:r>
            <a:r>
              <a:rPr lang="en-US" sz="2000" dirty="0" smtClean="0"/>
              <a:t>Rogowski coils, two flux loops </a:t>
            </a:r>
            <a:r>
              <a:rPr lang="en-US" sz="2000" dirty="0" smtClean="0"/>
              <a:t>, 32 </a:t>
            </a:r>
            <a:r>
              <a:rPr lang="en-US" sz="2000" dirty="0" smtClean="0"/>
              <a:t>d</a:t>
            </a:r>
            <a:r>
              <a:rPr lang="en-US" sz="2000" b="1" dirty="0" smtClean="0"/>
              <a:t>B</a:t>
            </a:r>
            <a:r>
              <a:rPr lang="en-US" sz="2000" dirty="0" smtClean="0"/>
              <a:t>/</a:t>
            </a:r>
            <a:r>
              <a:rPr lang="en-US" sz="2000" dirty="0" err="1" smtClean="0"/>
              <a:t>dt</a:t>
            </a:r>
            <a:r>
              <a:rPr lang="en-US" sz="2000" dirty="0" smtClean="0"/>
              <a:t> </a:t>
            </a:r>
            <a:r>
              <a:rPr lang="en-US" sz="2000" dirty="0" smtClean="0"/>
              <a:t>sensors and the limiter location.</a:t>
            </a:r>
          </a:p>
          <a:p>
            <a:pPr lvl="2"/>
            <a:endParaRPr lang="en-US" sz="300" dirty="0" smtClean="0"/>
          </a:p>
          <a:p>
            <a:r>
              <a:rPr lang="en-US" sz="2000" dirty="0" smtClean="0"/>
              <a:t>VMEC is the equilibrium solver.  The plasma pressure, toroidal current profile and net toroidal flux are specified with up to 9 free parameters.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000" dirty="0" smtClean="0"/>
              <a:t>For reconstruction, V3FIT adjusts the parameters to minimize the difference between the measured and modeled signals.</a:t>
            </a:r>
          </a:p>
          <a:p>
            <a:endParaRPr lang="en-US" sz="2400" dirty="0" smtClean="0"/>
          </a:p>
        </p:txBody>
      </p:sp>
      <p:sp>
        <p:nvSpPr>
          <p:cNvPr id="80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914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V3FIT</a:t>
            </a:r>
            <a:r>
              <a:rPr lang="en-US" sz="3200" baseline="30000" dirty="0" smtClean="0"/>
              <a:t>3</a:t>
            </a:r>
            <a:r>
              <a:rPr lang="en-US" sz="3200" dirty="0" smtClean="0"/>
              <a:t> Calculates </a:t>
            </a:r>
            <a:r>
              <a:rPr lang="en-US" sz="3200" dirty="0" smtClean="0"/>
              <a:t>the Magnetic Diagnostics </a:t>
            </a:r>
            <a:r>
              <a:rPr lang="en-US" sz="3200" dirty="0" smtClean="0"/>
              <a:t>Signals</a:t>
            </a:r>
            <a:endParaRPr lang="en-US" sz="3200" dirty="0"/>
          </a:p>
        </p:txBody>
      </p:sp>
      <p:graphicFrame>
        <p:nvGraphicFramePr>
          <p:cNvPr id="30721" name="Object 430"/>
          <p:cNvGraphicFramePr>
            <a:graphicFrameLocks noChangeAspect="1"/>
          </p:cNvGraphicFramePr>
          <p:nvPr/>
        </p:nvGraphicFramePr>
        <p:xfrm>
          <a:off x="3276600" y="4038600"/>
          <a:ext cx="2568964" cy="732758"/>
        </p:xfrm>
        <a:graphic>
          <a:graphicData uri="http://schemas.openxmlformats.org/presentationml/2006/ole">
            <p:oleObj spid="_x0000_s30721" name="Equation" r:id="rId7" imgW="2006280" imgH="571320" progId="Equation.3">
              <p:embed/>
            </p:oleObj>
          </a:graphicData>
        </a:graphic>
      </p:graphicFrame>
      <p:graphicFrame>
        <p:nvGraphicFramePr>
          <p:cNvPr id="30722" name="Object 418"/>
          <p:cNvGraphicFramePr>
            <a:graphicFrameLocks noChangeAspect="1"/>
          </p:cNvGraphicFramePr>
          <p:nvPr/>
        </p:nvGraphicFramePr>
        <p:xfrm>
          <a:off x="198437" y="2438400"/>
          <a:ext cx="5364163" cy="715963"/>
        </p:xfrm>
        <a:graphic>
          <a:graphicData uri="http://schemas.openxmlformats.org/presentationml/2006/ole">
            <p:oleObj spid="_x0000_s30722" name="Equation" r:id="rId8" imgW="5422680" imgH="723600" progId="Equation.3">
              <p:embed/>
            </p:oleObj>
          </a:graphicData>
        </a:graphic>
      </p:graphicFrame>
      <p:graphicFrame>
        <p:nvGraphicFramePr>
          <p:cNvPr id="30723" name="Object 419"/>
          <p:cNvGraphicFramePr>
            <a:graphicFrameLocks noChangeAspect="1"/>
          </p:cNvGraphicFramePr>
          <p:nvPr/>
        </p:nvGraphicFramePr>
        <p:xfrm>
          <a:off x="6068362" y="2514600"/>
          <a:ext cx="2618438" cy="525736"/>
        </p:xfrm>
        <a:graphic>
          <a:graphicData uri="http://schemas.openxmlformats.org/presentationml/2006/ole">
            <p:oleObj spid="_x0000_s30723" name="Equation" r:id="rId9" imgW="2590560" imgH="52056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715000" y="5029200"/>
            <a:ext cx="3048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Thanks </a:t>
            </a:r>
            <a:r>
              <a:rPr lang="en-US" dirty="0" smtClean="0"/>
              <a:t>to James Hanson and Steve Knowlton for the assistance in using V3FIT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86"/>
          <p:cNvSpPr>
            <a:spLocks noGrp="1"/>
          </p:cNvSpPr>
          <p:nvPr>
            <p:ph type="title"/>
          </p:nvPr>
        </p:nvSpPr>
        <p:spPr>
          <a:xfrm>
            <a:off x="101221" y="42622"/>
            <a:ext cx="8966579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Pfirsch-Schlüter current rotates helically </a:t>
            </a:r>
            <a:endParaRPr lang="en-US" sz="3600" dirty="0"/>
          </a:p>
        </p:txBody>
      </p:sp>
      <p:sp>
        <p:nvSpPr>
          <p:cNvPr id="88" name="Content Placeholder 87"/>
          <p:cNvSpPr>
            <a:spLocks noGrp="1"/>
          </p:cNvSpPr>
          <p:nvPr>
            <p:ph idx="1"/>
          </p:nvPr>
        </p:nvSpPr>
        <p:spPr>
          <a:xfrm>
            <a:off x="457200" y="3889612"/>
            <a:ext cx="8229600" cy="2236551"/>
          </a:xfrm>
        </p:spPr>
        <p:txBody>
          <a:bodyPr>
            <a:normAutofit/>
          </a:bodyPr>
          <a:lstStyle/>
          <a:p>
            <a:r>
              <a:rPr lang="en-US" dirty="0" smtClean="0"/>
              <a:t>The plasma pressure profile is calculated and used in V3FIT to find the magnetic response due to the Pfirsch-Schlüter current.</a:t>
            </a:r>
          </a:p>
          <a:p>
            <a:r>
              <a:rPr lang="en-US" dirty="0" smtClean="0"/>
              <a:t>The net toroidal current is set to 0.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76200" y="2152471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 Contours:</a:t>
            </a:r>
            <a:r>
              <a:rPr lang="en-US" dirty="0" smtClean="0"/>
              <a:t> J</a:t>
            </a:r>
            <a:r>
              <a:rPr lang="en-US" baseline="-25000" dirty="0" smtClean="0"/>
              <a:t>PS</a:t>
            </a:r>
            <a:r>
              <a:rPr lang="en-US" dirty="0" smtClean="0"/>
              <a:t> OUT OF PLANE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Blue Contours:</a:t>
            </a:r>
            <a:r>
              <a:rPr lang="en-US" dirty="0" smtClean="0"/>
              <a:t> J</a:t>
            </a:r>
            <a:r>
              <a:rPr lang="en-US" baseline="-25000" dirty="0" smtClean="0"/>
              <a:t>PS</a:t>
            </a:r>
            <a:r>
              <a:rPr lang="en-US" dirty="0" smtClean="0"/>
              <a:t> IN TO PLANE</a:t>
            </a:r>
          </a:p>
        </p:txBody>
      </p:sp>
      <p:grpSp>
        <p:nvGrpSpPr>
          <p:cNvPr id="140" name="Group 139"/>
          <p:cNvGrpSpPr/>
          <p:nvPr/>
        </p:nvGrpSpPr>
        <p:grpSpPr>
          <a:xfrm>
            <a:off x="3200400" y="968987"/>
            <a:ext cx="5783831" cy="2701822"/>
            <a:chOff x="3260416" y="1187355"/>
            <a:chExt cx="5783831" cy="2701822"/>
          </a:xfrm>
        </p:grpSpPr>
        <p:pic>
          <p:nvPicPr>
            <p:cNvPr id="14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52800" y="1812594"/>
              <a:ext cx="2514600" cy="18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91200" y="1325826"/>
              <a:ext cx="3124200" cy="2343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3" name="Text Box 498"/>
            <p:cNvSpPr txBox="1">
              <a:spLocks noChangeArrowheads="1"/>
            </p:cNvSpPr>
            <p:nvPr/>
          </p:nvSpPr>
          <p:spPr bwMode="auto">
            <a:xfrm>
              <a:off x="7215447" y="3502223"/>
              <a:ext cx="18288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609600">
                <a:spcBef>
                  <a:spcPct val="50000"/>
                </a:spcBef>
              </a:pPr>
              <a:r>
                <a:rPr lang="el-GR" sz="1400" b="1" dirty="0" smtClean="0">
                  <a:latin typeface="Arial" pitchFamily="34" charset="0"/>
                </a:rPr>
                <a:t>Φ≈ </a:t>
              </a:r>
              <a:r>
                <a:rPr lang="en-US" sz="1400" b="1" dirty="0" smtClean="0">
                  <a:latin typeface="Arial" pitchFamily="34" charset="0"/>
                </a:rPr>
                <a:t>1/6 Field Period</a:t>
              </a:r>
              <a:endParaRPr lang="en-US" sz="1400" b="1" dirty="0">
                <a:latin typeface="Arial" pitchFamily="34" charset="0"/>
              </a:endParaRPr>
            </a:p>
          </p:txBody>
        </p:sp>
        <p:sp>
          <p:nvSpPr>
            <p:cNvPr id="144" name="Text Box 498"/>
            <p:cNvSpPr txBox="1">
              <a:spLocks noChangeArrowheads="1"/>
            </p:cNvSpPr>
            <p:nvPr/>
          </p:nvSpPr>
          <p:spPr bwMode="auto">
            <a:xfrm>
              <a:off x="3657600" y="3581400"/>
              <a:ext cx="1752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609600">
                <a:spcBef>
                  <a:spcPct val="50000"/>
                </a:spcBef>
              </a:pPr>
              <a:r>
                <a:rPr lang="el-GR" sz="1400" b="1" dirty="0" smtClean="0">
                  <a:latin typeface="Arial" pitchFamily="34" charset="0"/>
                </a:rPr>
                <a:t>Φ≈</a:t>
              </a:r>
              <a:r>
                <a:rPr lang="en-US" sz="1400" b="1" dirty="0" smtClean="0">
                  <a:latin typeface="Arial" pitchFamily="34" charset="0"/>
                </a:rPr>
                <a:t>1/2 Field Period</a:t>
              </a:r>
              <a:endParaRPr lang="en-US" sz="1400" b="1" dirty="0">
                <a:latin typeface="Arial" pitchFamily="34" charset="0"/>
              </a:endParaRPr>
            </a:p>
          </p:txBody>
        </p:sp>
        <p:sp>
          <p:nvSpPr>
            <p:cNvPr id="145" name="Rectangle 471"/>
            <p:cNvSpPr>
              <a:spLocks noChangeArrowheads="1"/>
            </p:cNvSpPr>
            <p:nvPr/>
          </p:nvSpPr>
          <p:spPr bwMode="auto">
            <a:xfrm>
              <a:off x="3260416" y="2426775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</a:rPr>
                <a:t>8</a:t>
              </a:r>
              <a:endParaRPr lang="en-US" b="1" dirty="0">
                <a:latin typeface="Arial" pitchFamily="34" charset="0"/>
              </a:endParaRPr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4572000" y="2275768"/>
              <a:ext cx="756458" cy="1346662"/>
            </a:xfrm>
            <a:custGeom>
              <a:avLst/>
              <a:gdLst>
                <a:gd name="connsiteX0" fmla="*/ 307571 w 756458"/>
                <a:gd name="connsiteY0" fmla="*/ 0 h 1346662"/>
                <a:gd name="connsiteX1" fmla="*/ 207818 w 756458"/>
                <a:gd name="connsiteY1" fmla="*/ 116378 h 1346662"/>
                <a:gd name="connsiteX2" fmla="*/ 83127 w 756458"/>
                <a:gd name="connsiteY2" fmla="*/ 290945 h 1346662"/>
                <a:gd name="connsiteX3" fmla="*/ 8313 w 756458"/>
                <a:gd name="connsiteY3" fmla="*/ 540327 h 1346662"/>
                <a:gd name="connsiteX4" fmla="*/ 33251 w 756458"/>
                <a:gd name="connsiteY4" fmla="*/ 897774 h 1346662"/>
                <a:gd name="connsiteX5" fmla="*/ 182880 w 756458"/>
                <a:gd name="connsiteY5" fmla="*/ 1122218 h 1346662"/>
                <a:gd name="connsiteX6" fmla="*/ 473825 w 756458"/>
                <a:gd name="connsiteY6" fmla="*/ 1280160 h 1346662"/>
                <a:gd name="connsiteX7" fmla="*/ 756458 w 756458"/>
                <a:gd name="connsiteY7" fmla="*/ 1346662 h 1346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6458" h="1346662">
                  <a:moveTo>
                    <a:pt x="307571" y="0"/>
                  </a:moveTo>
                  <a:cubicBezTo>
                    <a:pt x="276398" y="33943"/>
                    <a:pt x="245225" y="67887"/>
                    <a:pt x="207818" y="116378"/>
                  </a:cubicBezTo>
                  <a:cubicBezTo>
                    <a:pt x="170411" y="164869"/>
                    <a:pt x="116378" y="220287"/>
                    <a:pt x="83127" y="290945"/>
                  </a:cubicBezTo>
                  <a:cubicBezTo>
                    <a:pt x="49876" y="361603"/>
                    <a:pt x="16626" y="439189"/>
                    <a:pt x="8313" y="540327"/>
                  </a:cubicBezTo>
                  <a:cubicBezTo>
                    <a:pt x="0" y="641465"/>
                    <a:pt x="4157" y="800792"/>
                    <a:pt x="33251" y="897774"/>
                  </a:cubicBezTo>
                  <a:cubicBezTo>
                    <a:pt x="62345" y="994756"/>
                    <a:pt x="109451" y="1058487"/>
                    <a:pt x="182880" y="1122218"/>
                  </a:cubicBezTo>
                  <a:cubicBezTo>
                    <a:pt x="256309" y="1185949"/>
                    <a:pt x="378229" y="1242753"/>
                    <a:pt x="473825" y="1280160"/>
                  </a:cubicBezTo>
                  <a:cubicBezTo>
                    <a:pt x="569421" y="1317567"/>
                    <a:pt x="662247" y="1338349"/>
                    <a:pt x="756458" y="1346662"/>
                  </a:cubicBezTo>
                </a:path>
              </a:pathLst>
            </a:custGeom>
            <a:ln w="25400">
              <a:solidFill>
                <a:schemeClr val="tx1"/>
              </a:solidFill>
              <a:prstDash val="sysDot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3657600" y="2127524"/>
              <a:ext cx="943494" cy="1367444"/>
            </a:xfrm>
            <a:custGeom>
              <a:avLst/>
              <a:gdLst>
                <a:gd name="connsiteX0" fmla="*/ 872836 w 943494"/>
                <a:gd name="connsiteY0" fmla="*/ 0 h 1367444"/>
                <a:gd name="connsiteX1" fmla="*/ 922713 w 943494"/>
                <a:gd name="connsiteY1" fmla="*/ 199506 h 1367444"/>
                <a:gd name="connsiteX2" fmla="*/ 931025 w 943494"/>
                <a:gd name="connsiteY2" fmla="*/ 490451 h 1367444"/>
                <a:gd name="connsiteX3" fmla="*/ 847898 w 943494"/>
                <a:gd name="connsiteY3" fmla="*/ 789709 h 1367444"/>
                <a:gd name="connsiteX4" fmla="*/ 665018 w 943494"/>
                <a:gd name="connsiteY4" fmla="*/ 1105593 h 1367444"/>
                <a:gd name="connsiteX5" fmla="*/ 440574 w 943494"/>
                <a:gd name="connsiteY5" fmla="*/ 1280160 h 1367444"/>
                <a:gd name="connsiteX6" fmla="*/ 141316 w 943494"/>
                <a:gd name="connsiteY6" fmla="*/ 1354975 h 1367444"/>
                <a:gd name="connsiteX7" fmla="*/ 0 w 943494"/>
                <a:gd name="connsiteY7" fmla="*/ 1354975 h 1367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494" h="1367444">
                  <a:moveTo>
                    <a:pt x="872836" y="0"/>
                  </a:moveTo>
                  <a:cubicBezTo>
                    <a:pt x="892925" y="58882"/>
                    <a:pt x="913015" y="117764"/>
                    <a:pt x="922713" y="199506"/>
                  </a:cubicBezTo>
                  <a:cubicBezTo>
                    <a:pt x="932411" y="281248"/>
                    <a:pt x="943494" y="392084"/>
                    <a:pt x="931025" y="490451"/>
                  </a:cubicBezTo>
                  <a:cubicBezTo>
                    <a:pt x="918556" y="588818"/>
                    <a:pt x="892232" y="687185"/>
                    <a:pt x="847898" y="789709"/>
                  </a:cubicBezTo>
                  <a:cubicBezTo>
                    <a:pt x="803564" y="892233"/>
                    <a:pt x="732905" y="1023851"/>
                    <a:pt x="665018" y="1105593"/>
                  </a:cubicBezTo>
                  <a:cubicBezTo>
                    <a:pt x="597131" y="1187335"/>
                    <a:pt x="527858" y="1238596"/>
                    <a:pt x="440574" y="1280160"/>
                  </a:cubicBezTo>
                  <a:cubicBezTo>
                    <a:pt x="353290" y="1321724"/>
                    <a:pt x="214745" y="1342506"/>
                    <a:pt x="141316" y="1354975"/>
                  </a:cubicBezTo>
                  <a:cubicBezTo>
                    <a:pt x="67887" y="1367444"/>
                    <a:pt x="55418" y="1353590"/>
                    <a:pt x="0" y="1354975"/>
                  </a:cubicBezTo>
                </a:path>
              </a:pathLst>
            </a:custGeom>
            <a:ln w="25400">
              <a:solidFill>
                <a:schemeClr val="tx1"/>
              </a:solidFill>
              <a:prstDash val="sysDot"/>
              <a:round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Text Box 465"/>
            <p:cNvSpPr txBox="1">
              <a:spLocks noChangeArrowheads="1"/>
            </p:cNvSpPr>
            <p:nvPr/>
          </p:nvSpPr>
          <p:spPr bwMode="auto">
            <a:xfrm>
              <a:off x="5741152" y="1823567"/>
              <a:ext cx="1464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latin typeface="Arial" pitchFamily="34" charset="0"/>
                </a:rPr>
                <a:t>Poloidal </a:t>
              </a:r>
              <a:r>
                <a:rPr lang="en-US" sz="1400" b="1" dirty="0" smtClean="0">
                  <a:latin typeface="Arial" pitchFamily="34" charset="0"/>
                </a:rPr>
                <a:t>Index</a:t>
              </a:r>
              <a:endParaRPr lang="en-US" sz="1400" b="1" dirty="0">
                <a:latin typeface="Arial" pitchFamily="34" charset="0"/>
              </a:endParaRPr>
            </a:p>
          </p:txBody>
        </p:sp>
        <p:sp>
          <p:nvSpPr>
            <p:cNvPr id="149" name="Oval 453"/>
            <p:cNvSpPr>
              <a:spLocks noChangeArrowheads="1"/>
            </p:cNvSpPr>
            <p:nvPr/>
          </p:nvSpPr>
          <p:spPr bwMode="auto">
            <a:xfrm>
              <a:off x="5535260" y="3160458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Oval 454"/>
            <p:cNvSpPr>
              <a:spLocks noChangeArrowheads="1"/>
            </p:cNvSpPr>
            <p:nvPr/>
          </p:nvSpPr>
          <p:spPr bwMode="auto">
            <a:xfrm flipH="1">
              <a:off x="5708366" y="2856028"/>
              <a:ext cx="57705" cy="632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Oval 457"/>
            <p:cNvSpPr>
              <a:spLocks noChangeArrowheads="1"/>
            </p:cNvSpPr>
            <p:nvPr/>
          </p:nvSpPr>
          <p:spPr bwMode="auto">
            <a:xfrm>
              <a:off x="5597998" y="2556385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Rectangle 470"/>
            <p:cNvSpPr>
              <a:spLocks noChangeArrowheads="1"/>
            </p:cNvSpPr>
            <p:nvPr/>
          </p:nvSpPr>
          <p:spPr bwMode="auto">
            <a:xfrm>
              <a:off x="5723900" y="2639101"/>
              <a:ext cx="4122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</a:rPr>
                <a:t>16</a:t>
              </a:r>
              <a:endParaRPr lang="en-US" sz="1600" b="1" dirty="0">
                <a:latin typeface="Arial" pitchFamily="34" charset="0"/>
              </a:endParaRPr>
            </a:p>
          </p:txBody>
        </p:sp>
        <p:sp>
          <p:nvSpPr>
            <p:cNvPr id="153" name="Rectangle 471"/>
            <p:cNvSpPr>
              <a:spLocks noChangeArrowheads="1"/>
            </p:cNvSpPr>
            <p:nvPr/>
          </p:nvSpPr>
          <p:spPr bwMode="auto">
            <a:xfrm>
              <a:off x="5590609" y="3017544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>
                  <a:latin typeface="Arial" pitchFamily="34" charset="0"/>
                </a:rPr>
                <a:t>1</a:t>
              </a:r>
              <a:endParaRPr lang="en-US" b="1" dirty="0">
                <a:latin typeface="Arial" pitchFamily="34" charset="0"/>
              </a:endParaRPr>
            </a:p>
          </p:txBody>
        </p:sp>
        <p:sp>
          <p:nvSpPr>
            <p:cNvPr id="154" name="Oval 516"/>
            <p:cNvSpPr>
              <a:spLocks noChangeArrowheads="1"/>
            </p:cNvSpPr>
            <p:nvPr/>
          </p:nvSpPr>
          <p:spPr bwMode="auto">
            <a:xfrm>
              <a:off x="5237856" y="3243788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Oval 517"/>
            <p:cNvSpPr>
              <a:spLocks noChangeArrowheads="1"/>
            </p:cNvSpPr>
            <p:nvPr/>
          </p:nvSpPr>
          <p:spPr bwMode="auto">
            <a:xfrm>
              <a:off x="4864974" y="3298356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Oval 518"/>
            <p:cNvSpPr>
              <a:spLocks noChangeArrowheads="1"/>
            </p:cNvSpPr>
            <p:nvPr/>
          </p:nvSpPr>
          <p:spPr bwMode="auto">
            <a:xfrm>
              <a:off x="4485034" y="3348395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7" name="Oval 519"/>
            <p:cNvSpPr>
              <a:spLocks noChangeArrowheads="1"/>
            </p:cNvSpPr>
            <p:nvPr/>
          </p:nvSpPr>
          <p:spPr bwMode="auto">
            <a:xfrm>
              <a:off x="4103920" y="3406312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" name="Oval 520"/>
            <p:cNvSpPr>
              <a:spLocks noChangeArrowheads="1"/>
            </p:cNvSpPr>
            <p:nvPr/>
          </p:nvSpPr>
          <p:spPr bwMode="auto">
            <a:xfrm>
              <a:off x="3715748" y="3407099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" name="Oval 521"/>
            <p:cNvSpPr>
              <a:spLocks noChangeArrowheads="1"/>
            </p:cNvSpPr>
            <p:nvPr/>
          </p:nvSpPr>
          <p:spPr bwMode="auto">
            <a:xfrm>
              <a:off x="3505199" y="3067396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Oval 522"/>
            <p:cNvSpPr>
              <a:spLocks noChangeArrowheads="1"/>
            </p:cNvSpPr>
            <p:nvPr/>
          </p:nvSpPr>
          <p:spPr bwMode="auto">
            <a:xfrm>
              <a:off x="3519968" y="2634228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Oval 523"/>
            <p:cNvSpPr>
              <a:spLocks noChangeArrowheads="1"/>
            </p:cNvSpPr>
            <p:nvPr/>
          </p:nvSpPr>
          <p:spPr bwMode="auto">
            <a:xfrm>
              <a:off x="3598387" y="2228847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Oval 524"/>
            <p:cNvSpPr>
              <a:spLocks noChangeArrowheads="1"/>
            </p:cNvSpPr>
            <p:nvPr/>
          </p:nvSpPr>
          <p:spPr bwMode="auto">
            <a:xfrm>
              <a:off x="3875204" y="1981026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" name="Oval 525"/>
            <p:cNvSpPr>
              <a:spLocks noChangeArrowheads="1"/>
            </p:cNvSpPr>
            <p:nvPr/>
          </p:nvSpPr>
          <p:spPr bwMode="auto">
            <a:xfrm>
              <a:off x="4216827" y="1968616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" name="Oval 526"/>
            <p:cNvSpPr>
              <a:spLocks noChangeArrowheads="1"/>
            </p:cNvSpPr>
            <p:nvPr/>
          </p:nvSpPr>
          <p:spPr bwMode="auto">
            <a:xfrm>
              <a:off x="4600315" y="2061993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" name="Oval 527"/>
            <p:cNvSpPr>
              <a:spLocks noChangeArrowheads="1"/>
            </p:cNvSpPr>
            <p:nvPr/>
          </p:nvSpPr>
          <p:spPr bwMode="auto">
            <a:xfrm>
              <a:off x="4968494" y="2239489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6" name="Oval 528"/>
            <p:cNvSpPr>
              <a:spLocks noChangeArrowheads="1"/>
            </p:cNvSpPr>
            <p:nvPr/>
          </p:nvSpPr>
          <p:spPr bwMode="auto">
            <a:xfrm>
              <a:off x="5310202" y="2383812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7" name="Group 85"/>
            <p:cNvGrpSpPr/>
            <p:nvPr/>
          </p:nvGrpSpPr>
          <p:grpSpPr>
            <a:xfrm>
              <a:off x="6382147" y="1187355"/>
              <a:ext cx="2120415" cy="2444397"/>
              <a:chOff x="6382147" y="1187355"/>
              <a:chExt cx="2120415" cy="2444397"/>
            </a:xfrm>
          </p:grpSpPr>
          <p:grpSp>
            <p:nvGrpSpPr>
              <p:cNvPr id="175" name="Group 84"/>
              <p:cNvGrpSpPr/>
              <p:nvPr/>
            </p:nvGrpSpPr>
            <p:grpSpPr>
              <a:xfrm>
                <a:off x="6382147" y="1187355"/>
                <a:ext cx="2120415" cy="2444397"/>
                <a:chOff x="6614157" y="123996"/>
                <a:chExt cx="2422246" cy="2852653"/>
              </a:xfrm>
            </p:grpSpPr>
            <p:sp>
              <p:nvSpPr>
                <p:cNvPr id="178" name="Rectangle 469"/>
                <p:cNvSpPr>
                  <a:spLocks noChangeArrowheads="1"/>
                </p:cNvSpPr>
                <p:nvPr/>
              </p:nvSpPr>
              <p:spPr bwMode="auto">
                <a:xfrm>
                  <a:off x="8624111" y="1213088"/>
                  <a:ext cx="412292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Arial" pitchFamily="34" charset="0"/>
                    </a:rPr>
                    <a:t>17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179" name="Oval 455"/>
                <p:cNvSpPr>
                  <a:spLocks noChangeArrowheads="1"/>
                </p:cNvSpPr>
                <p:nvPr/>
              </p:nvSpPr>
              <p:spPr bwMode="auto">
                <a:xfrm>
                  <a:off x="8508076" y="1886436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0" name="Oval 456"/>
                <p:cNvSpPr>
                  <a:spLocks noChangeArrowheads="1"/>
                </p:cNvSpPr>
                <p:nvPr/>
              </p:nvSpPr>
              <p:spPr bwMode="auto">
                <a:xfrm>
                  <a:off x="8604982" y="1407618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1" name="Oval 458"/>
                <p:cNvSpPr>
                  <a:spLocks noChangeArrowheads="1"/>
                </p:cNvSpPr>
                <p:nvPr/>
              </p:nvSpPr>
              <p:spPr bwMode="auto">
                <a:xfrm flipV="1">
                  <a:off x="8264157" y="2305910"/>
                  <a:ext cx="66579" cy="7568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2" name="Rectangle 467"/>
                <p:cNvSpPr>
                  <a:spLocks noChangeArrowheads="1"/>
                </p:cNvSpPr>
                <p:nvPr/>
              </p:nvSpPr>
              <p:spPr bwMode="auto">
                <a:xfrm>
                  <a:off x="8621420" y="695957"/>
                  <a:ext cx="412292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Arial" pitchFamily="34" charset="0"/>
                    </a:rPr>
                    <a:t>32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183" name="Rectangle 468"/>
                <p:cNvSpPr>
                  <a:spLocks noChangeArrowheads="1"/>
                </p:cNvSpPr>
                <p:nvPr/>
              </p:nvSpPr>
              <p:spPr bwMode="auto">
                <a:xfrm>
                  <a:off x="8542252" y="1771421"/>
                  <a:ext cx="412292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Arial" pitchFamily="34" charset="0"/>
                    </a:rPr>
                    <a:t>18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184" name="Oval 531"/>
                <p:cNvSpPr>
                  <a:spLocks noChangeArrowheads="1"/>
                </p:cNvSpPr>
                <p:nvPr/>
              </p:nvSpPr>
              <p:spPr bwMode="auto">
                <a:xfrm>
                  <a:off x="7067436" y="2003967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" name="Oval 533"/>
                <p:cNvSpPr>
                  <a:spLocks noChangeArrowheads="1"/>
                </p:cNvSpPr>
                <p:nvPr/>
              </p:nvSpPr>
              <p:spPr bwMode="auto">
                <a:xfrm>
                  <a:off x="7323976" y="1618421"/>
                  <a:ext cx="65192" cy="74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6" name="Oval 535"/>
                <p:cNvSpPr>
                  <a:spLocks noChangeArrowheads="1"/>
                </p:cNvSpPr>
                <p:nvPr/>
              </p:nvSpPr>
              <p:spPr bwMode="auto">
                <a:xfrm>
                  <a:off x="7201589" y="2904054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" name="Oval 536"/>
                <p:cNvSpPr>
                  <a:spLocks noChangeArrowheads="1"/>
                </p:cNvSpPr>
                <p:nvPr/>
              </p:nvSpPr>
              <p:spPr bwMode="auto">
                <a:xfrm>
                  <a:off x="8618913" y="899157"/>
                  <a:ext cx="66579" cy="74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8" name="Oval 537"/>
                <p:cNvSpPr>
                  <a:spLocks noChangeArrowheads="1"/>
                </p:cNvSpPr>
                <p:nvPr/>
              </p:nvSpPr>
              <p:spPr bwMode="auto">
                <a:xfrm>
                  <a:off x="7603296" y="2837411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9" name="Oval 538"/>
                <p:cNvSpPr>
                  <a:spLocks noChangeArrowheads="1"/>
                </p:cNvSpPr>
                <p:nvPr/>
              </p:nvSpPr>
              <p:spPr bwMode="auto">
                <a:xfrm>
                  <a:off x="7951046" y="2630426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0" name="Oval 539"/>
                <p:cNvSpPr>
                  <a:spLocks noChangeArrowheads="1"/>
                </p:cNvSpPr>
                <p:nvPr/>
              </p:nvSpPr>
              <p:spPr bwMode="auto">
                <a:xfrm>
                  <a:off x="7556963" y="1206177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" name="Oval 540"/>
                <p:cNvSpPr>
                  <a:spLocks noChangeArrowheads="1"/>
                </p:cNvSpPr>
                <p:nvPr/>
              </p:nvSpPr>
              <p:spPr bwMode="auto">
                <a:xfrm>
                  <a:off x="7762858" y="807167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2" name="Oval 542"/>
                <p:cNvSpPr>
                  <a:spLocks noChangeArrowheads="1"/>
                </p:cNvSpPr>
                <p:nvPr/>
              </p:nvSpPr>
              <p:spPr bwMode="auto">
                <a:xfrm>
                  <a:off x="8166253" y="123996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3" name="Oval 543"/>
                <p:cNvSpPr>
                  <a:spLocks noChangeArrowheads="1"/>
                </p:cNvSpPr>
                <p:nvPr/>
              </p:nvSpPr>
              <p:spPr bwMode="auto">
                <a:xfrm>
                  <a:off x="7949894" y="443256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" name="Oval 544"/>
                <p:cNvSpPr>
                  <a:spLocks noChangeArrowheads="1"/>
                </p:cNvSpPr>
                <p:nvPr/>
              </p:nvSpPr>
              <p:spPr bwMode="auto">
                <a:xfrm flipV="1">
                  <a:off x="8501149" y="425333"/>
                  <a:ext cx="65192" cy="74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" name="Rectangle 461"/>
                <p:cNvSpPr>
                  <a:spLocks noChangeArrowheads="1"/>
                </p:cNvSpPr>
                <p:nvPr/>
              </p:nvSpPr>
              <p:spPr bwMode="auto">
                <a:xfrm>
                  <a:off x="6614157" y="1868982"/>
                  <a:ext cx="412292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Arial" pitchFamily="34" charset="0"/>
                    </a:rPr>
                    <a:t>25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196" name="Rectangle 461"/>
                <p:cNvSpPr>
                  <a:spLocks noChangeArrowheads="1"/>
                </p:cNvSpPr>
                <p:nvPr/>
              </p:nvSpPr>
              <p:spPr bwMode="auto">
                <a:xfrm>
                  <a:off x="6859383" y="1494927"/>
                  <a:ext cx="412292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Arial" pitchFamily="34" charset="0"/>
                    </a:rPr>
                    <a:t>26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176" name="Oval 532"/>
              <p:cNvSpPr>
                <a:spLocks noChangeArrowheads="1"/>
              </p:cNvSpPr>
              <p:nvPr/>
            </p:nvSpPr>
            <p:spPr bwMode="auto">
              <a:xfrm>
                <a:off x="6634331" y="3219311"/>
                <a:ext cx="55349" cy="6193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7" name="Oval 534"/>
              <p:cNvSpPr>
                <a:spLocks noChangeArrowheads="1"/>
              </p:cNvSpPr>
              <p:nvPr/>
            </p:nvSpPr>
            <p:spPr bwMode="auto">
              <a:xfrm>
                <a:off x="6618514" y="3549034"/>
                <a:ext cx="55349" cy="6193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8" name="Rectangle 471"/>
            <p:cNvSpPr>
              <a:spLocks noChangeArrowheads="1"/>
            </p:cNvSpPr>
            <p:nvPr/>
          </p:nvSpPr>
          <p:spPr bwMode="auto">
            <a:xfrm>
              <a:off x="4465296" y="3376276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</a:rPr>
                <a:t>4</a:t>
              </a:r>
              <a:endParaRPr lang="en-US" sz="1600" b="1" dirty="0">
                <a:latin typeface="Arial" pitchFamily="34" charset="0"/>
              </a:endParaRPr>
            </a:p>
          </p:txBody>
        </p:sp>
        <p:sp>
          <p:nvSpPr>
            <p:cNvPr id="169" name="Line 466"/>
            <p:cNvSpPr>
              <a:spLocks noChangeShapeType="1"/>
            </p:cNvSpPr>
            <p:nvPr/>
          </p:nvSpPr>
          <p:spPr bwMode="auto">
            <a:xfrm flipV="1">
              <a:off x="5043249" y="1749862"/>
              <a:ext cx="177450" cy="45042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arrow" w="sm" len="lg"/>
              <a:tailEnd type="none" w="sm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Line 466"/>
            <p:cNvSpPr>
              <a:spLocks noChangeShapeType="1"/>
            </p:cNvSpPr>
            <p:nvPr/>
          </p:nvSpPr>
          <p:spPr bwMode="auto">
            <a:xfrm>
              <a:off x="5043249" y="2200287"/>
              <a:ext cx="438080" cy="168095"/>
            </a:xfrm>
            <a:prstGeom prst="line">
              <a:avLst/>
            </a:prstGeom>
            <a:noFill/>
            <a:ln w="25400">
              <a:solidFill>
                <a:srgbClr val="0070C0"/>
              </a:solidFill>
              <a:round/>
              <a:headEnd/>
              <a:tailEnd type="arrow" w="sm" len="lg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1" name="Rectangle 461"/>
            <p:cNvSpPr>
              <a:spLocks noChangeArrowheads="1"/>
            </p:cNvSpPr>
            <p:nvPr/>
          </p:nvSpPr>
          <p:spPr bwMode="auto">
            <a:xfrm>
              <a:off x="4550787" y="1824019"/>
              <a:ext cx="4122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</a:rPr>
                <a:t>12</a:t>
              </a:r>
              <a:endParaRPr lang="en-US" sz="1600" b="1" dirty="0">
                <a:latin typeface="Arial" pitchFamily="34" charset="0"/>
              </a:endParaRPr>
            </a:p>
          </p:txBody>
        </p:sp>
        <p:sp>
          <p:nvSpPr>
            <p:cNvPr id="172" name="Line 466"/>
            <p:cNvSpPr>
              <a:spLocks noChangeShapeType="1"/>
            </p:cNvSpPr>
            <p:nvPr/>
          </p:nvSpPr>
          <p:spPr bwMode="auto">
            <a:xfrm flipH="1">
              <a:off x="5986384" y="2123368"/>
              <a:ext cx="474432" cy="5309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5302030" y="2001448"/>
              <a:ext cx="566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B</a:t>
              </a:r>
              <a:r>
                <a:rPr lang="en-US" sz="2000" baseline="-25000" dirty="0" err="1" smtClean="0">
                  <a:solidFill>
                    <a:srgbClr val="0000FF"/>
                  </a:solidFill>
                </a:rPr>
                <a:t>θ</a:t>
              </a:r>
              <a:r>
                <a:rPr lang="en-US" sz="2000" dirty="0" smtClean="0">
                  <a:solidFill>
                    <a:srgbClr val="0000FF"/>
                  </a:solidFill>
                </a:rPr>
                <a:t> </a:t>
              </a:r>
              <a:endParaRPr lang="en-US" sz="2000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4784467" y="1676400"/>
              <a:ext cx="5518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B</a:t>
              </a:r>
              <a:r>
                <a:rPr lang="en-US" sz="2000" baseline="-25000" dirty="0" smtClean="0">
                  <a:solidFill>
                    <a:srgbClr val="FF0000"/>
                  </a:solidFill>
                </a:rPr>
                <a:t>r</a:t>
              </a:r>
              <a:endParaRPr lang="en-US" sz="2000" baseline="-250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260975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5260975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813175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33925" y="38100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3" name="TextBox 62"/>
          <p:cNvSpPr txBox="1"/>
          <p:nvPr/>
        </p:nvSpPr>
        <p:spPr>
          <a:xfrm>
            <a:off x="762000" y="5334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r>
              <a:rPr lang="el-GR" baseline="-25000" dirty="0" smtClean="0">
                <a:solidFill>
                  <a:srgbClr val="0000FF"/>
                </a:solidFill>
              </a:rPr>
              <a:t>θ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181600" y="5334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r>
              <a:rPr lang="el-GR" baseline="-25000" dirty="0" smtClean="0">
                <a:solidFill>
                  <a:srgbClr val="0000FF"/>
                </a:solidFill>
              </a:rPr>
              <a:t>θ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62000" y="3886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baseline="-25000" dirty="0" smtClean="0">
                <a:solidFill>
                  <a:srgbClr val="FF0000"/>
                </a:solidFill>
              </a:rPr>
              <a:t>r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181600" y="3886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baseline="-25000" dirty="0" smtClean="0">
                <a:solidFill>
                  <a:srgbClr val="FF0000"/>
                </a:solidFill>
              </a:rPr>
              <a:t>r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76" name="Text Box 498"/>
          <p:cNvSpPr txBox="1">
            <a:spLocks noChangeArrowheads="1"/>
          </p:cNvSpPr>
          <p:nvPr/>
        </p:nvSpPr>
        <p:spPr bwMode="auto">
          <a:xfrm>
            <a:off x="3048000" y="3886200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l-GR" sz="1400" b="1" dirty="0" smtClean="0">
                <a:latin typeface="Arial" pitchFamily="34" charset="0"/>
              </a:rPr>
              <a:t>≈ </a:t>
            </a:r>
            <a:r>
              <a:rPr lang="en-US" sz="1400" b="1" dirty="0" smtClean="0">
                <a:latin typeface="Arial" pitchFamily="34" charset="0"/>
              </a:rPr>
              <a:t>1/2 </a:t>
            </a:r>
            <a:r>
              <a:rPr lang="en-US" sz="1400" b="1" dirty="0">
                <a:latin typeface="Arial" pitchFamily="34" charset="0"/>
              </a:rPr>
              <a:t>FP</a:t>
            </a:r>
          </a:p>
        </p:txBody>
      </p:sp>
      <p:sp>
        <p:nvSpPr>
          <p:cNvPr id="77" name="Text Box 499"/>
          <p:cNvSpPr txBox="1">
            <a:spLocks noChangeArrowheads="1"/>
          </p:cNvSpPr>
          <p:nvPr/>
        </p:nvSpPr>
        <p:spPr bwMode="auto">
          <a:xfrm>
            <a:off x="7467600" y="3886200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l-GR" sz="1400" b="1" dirty="0" smtClean="0">
                <a:latin typeface="Arial" pitchFamily="34" charset="0"/>
              </a:rPr>
              <a:t>≈ </a:t>
            </a:r>
            <a:r>
              <a:rPr lang="en-US" sz="1400" b="1" dirty="0" smtClean="0">
                <a:latin typeface="Arial" pitchFamily="34" charset="0"/>
              </a:rPr>
              <a:t>1/6 </a:t>
            </a:r>
            <a:r>
              <a:rPr lang="en-US" sz="1400" b="1" dirty="0">
                <a:latin typeface="Arial" pitchFamily="34" charset="0"/>
              </a:rPr>
              <a:t>FP</a:t>
            </a:r>
          </a:p>
        </p:txBody>
      </p:sp>
      <p:grpSp>
        <p:nvGrpSpPr>
          <p:cNvPr id="145" name="Group 144"/>
          <p:cNvGrpSpPr/>
          <p:nvPr/>
        </p:nvGrpSpPr>
        <p:grpSpPr>
          <a:xfrm>
            <a:off x="3200400" y="968987"/>
            <a:ext cx="5783831" cy="2701822"/>
            <a:chOff x="3260416" y="1187355"/>
            <a:chExt cx="5783831" cy="2701822"/>
          </a:xfrm>
        </p:grpSpPr>
        <p:pic>
          <p:nvPicPr>
            <p:cNvPr id="146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52800" y="1812594"/>
              <a:ext cx="2514600" cy="18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7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791200" y="1325826"/>
              <a:ext cx="3124200" cy="2343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8" name="Text Box 498"/>
            <p:cNvSpPr txBox="1">
              <a:spLocks noChangeArrowheads="1"/>
            </p:cNvSpPr>
            <p:nvPr/>
          </p:nvSpPr>
          <p:spPr bwMode="auto">
            <a:xfrm>
              <a:off x="7215447" y="3502223"/>
              <a:ext cx="18288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609600">
                <a:spcBef>
                  <a:spcPct val="50000"/>
                </a:spcBef>
              </a:pPr>
              <a:r>
                <a:rPr lang="el-GR" sz="1400" b="1" dirty="0" smtClean="0">
                  <a:latin typeface="Arial" pitchFamily="34" charset="0"/>
                </a:rPr>
                <a:t>Φ≈ </a:t>
              </a:r>
              <a:r>
                <a:rPr lang="en-US" sz="1400" b="1" dirty="0" smtClean="0">
                  <a:latin typeface="Arial" pitchFamily="34" charset="0"/>
                </a:rPr>
                <a:t>1/6 Field Period</a:t>
              </a:r>
              <a:endParaRPr lang="en-US" sz="1400" b="1" dirty="0">
                <a:latin typeface="Arial" pitchFamily="34" charset="0"/>
              </a:endParaRPr>
            </a:p>
          </p:txBody>
        </p:sp>
        <p:sp>
          <p:nvSpPr>
            <p:cNvPr id="149" name="Text Box 498"/>
            <p:cNvSpPr txBox="1">
              <a:spLocks noChangeArrowheads="1"/>
            </p:cNvSpPr>
            <p:nvPr/>
          </p:nvSpPr>
          <p:spPr bwMode="auto">
            <a:xfrm>
              <a:off x="3657600" y="3581400"/>
              <a:ext cx="1752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609600">
                <a:spcBef>
                  <a:spcPct val="50000"/>
                </a:spcBef>
              </a:pPr>
              <a:r>
                <a:rPr lang="el-GR" sz="1400" b="1" dirty="0" smtClean="0">
                  <a:latin typeface="Arial" pitchFamily="34" charset="0"/>
                </a:rPr>
                <a:t>Φ≈</a:t>
              </a:r>
              <a:r>
                <a:rPr lang="en-US" sz="1400" b="1" dirty="0" smtClean="0">
                  <a:latin typeface="Arial" pitchFamily="34" charset="0"/>
                </a:rPr>
                <a:t>1/2 Field Period</a:t>
              </a:r>
              <a:endParaRPr lang="en-US" sz="1400" b="1" dirty="0">
                <a:latin typeface="Arial" pitchFamily="34" charset="0"/>
              </a:endParaRPr>
            </a:p>
          </p:txBody>
        </p:sp>
        <p:sp>
          <p:nvSpPr>
            <p:cNvPr id="150" name="Rectangle 471"/>
            <p:cNvSpPr>
              <a:spLocks noChangeArrowheads="1"/>
            </p:cNvSpPr>
            <p:nvPr/>
          </p:nvSpPr>
          <p:spPr bwMode="auto">
            <a:xfrm>
              <a:off x="3260416" y="2426775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</a:rPr>
                <a:t>8</a:t>
              </a:r>
              <a:endParaRPr lang="en-US" b="1" dirty="0">
                <a:latin typeface="Arial" pitchFamily="34" charset="0"/>
              </a:endParaRPr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4572000" y="2275768"/>
              <a:ext cx="756458" cy="1346662"/>
            </a:xfrm>
            <a:custGeom>
              <a:avLst/>
              <a:gdLst>
                <a:gd name="connsiteX0" fmla="*/ 307571 w 756458"/>
                <a:gd name="connsiteY0" fmla="*/ 0 h 1346662"/>
                <a:gd name="connsiteX1" fmla="*/ 207818 w 756458"/>
                <a:gd name="connsiteY1" fmla="*/ 116378 h 1346662"/>
                <a:gd name="connsiteX2" fmla="*/ 83127 w 756458"/>
                <a:gd name="connsiteY2" fmla="*/ 290945 h 1346662"/>
                <a:gd name="connsiteX3" fmla="*/ 8313 w 756458"/>
                <a:gd name="connsiteY3" fmla="*/ 540327 h 1346662"/>
                <a:gd name="connsiteX4" fmla="*/ 33251 w 756458"/>
                <a:gd name="connsiteY4" fmla="*/ 897774 h 1346662"/>
                <a:gd name="connsiteX5" fmla="*/ 182880 w 756458"/>
                <a:gd name="connsiteY5" fmla="*/ 1122218 h 1346662"/>
                <a:gd name="connsiteX6" fmla="*/ 473825 w 756458"/>
                <a:gd name="connsiteY6" fmla="*/ 1280160 h 1346662"/>
                <a:gd name="connsiteX7" fmla="*/ 756458 w 756458"/>
                <a:gd name="connsiteY7" fmla="*/ 1346662 h 1346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6458" h="1346662">
                  <a:moveTo>
                    <a:pt x="307571" y="0"/>
                  </a:moveTo>
                  <a:cubicBezTo>
                    <a:pt x="276398" y="33943"/>
                    <a:pt x="245225" y="67887"/>
                    <a:pt x="207818" y="116378"/>
                  </a:cubicBezTo>
                  <a:cubicBezTo>
                    <a:pt x="170411" y="164869"/>
                    <a:pt x="116378" y="220287"/>
                    <a:pt x="83127" y="290945"/>
                  </a:cubicBezTo>
                  <a:cubicBezTo>
                    <a:pt x="49876" y="361603"/>
                    <a:pt x="16626" y="439189"/>
                    <a:pt x="8313" y="540327"/>
                  </a:cubicBezTo>
                  <a:cubicBezTo>
                    <a:pt x="0" y="641465"/>
                    <a:pt x="4157" y="800792"/>
                    <a:pt x="33251" y="897774"/>
                  </a:cubicBezTo>
                  <a:cubicBezTo>
                    <a:pt x="62345" y="994756"/>
                    <a:pt x="109451" y="1058487"/>
                    <a:pt x="182880" y="1122218"/>
                  </a:cubicBezTo>
                  <a:cubicBezTo>
                    <a:pt x="256309" y="1185949"/>
                    <a:pt x="378229" y="1242753"/>
                    <a:pt x="473825" y="1280160"/>
                  </a:cubicBezTo>
                  <a:cubicBezTo>
                    <a:pt x="569421" y="1317567"/>
                    <a:pt x="662247" y="1338349"/>
                    <a:pt x="756458" y="1346662"/>
                  </a:cubicBezTo>
                </a:path>
              </a:pathLst>
            </a:custGeom>
            <a:ln w="25400">
              <a:solidFill>
                <a:schemeClr val="tx1"/>
              </a:solidFill>
              <a:prstDash val="sysDot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3657600" y="2127524"/>
              <a:ext cx="943494" cy="1367444"/>
            </a:xfrm>
            <a:custGeom>
              <a:avLst/>
              <a:gdLst>
                <a:gd name="connsiteX0" fmla="*/ 872836 w 943494"/>
                <a:gd name="connsiteY0" fmla="*/ 0 h 1367444"/>
                <a:gd name="connsiteX1" fmla="*/ 922713 w 943494"/>
                <a:gd name="connsiteY1" fmla="*/ 199506 h 1367444"/>
                <a:gd name="connsiteX2" fmla="*/ 931025 w 943494"/>
                <a:gd name="connsiteY2" fmla="*/ 490451 h 1367444"/>
                <a:gd name="connsiteX3" fmla="*/ 847898 w 943494"/>
                <a:gd name="connsiteY3" fmla="*/ 789709 h 1367444"/>
                <a:gd name="connsiteX4" fmla="*/ 665018 w 943494"/>
                <a:gd name="connsiteY4" fmla="*/ 1105593 h 1367444"/>
                <a:gd name="connsiteX5" fmla="*/ 440574 w 943494"/>
                <a:gd name="connsiteY5" fmla="*/ 1280160 h 1367444"/>
                <a:gd name="connsiteX6" fmla="*/ 141316 w 943494"/>
                <a:gd name="connsiteY6" fmla="*/ 1354975 h 1367444"/>
                <a:gd name="connsiteX7" fmla="*/ 0 w 943494"/>
                <a:gd name="connsiteY7" fmla="*/ 1354975 h 1367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494" h="1367444">
                  <a:moveTo>
                    <a:pt x="872836" y="0"/>
                  </a:moveTo>
                  <a:cubicBezTo>
                    <a:pt x="892925" y="58882"/>
                    <a:pt x="913015" y="117764"/>
                    <a:pt x="922713" y="199506"/>
                  </a:cubicBezTo>
                  <a:cubicBezTo>
                    <a:pt x="932411" y="281248"/>
                    <a:pt x="943494" y="392084"/>
                    <a:pt x="931025" y="490451"/>
                  </a:cubicBezTo>
                  <a:cubicBezTo>
                    <a:pt x="918556" y="588818"/>
                    <a:pt x="892232" y="687185"/>
                    <a:pt x="847898" y="789709"/>
                  </a:cubicBezTo>
                  <a:cubicBezTo>
                    <a:pt x="803564" y="892233"/>
                    <a:pt x="732905" y="1023851"/>
                    <a:pt x="665018" y="1105593"/>
                  </a:cubicBezTo>
                  <a:cubicBezTo>
                    <a:pt x="597131" y="1187335"/>
                    <a:pt x="527858" y="1238596"/>
                    <a:pt x="440574" y="1280160"/>
                  </a:cubicBezTo>
                  <a:cubicBezTo>
                    <a:pt x="353290" y="1321724"/>
                    <a:pt x="214745" y="1342506"/>
                    <a:pt x="141316" y="1354975"/>
                  </a:cubicBezTo>
                  <a:cubicBezTo>
                    <a:pt x="67887" y="1367444"/>
                    <a:pt x="55418" y="1353590"/>
                    <a:pt x="0" y="1354975"/>
                  </a:cubicBezTo>
                </a:path>
              </a:pathLst>
            </a:custGeom>
            <a:ln w="25400">
              <a:solidFill>
                <a:schemeClr val="tx1"/>
              </a:solidFill>
              <a:prstDash val="sysDot"/>
              <a:round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Text Box 465"/>
            <p:cNvSpPr txBox="1">
              <a:spLocks noChangeArrowheads="1"/>
            </p:cNvSpPr>
            <p:nvPr/>
          </p:nvSpPr>
          <p:spPr bwMode="auto">
            <a:xfrm>
              <a:off x="5741152" y="1823567"/>
              <a:ext cx="1464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latin typeface="Arial" pitchFamily="34" charset="0"/>
                </a:rPr>
                <a:t>Poloidal </a:t>
              </a:r>
              <a:r>
                <a:rPr lang="en-US" sz="1400" b="1" dirty="0" smtClean="0">
                  <a:latin typeface="Arial" pitchFamily="34" charset="0"/>
                </a:rPr>
                <a:t>Index</a:t>
              </a:r>
              <a:endParaRPr lang="en-US" sz="1400" b="1" dirty="0">
                <a:latin typeface="Arial" pitchFamily="34" charset="0"/>
              </a:endParaRPr>
            </a:p>
          </p:txBody>
        </p:sp>
        <p:sp>
          <p:nvSpPr>
            <p:cNvPr id="155" name="Oval 453"/>
            <p:cNvSpPr>
              <a:spLocks noChangeArrowheads="1"/>
            </p:cNvSpPr>
            <p:nvPr/>
          </p:nvSpPr>
          <p:spPr bwMode="auto">
            <a:xfrm>
              <a:off x="5535260" y="3160458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6" name="Oval 454"/>
            <p:cNvSpPr>
              <a:spLocks noChangeArrowheads="1"/>
            </p:cNvSpPr>
            <p:nvPr/>
          </p:nvSpPr>
          <p:spPr bwMode="auto">
            <a:xfrm flipH="1">
              <a:off x="5708366" y="2856028"/>
              <a:ext cx="57705" cy="632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7" name="Oval 457"/>
            <p:cNvSpPr>
              <a:spLocks noChangeArrowheads="1"/>
            </p:cNvSpPr>
            <p:nvPr/>
          </p:nvSpPr>
          <p:spPr bwMode="auto">
            <a:xfrm>
              <a:off x="5597998" y="2556385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" name="Rectangle 470"/>
            <p:cNvSpPr>
              <a:spLocks noChangeArrowheads="1"/>
            </p:cNvSpPr>
            <p:nvPr/>
          </p:nvSpPr>
          <p:spPr bwMode="auto">
            <a:xfrm>
              <a:off x="5723900" y="2639101"/>
              <a:ext cx="4122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</a:rPr>
                <a:t>16</a:t>
              </a:r>
              <a:endParaRPr lang="en-US" sz="1600" b="1" dirty="0">
                <a:latin typeface="Arial" pitchFamily="34" charset="0"/>
              </a:endParaRPr>
            </a:p>
          </p:txBody>
        </p:sp>
        <p:sp>
          <p:nvSpPr>
            <p:cNvPr id="159" name="Rectangle 471"/>
            <p:cNvSpPr>
              <a:spLocks noChangeArrowheads="1"/>
            </p:cNvSpPr>
            <p:nvPr/>
          </p:nvSpPr>
          <p:spPr bwMode="auto">
            <a:xfrm>
              <a:off x="5590609" y="3017544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>
                  <a:latin typeface="Arial" pitchFamily="34" charset="0"/>
                </a:rPr>
                <a:t>1</a:t>
              </a:r>
              <a:endParaRPr lang="en-US" b="1" dirty="0">
                <a:latin typeface="Arial" pitchFamily="34" charset="0"/>
              </a:endParaRPr>
            </a:p>
          </p:txBody>
        </p:sp>
        <p:sp>
          <p:nvSpPr>
            <p:cNvPr id="160" name="Oval 516"/>
            <p:cNvSpPr>
              <a:spLocks noChangeArrowheads="1"/>
            </p:cNvSpPr>
            <p:nvPr/>
          </p:nvSpPr>
          <p:spPr bwMode="auto">
            <a:xfrm>
              <a:off x="5237856" y="3243788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Oval 517"/>
            <p:cNvSpPr>
              <a:spLocks noChangeArrowheads="1"/>
            </p:cNvSpPr>
            <p:nvPr/>
          </p:nvSpPr>
          <p:spPr bwMode="auto">
            <a:xfrm>
              <a:off x="4864974" y="3298356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Oval 518"/>
            <p:cNvSpPr>
              <a:spLocks noChangeArrowheads="1"/>
            </p:cNvSpPr>
            <p:nvPr/>
          </p:nvSpPr>
          <p:spPr bwMode="auto">
            <a:xfrm>
              <a:off x="4485034" y="3348395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" name="Oval 519"/>
            <p:cNvSpPr>
              <a:spLocks noChangeArrowheads="1"/>
            </p:cNvSpPr>
            <p:nvPr/>
          </p:nvSpPr>
          <p:spPr bwMode="auto">
            <a:xfrm>
              <a:off x="4103920" y="3406312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" name="Oval 520"/>
            <p:cNvSpPr>
              <a:spLocks noChangeArrowheads="1"/>
            </p:cNvSpPr>
            <p:nvPr/>
          </p:nvSpPr>
          <p:spPr bwMode="auto">
            <a:xfrm>
              <a:off x="3715748" y="3407099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" name="Oval 521"/>
            <p:cNvSpPr>
              <a:spLocks noChangeArrowheads="1"/>
            </p:cNvSpPr>
            <p:nvPr/>
          </p:nvSpPr>
          <p:spPr bwMode="auto">
            <a:xfrm>
              <a:off x="3505199" y="3067396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6" name="Oval 522"/>
            <p:cNvSpPr>
              <a:spLocks noChangeArrowheads="1"/>
            </p:cNvSpPr>
            <p:nvPr/>
          </p:nvSpPr>
          <p:spPr bwMode="auto">
            <a:xfrm>
              <a:off x="3519968" y="2634228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7" name="Oval 523"/>
            <p:cNvSpPr>
              <a:spLocks noChangeArrowheads="1"/>
            </p:cNvSpPr>
            <p:nvPr/>
          </p:nvSpPr>
          <p:spPr bwMode="auto">
            <a:xfrm>
              <a:off x="3598387" y="2228847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" name="Oval 524"/>
            <p:cNvSpPr>
              <a:spLocks noChangeArrowheads="1"/>
            </p:cNvSpPr>
            <p:nvPr/>
          </p:nvSpPr>
          <p:spPr bwMode="auto">
            <a:xfrm>
              <a:off x="3875204" y="1981026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9" name="Oval 525"/>
            <p:cNvSpPr>
              <a:spLocks noChangeArrowheads="1"/>
            </p:cNvSpPr>
            <p:nvPr/>
          </p:nvSpPr>
          <p:spPr bwMode="auto">
            <a:xfrm>
              <a:off x="4216827" y="1968616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0" name="Oval 526"/>
            <p:cNvSpPr>
              <a:spLocks noChangeArrowheads="1"/>
            </p:cNvSpPr>
            <p:nvPr/>
          </p:nvSpPr>
          <p:spPr bwMode="auto">
            <a:xfrm>
              <a:off x="4600315" y="2061993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Oval 527"/>
            <p:cNvSpPr>
              <a:spLocks noChangeArrowheads="1"/>
            </p:cNvSpPr>
            <p:nvPr/>
          </p:nvSpPr>
          <p:spPr bwMode="auto">
            <a:xfrm>
              <a:off x="4968494" y="2239489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2" name="Oval 528"/>
            <p:cNvSpPr>
              <a:spLocks noChangeArrowheads="1"/>
            </p:cNvSpPr>
            <p:nvPr/>
          </p:nvSpPr>
          <p:spPr bwMode="auto">
            <a:xfrm>
              <a:off x="5310202" y="2383812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3" name="Group 85"/>
            <p:cNvGrpSpPr/>
            <p:nvPr/>
          </p:nvGrpSpPr>
          <p:grpSpPr>
            <a:xfrm>
              <a:off x="6382145" y="1187355"/>
              <a:ext cx="2120415" cy="2444397"/>
              <a:chOff x="6382145" y="1187355"/>
              <a:chExt cx="2120415" cy="2444397"/>
            </a:xfrm>
          </p:grpSpPr>
          <p:grpSp>
            <p:nvGrpSpPr>
              <p:cNvPr id="181" name="Group 84"/>
              <p:cNvGrpSpPr/>
              <p:nvPr/>
            </p:nvGrpSpPr>
            <p:grpSpPr>
              <a:xfrm>
                <a:off x="6382145" y="1187355"/>
                <a:ext cx="2120415" cy="2444397"/>
                <a:chOff x="6614157" y="123996"/>
                <a:chExt cx="2422246" cy="2852653"/>
              </a:xfrm>
            </p:grpSpPr>
            <p:sp>
              <p:nvSpPr>
                <p:cNvPr id="184" name="Rectangle 469"/>
                <p:cNvSpPr>
                  <a:spLocks noChangeArrowheads="1"/>
                </p:cNvSpPr>
                <p:nvPr/>
              </p:nvSpPr>
              <p:spPr bwMode="auto">
                <a:xfrm>
                  <a:off x="8624111" y="1213088"/>
                  <a:ext cx="412292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Arial" pitchFamily="34" charset="0"/>
                    </a:rPr>
                    <a:t>17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185" name="Oval 455"/>
                <p:cNvSpPr>
                  <a:spLocks noChangeArrowheads="1"/>
                </p:cNvSpPr>
                <p:nvPr/>
              </p:nvSpPr>
              <p:spPr bwMode="auto">
                <a:xfrm>
                  <a:off x="8508076" y="1886436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6" name="Oval 456"/>
                <p:cNvSpPr>
                  <a:spLocks noChangeArrowheads="1"/>
                </p:cNvSpPr>
                <p:nvPr/>
              </p:nvSpPr>
              <p:spPr bwMode="auto">
                <a:xfrm>
                  <a:off x="8604982" y="1407618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7" name="Oval 458"/>
                <p:cNvSpPr>
                  <a:spLocks noChangeArrowheads="1"/>
                </p:cNvSpPr>
                <p:nvPr/>
              </p:nvSpPr>
              <p:spPr bwMode="auto">
                <a:xfrm flipV="1">
                  <a:off x="8264157" y="2305910"/>
                  <a:ext cx="66579" cy="7568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8" name="Rectangle 467"/>
                <p:cNvSpPr>
                  <a:spLocks noChangeArrowheads="1"/>
                </p:cNvSpPr>
                <p:nvPr/>
              </p:nvSpPr>
              <p:spPr bwMode="auto">
                <a:xfrm>
                  <a:off x="8621420" y="695957"/>
                  <a:ext cx="412292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Arial" pitchFamily="34" charset="0"/>
                    </a:rPr>
                    <a:t>32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189" name="Rectangle 468"/>
                <p:cNvSpPr>
                  <a:spLocks noChangeArrowheads="1"/>
                </p:cNvSpPr>
                <p:nvPr/>
              </p:nvSpPr>
              <p:spPr bwMode="auto">
                <a:xfrm>
                  <a:off x="8542252" y="1771421"/>
                  <a:ext cx="412292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Arial" pitchFamily="34" charset="0"/>
                    </a:rPr>
                    <a:t>18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190" name="Oval 531"/>
                <p:cNvSpPr>
                  <a:spLocks noChangeArrowheads="1"/>
                </p:cNvSpPr>
                <p:nvPr/>
              </p:nvSpPr>
              <p:spPr bwMode="auto">
                <a:xfrm>
                  <a:off x="7067436" y="2003967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1" name="Oval 533"/>
                <p:cNvSpPr>
                  <a:spLocks noChangeArrowheads="1"/>
                </p:cNvSpPr>
                <p:nvPr/>
              </p:nvSpPr>
              <p:spPr bwMode="auto">
                <a:xfrm>
                  <a:off x="7323976" y="1618421"/>
                  <a:ext cx="65192" cy="74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2" name="Oval 535"/>
                <p:cNvSpPr>
                  <a:spLocks noChangeArrowheads="1"/>
                </p:cNvSpPr>
                <p:nvPr/>
              </p:nvSpPr>
              <p:spPr bwMode="auto">
                <a:xfrm>
                  <a:off x="7201589" y="2904054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3" name="Oval 536"/>
                <p:cNvSpPr>
                  <a:spLocks noChangeArrowheads="1"/>
                </p:cNvSpPr>
                <p:nvPr/>
              </p:nvSpPr>
              <p:spPr bwMode="auto">
                <a:xfrm>
                  <a:off x="8618913" y="899157"/>
                  <a:ext cx="66579" cy="74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4" name="Oval 537"/>
                <p:cNvSpPr>
                  <a:spLocks noChangeArrowheads="1"/>
                </p:cNvSpPr>
                <p:nvPr/>
              </p:nvSpPr>
              <p:spPr bwMode="auto">
                <a:xfrm>
                  <a:off x="7603296" y="2837411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" name="Oval 538"/>
                <p:cNvSpPr>
                  <a:spLocks noChangeArrowheads="1"/>
                </p:cNvSpPr>
                <p:nvPr/>
              </p:nvSpPr>
              <p:spPr bwMode="auto">
                <a:xfrm>
                  <a:off x="7951046" y="2630426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6" name="Oval 539"/>
                <p:cNvSpPr>
                  <a:spLocks noChangeArrowheads="1"/>
                </p:cNvSpPr>
                <p:nvPr/>
              </p:nvSpPr>
              <p:spPr bwMode="auto">
                <a:xfrm>
                  <a:off x="7556963" y="1206177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7" name="Oval 540"/>
                <p:cNvSpPr>
                  <a:spLocks noChangeArrowheads="1"/>
                </p:cNvSpPr>
                <p:nvPr/>
              </p:nvSpPr>
              <p:spPr bwMode="auto">
                <a:xfrm>
                  <a:off x="7762858" y="807167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8" name="Oval 542"/>
                <p:cNvSpPr>
                  <a:spLocks noChangeArrowheads="1"/>
                </p:cNvSpPr>
                <p:nvPr/>
              </p:nvSpPr>
              <p:spPr bwMode="auto">
                <a:xfrm>
                  <a:off x="8166253" y="123996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9" name="Oval 543"/>
                <p:cNvSpPr>
                  <a:spLocks noChangeArrowheads="1"/>
                </p:cNvSpPr>
                <p:nvPr/>
              </p:nvSpPr>
              <p:spPr bwMode="auto">
                <a:xfrm>
                  <a:off x="7949894" y="443256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0" name="Oval 544"/>
                <p:cNvSpPr>
                  <a:spLocks noChangeArrowheads="1"/>
                </p:cNvSpPr>
                <p:nvPr/>
              </p:nvSpPr>
              <p:spPr bwMode="auto">
                <a:xfrm flipV="1">
                  <a:off x="8501149" y="425333"/>
                  <a:ext cx="65192" cy="74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1" name="Rectangle 461"/>
                <p:cNvSpPr>
                  <a:spLocks noChangeArrowheads="1"/>
                </p:cNvSpPr>
                <p:nvPr/>
              </p:nvSpPr>
              <p:spPr bwMode="auto">
                <a:xfrm>
                  <a:off x="6614157" y="1868982"/>
                  <a:ext cx="412292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Arial" pitchFamily="34" charset="0"/>
                    </a:rPr>
                    <a:t>25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202" name="Rectangle 461"/>
                <p:cNvSpPr>
                  <a:spLocks noChangeArrowheads="1"/>
                </p:cNvSpPr>
                <p:nvPr/>
              </p:nvSpPr>
              <p:spPr bwMode="auto">
                <a:xfrm>
                  <a:off x="6859383" y="1494927"/>
                  <a:ext cx="412292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 dirty="0" smtClean="0">
                      <a:latin typeface="Arial" pitchFamily="34" charset="0"/>
                    </a:rPr>
                    <a:t>26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182" name="Oval 532"/>
              <p:cNvSpPr>
                <a:spLocks noChangeArrowheads="1"/>
              </p:cNvSpPr>
              <p:nvPr/>
            </p:nvSpPr>
            <p:spPr bwMode="auto">
              <a:xfrm>
                <a:off x="6634331" y="3219311"/>
                <a:ext cx="55349" cy="6193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3" name="Oval 534"/>
              <p:cNvSpPr>
                <a:spLocks noChangeArrowheads="1"/>
              </p:cNvSpPr>
              <p:nvPr/>
            </p:nvSpPr>
            <p:spPr bwMode="auto">
              <a:xfrm>
                <a:off x="6618514" y="3549034"/>
                <a:ext cx="55349" cy="6193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4" name="Rectangle 471"/>
            <p:cNvSpPr>
              <a:spLocks noChangeArrowheads="1"/>
            </p:cNvSpPr>
            <p:nvPr/>
          </p:nvSpPr>
          <p:spPr bwMode="auto">
            <a:xfrm>
              <a:off x="4465296" y="3376276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</a:rPr>
                <a:t>4</a:t>
              </a:r>
              <a:endParaRPr lang="en-US" sz="1600" b="1" dirty="0">
                <a:latin typeface="Arial" pitchFamily="34" charset="0"/>
              </a:endParaRPr>
            </a:p>
          </p:txBody>
        </p:sp>
        <p:sp>
          <p:nvSpPr>
            <p:cNvPr id="175" name="Line 466"/>
            <p:cNvSpPr>
              <a:spLocks noChangeShapeType="1"/>
            </p:cNvSpPr>
            <p:nvPr/>
          </p:nvSpPr>
          <p:spPr bwMode="auto">
            <a:xfrm flipV="1">
              <a:off x="5043249" y="1749862"/>
              <a:ext cx="177450" cy="45042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arrow" w="sm" len="lg"/>
              <a:tailEnd type="none" w="sm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Line 466"/>
            <p:cNvSpPr>
              <a:spLocks noChangeShapeType="1"/>
            </p:cNvSpPr>
            <p:nvPr/>
          </p:nvSpPr>
          <p:spPr bwMode="auto">
            <a:xfrm>
              <a:off x="5043249" y="2200287"/>
              <a:ext cx="438080" cy="168095"/>
            </a:xfrm>
            <a:prstGeom prst="line">
              <a:avLst/>
            </a:prstGeom>
            <a:noFill/>
            <a:ln w="25400">
              <a:solidFill>
                <a:srgbClr val="0070C0"/>
              </a:solidFill>
              <a:round/>
              <a:headEnd/>
              <a:tailEnd type="arrow" w="sm" len="lg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7" name="Rectangle 461"/>
            <p:cNvSpPr>
              <a:spLocks noChangeArrowheads="1"/>
            </p:cNvSpPr>
            <p:nvPr/>
          </p:nvSpPr>
          <p:spPr bwMode="auto">
            <a:xfrm>
              <a:off x="4550787" y="1824019"/>
              <a:ext cx="4122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</a:rPr>
                <a:t>12</a:t>
              </a:r>
              <a:endParaRPr lang="en-US" sz="1600" b="1" dirty="0">
                <a:latin typeface="Arial" pitchFamily="34" charset="0"/>
              </a:endParaRPr>
            </a:p>
          </p:txBody>
        </p:sp>
        <p:sp>
          <p:nvSpPr>
            <p:cNvPr id="178" name="Line 466"/>
            <p:cNvSpPr>
              <a:spLocks noChangeShapeType="1"/>
            </p:cNvSpPr>
            <p:nvPr/>
          </p:nvSpPr>
          <p:spPr bwMode="auto">
            <a:xfrm flipH="1">
              <a:off x="5986384" y="2123368"/>
              <a:ext cx="474432" cy="5309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5302030" y="2001448"/>
              <a:ext cx="566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B</a:t>
              </a:r>
              <a:r>
                <a:rPr lang="en-US" sz="2000" baseline="-25000" dirty="0" err="1" smtClean="0">
                  <a:solidFill>
                    <a:srgbClr val="0000FF"/>
                  </a:solidFill>
                </a:rPr>
                <a:t>θ</a:t>
              </a:r>
              <a:r>
                <a:rPr lang="en-US" sz="2000" dirty="0" smtClean="0">
                  <a:solidFill>
                    <a:srgbClr val="0000FF"/>
                  </a:solidFill>
                </a:rPr>
                <a:t> </a:t>
              </a:r>
              <a:endParaRPr lang="en-US" sz="2000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4784467" y="1676400"/>
              <a:ext cx="5518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B</a:t>
              </a:r>
              <a:r>
                <a:rPr lang="en-US" sz="2000" baseline="-25000" dirty="0" smtClean="0">
                  <a:solidFill>
                    <a:srgbClr val="FF0000"/>
                  </a:solidFill>
                </a:rPr>
                <a:t>r</a:t>
              </a:r>
              <a:endParaRPr lang="en-US" sz="2000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03" name="Title 86"/>
          <p:cNvSpPr>
            <a:spLocks noGrp="1"/>
          </p:cNvSpPr>
          <p:nvPr>
            <p:ph type="title"/>
          </p:nvPr>
        </p:nvSpPr>
        <p:spPr>
          <a:xfrm>
            <a:off x="101221" y="152400"/>
            <a:ext cx="8966579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 ‘dipole-like’ response is predicted for the case of no net toroidal current</a:t>
            </a:r>
            <a:endParaRPr lang="en-US" sz="3600" dirty="0"/>
          </a:p>
        </p:txBody>
      </p:sp>
      <p:sp>
        <p:nvSpPr>
          <p:cNvPr id="204" name="Rectangle 203"/>
          <p:cNvSpPr/>
          <p:nvPr/>
        </p:nvSpPr>
        <p:spPr>
          <a:xfrm>
            <a:off x="81889" y="1964272"/>
            <a:ext cx="3220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The sign of the signals at the two toroidal locations demonstrate a phase shift showing the helical rotation.</a:t>
            </a:r>
            <a:endParaRPr lang="en-US" sz="2000" dirty="0"/>
          </a:p>
        </p:txBody>
      </p:sp>
      <p:sp>
        <p:nvSpPr>
          <p:cNvPr id="79" name="Text Box 465"/>
          <p:cNvSpPr txBox="1">
            <a:spLocks noChangeArrowheads="1"/>
          </p:cNvSpPr>
          <p:nvPr/>
        </p:nvSpPr>
        <p:spPr bwMode="auto">
          <a:xfrm>
            <a:off x="1752600" y="6553200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80" name="Text Box 465"/>
          <p:cNvSpPr txBox="1">
            <a:spLocks noChangeArrowheads="1"/>
          </p:cNvSpPr>
          <p:nvPr/>
        </p:nvSpPr>
        <p:spPr bwMode="auto">
          <a:xfrm>
            <a:off x="6172200" y="6550223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260975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5260975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8100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33925" y="38100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3" name="Title 86"/>
          <p:cNvSpPr>
            <a:spLocks noGrp="1"/>
          </p:cNvSpPr>
          <p:nvPr>
            <p:ph type="title"/>
          </p:nvPr>
        </p:nvSpPr>
        <p:spPr>
          <a:xfrm>
            <a:off x="0" y="42622"/>
            <a:ext cx="9143999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Bootstrap Current Contributes Little to B</a:t>
            </a:r>
            <a:r>
              <a:rPr lang="en-US" sz="3200" baseline="-25000" dirty="0" smtClean="0"/>
              <a:t>r</a:t>
            </a:r>
            <a:r>
              <a:rPr lang="en-US" sz="3200" dirty="0" smtClean="0"/>
              <a:t> Early in Shot</a:t>
            </a:r>
            <a:endParaRPr lang="en-US" sz="3200" dirty="0"/>
          </a:p>
        </p:txBody>
      </p:sp>
      <p:sp>
        <p:nvSpPr>
          <p:cNvPr id="79" name="Text Box 498"/>
          <p:cNvSpPr txBox="1">
            <a:spLocks noChangeArrowheads="1"/>
          </p:cNvSpPr>
          <p:nvPr/>
        </p:nvSpPr>
        <p:spPr bwMode="auto">
          <a:xfrm>
            <a:off x="1828800" y="5407223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n-US" sz="1400" b="1" dirty="0" smtClean="0">
                <a:latin typeface="Arial" pitchFamily="34" charset="0"/>
              </a:rPr>
              <a:t>P.S. only</a:t>
            </a:r>
            <a:endParaRPr lang="en-US" sz="1400" b="1" dirty="0">
              <a:latin typeface="Arial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2743200" y="5638800"/>
            <a:ext cx="381000" cy="152400"/>
          </a:xfrm>
          <a:prstGeom prst="straightConnector1">
            <a:avLst/>
          </a:prstGeom>
          <a:ln w="31750">
            <a:solidFill>
              <a:srgbClr val="00206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Content Placeholder 78"/>
          <p:cNvSpPr>
            <a:spLocks noGrp="1"/>
          </p:cNvSpPr>
          <p:nvPr>
            <p:ph idx="1"/>
          </p:nvPr>
        </p:nvSpPr>
        <p:spPr>
          <a:xfrm>
            <a:off x="375311" y="1381833"/>
            <a:ext cx="8495731" cy="1905000"/>
          </a:xfrm>
        </p:spPr>
        <p:txBody>
          <a:bodyPr>
            <a:normAutofit/>
          </a:bodyPr>
          <a:lstStyle/>
          <a:p>
            <a:r>
              <a:rPr lang="en-US" dirty="0" smtClean="0"/>
              <a:t>The toroidal current profile is simulated in time and the diagnostic response is predicted with </a:t>
            </a:r>
            <a:r>
              <a:rPr lang="en-US" dirty="0" smtClean="0"/>
              <a:t>V3FIT.</a:t>
            </a:r>
            <a:endParaRPr lang="en-US" dirty="0" smtClean="0"/>
          </a:p>
          <a:p>
            <a:r>
              <a:rPr lang="en-US" dirty="0" smtClean="0"/>
              <a:t>A small net toroidal current (40 A) contributes to the B</a:t>
            </a:r>
            <a:r>
              <a:rPr lang="el-GR" baseline="-25000" dirty="0" smtClean="0"/>
              <a:t>θ</a:t>
            </a:r>
            <a:r>
              <a:rPr lang="en-US" dirty="0" smtClean="0"/>
              <a:t> </a:t>
            </a:r>
            <a:r>
              <a:rPr lang="en-US" dirty="0" smtClean="0"/>
              <a:t>component.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7" name="Text Box 498"/>
          <p:cNvSpPr txBox="1">
            <a:spLocks noChangeArrowheads="1"/>
          </p:cNvSpPr>
          <p:nvPr/>
        </p:nvSpPr>
        <p:spPr bwMode="auto">
          <a:xfrm>
            <a:off x="3048000" y="6169223"/>
            <a:ext cx="114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n-US" sz="1400" b="1" dirty="0" err="1" smtClean="0">
                <a:latin typeface="Arial" pitchFamily="34" charset="0"/>
              </a:rPr>
              <a:t>t</a:t>
            </a:r>
            <a:r>
              <a:rPr lang="en-US" sz="1400" b="1" baseline="-25000" dirty="0" err="1" smtClean="0">
                <a:latin typeface="Arial" pitchFamily="34" charset="0"/>
              </a:rPr>
              <a:t>sim</a:t>
            </a:r>
            <a:r>
              <a:rPr lang="en-US" sz="1400" b="1" dirty="0" smtClean="0">
                <a:latin typeface="Arial" pitchFamily="34" charset="0"/>
              </a:rPr>
              <a:t>=8 ms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2000" y="5334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r>
              <a:rPr lang="el-GR" baseline="-25000" dirty="0" smtClean="0">
                <a:solidFill>
                  <a:srgbClr val="0000FF"/>
                </a:solidFill>
              </a:rPr>
              <a:t>θ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81600" y="5334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r>
              <a:rPr lang="el-GR" baseline="-25000" dirty="0" smtClean="0">
                <a:solidFill>
                  <a:srgbClr val="0000FF"/>
                </a:solidFill>
              </a:rPr>
              <a:t>θ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3886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baseline="-25000" dirty="0" smtClean="0">
                <a:solidFill>
                  <a:srgbClr val="FF0000"/>
                </a:solidFill>
              </a:rPr>
              <a:t>r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81600" y="3886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baseline="-25000" dirty="0" smtClean="0">
                <a:solidFill>
                  <a:srgbClr val="FF0000"/>
                </a:solidFill>
              </a:rPr>
              <a:t>r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9" name="Text Box 498"/>
          <p:cNvSpPr txBox="1">
            <a:spLocks noChangeArrowheads="1"/>
          </p:cNvSpPr>
          <p:nvPr/>
        </p:nvSpPr>
        <p:spPr bwMode="auto">
          <a:xfrm>
            <a:off x="3048000" y="3886200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l-GR" sz="1400" b="1" dirty="0" smtClean="0">
                <a:latin typeface="Arial" pitchFamily="34" charset="0"/>
              </a:rPr>
              <a:t>≈ </a:t>
            </a:r>
            <a:r>
              <a:rPr lang="en-US" sz="1400" b="1" dirty="0" smtClean="0">
                <a:latin typeface="Arial" pitchFamily="34" charset="0"/>
              </a:rPr>
              <a:t>1/2 </a:t>
            </a:r>
            <a:r>
              <a:rPr lang="en-US" sz="1400" b="1" dirty="0">
                <a:latin typeface="Arial" pitchFamily="34" charset="0"/>
              </a:rPr>
              <a:t>FP</a:t>
            </a:r>
          </a:p>
        </p:txBody>
      </p:sp>
      <p:sp>
        <p:nvSpPr>
          <p:cNvPr id="30" name="Text Box 499"/>
          <p:cNvSpPr txBox="1">
            <a:spLocks noChangeArrowheads="1"/>
          </p:cNvSpPr>
          <p:nvPr/>
        </p:nvSpPr>
        <p:spPr bwMode="auto">
          <a:xfrm>
            <a:off x="7467600" y="3886200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l-GR" sz="1400" b="1" dirty="0" smtClean="0">
                <a:latin typeface="Arial" pitchFamily="34" charset="0"/>
              </a:rPr>
              <a:t>≈ </a:t>
            </a:r>
            <a:r>
              <a:rPr lang="en-US" sz="1400" b="1" dirty="0" smtClean="0">
                <a:latin typeface="Arial" pitchFamily="34" charset="0"/>
              </a:rPr>
              <a:t>1/6 </a:t>
            </a:r>
            <a:r>
              <a:rPr lang="en-US" sz="1400" b="1" dirty="0">
                <a:latin typeface="Arial" pitchFamily="34" charset="0"/>
              </a:rPr>
              <a:t>FP</a:t>
            </a:r>
          </a:p>
        </p:txBody>
      </p:sp>
      <p:sp>
        <p:nvSpPr>
          <p:cNvPr id="31" name="Text Box 465"/>
          <p:cNvSpPr txBox="1">
            <a:spLocks noChangeArrowheads="1"/>
          </p:cNvSpPr>
          <p:nvPr/>
        </p:nvSpPr>
        <p:spPr bwMode="auto">
          <a:xfrm>
            <a:off x="1752600" y="6553200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32" name="Text Box 465"/>
          <p:cNvSpPr txBox="1">
            <a:spLocks noChangeArrowheads="1"/>
          </p:cNvSpPr>
          <p:nvPr/>
        </p:nvSpPr>
        <p:spPr bwMode="auto">
          <a:xfrm>
            <a:off x="6172200" y="6550223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16200000" flipV="1">
            <a:off x="2971801" y="6172201"/>
            <a:ext cx="152400" cy="152398"/>
          </a:xfrm>
          <a:prstGeom prst="straightConnector1">
            <a:avLst/>
          </a:prstGeom>
          <a:ln w="31750">
            <a:solidFill>
              <a:srgbClr val="002060"/>
            </a:solidFill>
            <a:prstDash val="dash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ontent Placeholder 78"/>
          <p:cNvSpPr>
            <a:spLocks noGrp="1"/>
          </p:cNvSpPr>
          <p:nvPr>
            <p:ph idx="1"/>
          </p:nvPr>
        </p:nvSpPr>
        <p:spPr>
          <a:xfrm>
            <a:off x="457200" y="1354537"/>
            <a:ext cx="8229600" cy="1905000"/>
          </a:xfrm>
        </p:spPr>
        <p:txBody>
          <a:bodyPr>
            <a:normAutofit/>
          </a:bodyPr>
          <a:lstStyle/>
          <a:p>
            <a:r>
              <a:rPr lang="en-US" dirty="0" smtClean="0"/>
              <a:t>The experimental signals at </a:t>
            </a:r>
            <a:r>
              <a:rPr lang="en-US" dirty="0" smtClean="0"/>
              <a:t>t=8ms </a:t>
            </a:r>
            <a:r>
              <a:rPr lang="en-US" dirty="0" smtClean="0"/>
              <a:t>agree well with theory in terms of the sign and phase.</a:t>
            </a:r>
          </a:p>
          <a:p>
            <a:r>
              <a:rPr lang="en-US" dirty="0" smtClean="0"/>
              <a:t>Good agreement in magnitude.  Reconstruction with V3FIT may resolve the differences.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03" name="Title 86"/>
          <p:cNvSpPr>
            <a:spLocks noGrp="1"/>
          </p:cNvSpPr>
          <p:nvPr>
            <p:ph type="title"/>
          </p:nvPr>
        </p:nvSpPr>
        <p:spPr>
          <a:xfrm>
            <a:off x="-1" y="42622"/>
            <a:ext cx="8966579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Confirmation of the Helical Rotation of the</a:t>
            </a:r>
            <a:br>
              <a:rPr lang="en-US" sz="3200" dirty="0" smtClean="0"/>
            </a:br>
            <a:r>
              <a:rPr lang="en-US" sz="3200" dirty="0" smtClean="0"/>
              <a:t> Pfirsch-Schlüter Current</a:t>
            </a:r>
            <a:endParaRPr lang="en-US" sz="3200" dirty="0"/>
          </a:p>
        </p:txBody>
      </p:sp>
      <p:sp>
        <p:nvSpPr>
          <p:cNvPr id="78" name="Text Box 498"/>
          <p:cNvSpPr txBox="1">
            <a:spLocks noChangeArrowheads="1"/>
          </p:cNvSpPr>
          <p:nvPr/>
        </p:nvSpPr>
        <p:spPr bwMode="auto">
          <a:xfrm>
            <a:off x="3429000" y="5310120"/>
            <a:ext cx="114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n-US" sz="1400" b="1" dirty="0" err="1" smtClean="0">
                <a:latin typeface="Arial" pitchFamily="34" charset="0"/>
              </a:rPr>
              <a:t>t</a:t>
            </a:r>
            <a:r>
              <a:rPr lang="en-US" sz="1400" b="1" baseline="-25000" dirty="0" err="1" smtClean="0">
                <a:latin typeface="Arial" pitchFamily="34" charset="0"/>
              </a:rPr>
              <a:t>sim</a:t>
            </a:r>
            <a:r>
              <a:rPr lang="en-US" sz="1400" b="1" dirty="0" smtClean="0">
                <a:latin typeface="Arial" pitchFamily="34" charset="0"/>
              </a:rPr>
              <a:t>=8 ms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79" name="Text Box 498"/>
          <p:cNvSpPr txBox="1">
            <a:spLocks noChangeArrowheads="1"/>
          </p:cNvSpPr>
          <p:nvPr/>
        </p:nvSpPr>
        <p:spPr bwMode="auto">
          <a:xfrm>
            <a:off x="2549856" y="5873088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n-US" sz="1400" b="1" dirty="0" smtClean="0">
                <a:latin typeface="Arial" pitchFamily="34" charset="0"/>
              </a:rPr>
              <a:t>P.S. only</a:t>
            </a:r>
            <a:endParaRPr lang="en-US" sz="1400" b="1" dirty="0">
              <a:latin typeface="Arial" pitchFamily="34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 flipV="1">
            <a:off x="3429000" y="5949288"/>
            <a:ext cx="304800" cy="76200"/>
          </a:xfrm>
          <a:prstGeom prst="straightConnector1">
            <a:avLst/>
          </a:prstGeom>
          <a:ln w="31750">
            <a:solidFill>
              <a:srgbClr val="00206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10800000" flipV="1">
            <a:off x="3755408" y="5546680"/>
            <a:ext cx="228600" cy="152400"/>
          </a:xfrm>
          <a:prstGeom prst="straightConnector1">
            <a:avLst/>
          </a:prstGeom>
          <a:ln w="31750">
            <a:solidFill>
              <a:srgbClr val="002060"/>
            </a:solidFill>
            <a:prstDash val="dash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2578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5260975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8100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40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38100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TextBox 39"/>
          <p:cNvSpPr txBox="1"/>
          <p:nvPr/>
        </p:nvSpPr>
        <p:spPr>
          <a:xfrm>
            <a:off x="762000" y="5334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r>
              <a:rPr lang="el-GR" baseline="-25000" dirty="0" smtClean="0">
                <a:solidFill>
                  <a:srgbClr val="0000FF"/>
                </a:solidFill>
              </a:rPr>
              <a:t>θ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81600" y="5334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r>
              <a:rPr lang="el-GR" baseline="-25000" dirty="0" smtClean="0">
                <a:solidFill>
                  <a:srgbClr val="0000FF"/>
                </a:solidFill>
              </a:rPr>
              <a:t>θ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2000" y="3886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baseline="-25000" dirty="0" smtClean="0">
                <a:solidFill>
                  <a:srgbClr val="FF0000"/>
                </a:solidFill>
              </a:rPr>
              <a:t>r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34000" y="3886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baseline="-25000" dirty="0" smtClean="0">
                <a:solidFill>
                  <a:srgbClr val="FF0000"/>
                </a:solidFill>
              </a:rPr>
              <a:t>r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44" name="Text Box 498"/>
          <p:cNvSpPr txBox="1">
            <a:spLocks noChangeArrowheads="1"/>
          </p:cNvSpPr>
          <p:nvPr/>
        </p:nvSpPr>
        <p:spPr bwMode="auto">
          <a:xfrm>
            <a:off x="3048000" y="3886200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l-GR" sz="1400" b="1" dirty="0" smtClean="0">
                <a:latin typeface="Arial" pitchFamily="34" charset="0"/>
              </a:rPr>
              <a:t>≈ </a:t>
            </a:r>
            <a:r>
              <a:rPr lang="en-US" sz="1400" b="1" dirty="0" smtClean="0">
                <a:latin typeface="Arial" pitchFamily="34" charset="0"/>
              </a:rPr>
              <a:t>1/2 </a:t>
            </a:r>
            <a:r>
              <a:rPr lang="en-US" sz="1400" b="1" dirty="0">
                <a:latin typeface="Arial" pitchFamily="34" charset="0"/>
              </a:rPr>
              <a:t>FP</a:t>
            </a:r>
          </a:p>
        </p:txBody>
      </p:sp>
      <p:sp>
        <p:nvSpPr>
          <p:cNvPr id="45" name="Text Box 499"/>
          <p:cNvSpPr txBox="1">
            <a:spLocks noChangeArrowheads="1"/>
          </p:cNvSpPr>
          <p:nvPr/>
        </p:nvSpPr>
        <p:spPr bwMode="auto">
          <a:xfrm>
            <a:off x="7467600" y="3886200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l-GR" sz="1400" b="1" dirty="0" smtClean="0">
                <a:latin typeface="Arial" pitchFamily="34" charset="0"/>
              </a:rPr>
              <a:t>≈ </a:t>
            </a:r>
            <a:r>
              <a:rPr lang="en-US" sz="1400" b="1" dirty="0" smtClean="0">
                <a:latin typeface="Arial" pitchFamily="34" charset="0"/>
              </a:rPr>
              <a:t>1/6 </a:t>
            </a:r>
            <a:r>
              <a:rPr lang="en-US" sz="1400" b="1" dirty="0">
                <a:latin typeface="Arial" pitchFamily="34" charset="0"/>
              </a:rPr>
              <a:t>FP</a:t>
            </a:r>
          </a:p>
        </p:txBody>
      </p:sp>
      <p:sp>
        <p:nvSpPr>
          <p:cNvPr id="46" name="Text Box 465"/>
          <p:cNvSpPr txBox="1">
            <a:spLocks noChangeArrowheads="1"/>
          </p:cNvSpPr>
          <p:nvPr/>
        </p:nvSpPr>
        <p:spPr bwMode="auto">
          <a:xfrm>
            <a:off x="1752600" y="6553200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47" name="Text Box 465"/>
          <p:cNvSpPr txBox="1">
            <a:spLocks noChangeArrowheads="1"/>
          </p:cNvSpPr>
          <p:nvPr/>
        </p:nvSpPr>
        <p:spPr bwMode="auto">
          <a:xfrm>
            <a:off x="6172200" y="6550223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20" name="Text Box 498"/>
          <p:cNvSpPr txBox="1">
            <a:spLocks noChangeArrowheads="1"/>
          </p:cNvSpPr>
          <p:nvPr/>
        </p:nvSpPr>
        <p:spPr bwMode="auto">
          <a:xfrm>
            <a:off x="1828800" y="5407223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n-US" sz="1400" b="1" dirty="0" smtClean="0">
                <a:latin typeface="Arial" pitchFamily="34" charset="0"/>
              </a:rPr>
              <a:t>P.S. only</a:t>
            </a:r>
            <a:endParaRPr lang="en-US" sz="1400" b="1" dirty="0">
              <a:latin typeface="Arial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743200" y="5638800"/>
            <a:ext cx="381000" cy="152400"/>
          </a:xfrm>
          <a:prstGeom prst="straightConnector1">
            <a:avLst/>
          </a:prstGeom>
          <a:ln w="31750">
            <a:solidFill>
              <a:srgbClr val="00206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V="1">
            <a:off x="2971801" y="6172201"/>
            <a:ext cx="152400" cy="152398"/>
          </a:xfrm>
          <a:prstGeom prst="straightConnector1">
            <a:avLst/>
          </a:prstGeom>
          <a:ln w="31750">
            <a:solidFill>
              <a:srgbClr val="002060"/>
            </a:solidFill>
            <a:prstDash val="dash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498"/>
          <p:cNvSpPr txBox="1">
            <a:spLocks noChangeArrowheads="1"/>
          </p:cNvSpPr>
          <p:nvPr/>
        </p:nvSpPr>
        <p:spPr bwMode="auto">
          <a:xfrm>
            <a:off x="3048000" y="6169223"/>
            <a:ext cx="114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n-US" sz="1400" b="1" dirty="0" err="1" smtClean="0">
                <a:latin typeface="Arial" pitchFamily="34" charset="0"/>
              </a:rPr>
              <a:t>t</a:t>
            </a:r>
            <a:r>
              <a:rPr lang="en-US" sz="1400" b="1" baseline="-25000" dirty="0" err="1" smtClean="0">
                <a:latin typeface="Arial" pitchFamily="34" charset="0"/>
              </a:rPr>
              <a:t>sim</a:t>
            </a:r>
            <a:r>
              <a:rPr lang="en-US" sz="1400" b="1" dirty="0" smtClean="0">
                <a:latin typeface="Arial" pitchFamily="34" charset="0"/>
              </a:rPr>
              <a:t>=8 ms</a:t>
            </a:r>
            <a:endParaRPr lang="en-US" sz="1400" b="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2578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52578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8100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8100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" name="Content Placeholder 111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1981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Simulated profiles at 25ms and </a:t>
            </a:r>
            <a:r>
              <a:rPr lang="en-US" sz="2800" dirty="0" smtClean="0"/>
              <a:t>50ms.</a:t>
            </a:r>
            <a:endParaRPr lang="en-US" sz="2800" dirty="0" smtClean="0"/>
          </a:p>
          <a:p>
            <a:r>
              <a:rPr lang="en-US" sz="2800" dirty="0" err="1" smtClean="0"/>
              <a:t>B</a:t>
            </a:r>
            <a:r>
              <a:rPr lang="en-US" sz="2800" baseline="-25000" dirty="0" err="1" smtClean="0"/>
              <a:t>θ</a:t>
            </a:r>
            <a:r>
              <a:rPr lang="en-US" sz="2800" dirty="0" smtClean="0"/>
              <a:t> has large unidirectional contribution from &lt;J∙B</a:t>
            </a:r>
            <a:r>
              <a:rPr lang="en-US" sz="2800" dirty="0" smtClean="0"/>
              <a:t>&gt;.</a:t>
            </a:r>
            <a:endParaRPr lang="en-US" sz="2800" dirty="0" smtClean="0"/>
          </a:p>
          <a:p>
            <a:r>
              <a:rPr lang="en-US" sz="2800" dirty="0" smtClean="0"/>
              <a:t>B</a:t>
            </a:r>
            <a:r>
              <a:rPr lang="en-US" sz="2800" baseline="-25000" dirty="0" smtClean="0"/>
              <a:t>r</a:t>
            </a:r>
            <a:r>
              <a:rPr lang="en-US" sz="2800" dirty="0" smtClean="0"/>
              <a:t> is dominated by the m=2 structure of the vacuum </a:t>
            </a:r>
            <a:r>
              <a:rPr lang="en-US" sz="2800" dirty="0" smtClean="0"/>
              <a:t>vessel.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81" name="TextBox 80"/>
          <p:cNvSpPr txBox="1"/>
          <p:nvPr/>
        </p:nvSpPr>
        <p:spPr>
          <a:xfrm>
            <a:off x="3581400" y="6019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θ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181600" y="6019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θ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7" name="Text Box 465"/>
          <p:cNvSpPr txBox="1">
            <a:spLocks noChangeArrowheads="1"/>
          </p:cNvSpPr>
          <p:nvPr/>
        </p:nvSpPr>
        <p:spPr bwMode="auto">
          <a:xfrm>
            <a:off x="1752600" y="6550223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88" name="Text Box 465"/>
          <p:cNvSpPr txBox="1">
            <a:spLocks noChangeArrowheads="1"/>
          </p:cNvSpPr>
          <p:nvPr/>
        </p:nvSpPr>
        <p:spPr bwMode="auto">
          <a:xfrm>
            <a:off x="6172200" y="6553200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581400" y="38978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334000" y="38978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010400" y="6109156"/>
            <a:ext cx="45720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</a:rPr>
              <a:t>50 ms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781800" y="5728156"/>
            <a:ext cx="45720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 smtClean="0"/>
              <a:t>25 ms</a:t>
            </a:r>
            <a:endParaRPr lang="en-US" sz="1400" b="1" dirty="0"/>
          </a:p>
        </p:txBody>
      </p:sp>
      <p:sp>
        <p:nvSpPr>
          <p:cNvPr id="111" name="Title 1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Later in Time, the Largest Signals are from Bootstrap Current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260975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4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5257800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5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813175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6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3813175"/>
            <a:ext cx="40290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6" name="Content Placeholder 85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1752599"/>
          </a:xfrm>
        </p:spPr>
        <p:txBody>
          <a:bodyPr>
            <a:noAutofit/>
          </a:bodyPr>
          <a:lstStyle/>
          <a:p>
            <a:r>
              <a:rPr lang="en-US" sz="2400" dirty="0" smtClean="0"/>
              <a:t>Measurement evolves slightly faster than simulated values.</a:t>
            </a:r>
          </a:p>
          <a:p>
            <a:r>
              <a:rPr lang="en-US" sz="2400" dirty="0" smtClean="0"/>
              <a:t>Possible sources of error: </a:t>
            </a:r>
            <a:r>
              <a:rPr lang="en-US" sz="2400" dirty="0" err="1" smtClean="0"/>
              <a:t>Z</a:t>
            </a:r>
            <a:r>
              <a:rPr lang="en-US" sz="2400" baseline="-25000" dirty="0" err="1" smtClean="0"/>
              <a:t>eff</a:t>
            </a:r>
            <a:r>
              <a:rPr lang="en-US" sz="2400" dirty="0" smtClean="0"/>
              <a:t>, initial plasma profiles, neoclassical calculation of bootstrap current.</a:t>
            </a:r>
          </a:p>
          <a:p>
            <a:r>
              <a:rPr lang="en-US" sz="2400" dirty="0" smtClean="0"/>
              <a:t>The pressure profile and evolved current profile serve as an ‘initial guess’ in the V3FIT reconstruction attempt.</a:t>
            </a:r>
            <a:endParaRPr lang="en-US" sz="2400" dirty="0"/>
          </a:p>
        </p:txBody>
      </p:sp>
      <p:sp>
        <p:nvSpPr>
          <p:cNvPr id="83" name="Title 8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Measured </a:t>
            </a:r>
            <a:r>
              <a:rPr lang="en-US" sz="3200" dirty="0" smtClean="0"/>
              <a:t>signals are close to the simulated ones</a:t>
            </a:r>
            <a:endParaRPr lang="en-US" sz="3200" dirty="0"/>
          </a:p>
        </p:txBody>
      </p:sp>
      <p:sp>
        <p:nvSpPr>
          <p:cNvPr id="92" name="Text Box 465"/>
          <p:cNvSpPr txBox="1">
            <a:spLocks noChangeArrowheads="1"/>
          </p:cNvSpPr>
          <p:nvPr/>
        </p:nvSpPr>
        <p:spPr bwMode="auto">
          <a:xfrm>
            <a:off x="1752600" y="6550223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93" name="Text Box 465"/>
          <p:cNvSpPr txBox="1">
            <a:spLocks noChangeArrowheads="1"/>
          </p:cNvSpPr>
          <p:nvPr/>
        </p:nvSpPr>
        <p:spPr bwMode="auto">
          <a:xfrm>
            <a:off x="6172200" y="6553200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620000" y="5257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50 ms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200400" y="5257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50 ms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81400" y="6019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θ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81600" y="6019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θ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81400" y="38978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34000" y="38978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53249" name="Object 1"/>
          <p:cNvGraphicFramePr>
            <a:graphicFrameLocks noChangeAspect="1"/>
          </p:cNvGraphicFramePr>
          <p:nvPr/>
        </p:nvGraphicFramePr>
        <p:xfrm>
          <a:off x="3505200" y="3581400"/>
          <a:ext cx="1025525" cy="274638"/>
        </p:xfrm>
        <a:graphic>
          <a:graphicData uri="http://schemas.openxmlformats.org/presentationml/2006/ole">
            <p:oleObj spid="_x0000_s53249" name="Equation" r:id="rId7" imgW="104112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587230"/>
            <a:ext cx="3124200" cy="1994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587230"/>
            <a:ext cx="3124200" cy="1994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4876800" y="1447800"/>
            <a:ext cx="167640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</a:rPr>
              <a:t>Initial guess in blue</a:t>
            </a:r>
            <a:endParaRPr lang="en-US" sz="1400" b="1" dirty="0">
              <a:solidFill>
                <a:srgbClr val="0000FF"/>
              </a:solidFill>
            </a:endParaRPr>
          </a:p>
        </p:txBody>
      </p:sp>
      <p:pic>
        <p:nvPicPr>
          <p:cNvPr id="52242" name="Picture 18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5257800"/>
            <a:ext cx="4032504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39" name="Picture 15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5257800"/>
            <a:ext cx="4032504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40" name="Picture 16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3810000"/>
            <a:ext cx="4032504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41" name="Picture 17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30496" y="3810000"/>
            <a:ext cx="4032504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6" name="Content Placeholder 85"/>
          <p:cNvSpPr>
            <a:spLocks noGrp="1"/>
          </p:cNvSpPr>
          <p:nvPr>
            <p:ph idx="1"/>
          </p:nvPr>
        </p:nvSpPr>
        <p:spPr>
          <a:xfrm>
            <a:off x="76200" y="1371600"/>
            <a:ext cx="3352800" cy="2666999"/>
          </a:xfrm>
        </p:spPr>
        <p:txBody>
          <a:bodyPr>
            <a:noAutofit/>
          </a:bodyPr>
          <a:lstStyle/>
          <a:p>
            <a:r>
              <a:rPr lang="en-US" sz="2000" dirty="0" smtClean="0"/>
              <a:t>Pressure profile becomes wider;  Current density is shifted </a:t>
            </a:r>
            <a:r>
              <a:rPr lang="en-US" sz="2000" dirty="0" err="1" smtClean="0"/>
              <a:t>radially</a:t>
            </a:r>
            <a:r>
              <a:rPr lang="en-US" sz="2000" dirty="0" smtClean="0"/>
              <a:t> outward.</a:t>
            </a:r>
          </a:p>
          <a:p>
            <a:r>
              <a:rPr lang="en-US" sz="2000" dirty="0" smtClean="0"/>
              <a:t>Posterior </a:t>
            </a:r>
            <a:r>
              <a:rPr lang="en-US" sz="2000" dirty="0" err="1" smtClean="0"/>
              <a:t>sigmas</a:t>
            </a:r>
            <a:r>
              <a:rPr lang="en-US" sz="2000" dirty="0" smtClean="0"/>
              <a:t> are large: Need to reduce the # of free parameters in the model.</a:t>
            </a:r>
            <a:endParaRPr lang="en-US" sz="2000" dirty="0"/>
          </a:p>
        </p:txBody>
      </p:sp>
      <p:sp>
        <p:nvSpPr>
          <p:cNvPr id="83" name="Title 8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The reconstruction minimizes the mismatch between the measured and modeled signals</a:t>
            </a:r>
            <a:endParaRPr lang="en-US" sz="3200" dirty="0"/>
          </a:p>
        </p:txBody>
      </p:sp>
      <p:graphicFrame>
        <p:nvGraphicFramePr>
          <p:cNvPr id="52235" name="Object 325"/>
          <p:cNvGraphicFramePr>
            <a:graphicFrameLocks noChangeAspect="1"/>
          </p:cNvGraphicFramePr>
          <p:nvPr/>
        </p:nvGraphicFramePr>
        <p:xfrm>
          <a:off x="4605840" y="3581400"/>
          <a:ext cx="1185360" cy="274320"/>
        </p:xfrm>
        <a:graphic>
          <a:graphicData uri="http://schemas.openxmlformats.org/presentationml/2006/ole">
            <p:oleObj spid="_x0000_s52235" name="Equation" r:id="rId9" imgW="1143000" imgH="266400" progId="Equation.3">
              <p:embed/>
            </p:oleObj>
          </a:graphicData>
        </a:graphic>
      </p:graphicFrame>
      <p:graphicFrame>
        <p:nvGraphicFramePr>
          <p:cNvPr id="52237" name="Object 325"/>
          <p:cNvGraphicFramePr>
            <a:graphicFrameLocks noChangeAspect="1"/>
          </p:cNvGraphicFramePr>
          <p:nvPr/>
        </p:nvGraphicFramePr>
        <p:xfrm>
          <a:off x="3505200" y="3581400"/>
          <a:ext cx="1025721" cy="274320"/>
        </p:xfrm>
        <a:graphic>
          <a:graphicData uri="http://schemas.openxmlformats.org/presentationml/2006/ole">
            <p:oleObj spid="_x0000_s52237" name="Equation" r:id="rId10" imgW="1041120" imgH="279360" progId="Equation.3">
              <p:embed/>
            </p:oleObj>
          </a:graphicData>
        </a:graphic>
      </p:graphicFrame>
      <p:sp>
        <p:nvSpPr>
          <p:cNvPr id="32" name="Text Box 465"/>
          <p:cNvSpPr txBox="1">
            <a:spLocks noChangeArrowheads="1"/>
          </p:cNvSpPr>
          <p:nvPr/>
        </p:nvSpPr>
        <p:spPr bwMode="auto">
          <a:xfrm>
            <a:off x="1752600" y="6550223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33" name="Text Box 465"/>
          <p:cNvSpPr txBox="1">
            <a:spLocks noChangeArrowheads="1"/>
          </p:cNvSpPr>
          <p:nvPr/>
        </p:nvSpPr>
        <p:spPr bwMode="auto">
          <a:xfrm>
            <a:off x="6172200" y="6553200"/>
            <a:ext cx="1464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Poloidal </a:t>
            </a:r>
            <a:r>
              <a:rPr lang="en-US" sz="1400" b="1" dirty="0" smtClean="0">
                <a:latin typeface="Arial" pitchFamily="34" charset="0"/>
              </a:rPr>
              <a:t>Index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20000" y="5257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50 ms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00400" y="5257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50 ms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81400" y="6019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θ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81600" y="60198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θ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81400" y="38978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334000" y="38978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</a:t>
            </a:r>
            <a:endParaRPr lang="en-US" baseline="-25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77000" y="1460956"/>
            <a:ext cx="167640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Reconstruction in red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200" dirty="0" smtClean="0"/>
              <a:t>Toroidal Currents with Quasi-Helical Symmetry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direction of the bootstrap current is reversed and reduced by ~1/3 compared to an equivalent tokamak (same iota,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major</a:t>
            </a:r>
            <a:r>
              <a:rPr lang="en-US" dirty="0" smtClean="0"/>
              <a:t>,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minor</a:t>
            </a:r>
            <a:r>
              <a:rPr lang="en-US" dirty="0" smtClean="0"/>
              <a:t>).  This results in a reduction in rotational transform.</a:t>
            </a:r>
          </a:p>
          <a:p>
            <a:endParaRPr lang="en-US" dirty="0" smtClean="0"/>
          </a:p>
          <a:p>
            <a:pPr lvl="0">
              <a:defRPr/>
            </a:pPr>
            <a:r>
              <a:rPr lang="en-US" dirty="0" smtClean="0"/>
              <a:t>The Pfirsch-Schlüter current rotates with |B| contours and is reduced by ~1/3 compared to a tokamak, demonstrating the lack of toroidal curvature.</a:t>
            </a:r>
          </a:p>
          <a:p>
            <a:pPr lvl="0">
              <a:defRPr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evolving current profile is modeled with a diffusion equation using a 3D susceptance matrix.  Expected magnetic diagnostic signal are calculated with </a:t>
            </a:r>
            <a:r>
              <a:rPr lang="en-US" dirty="0" smtClean="0"/>
              <a:t>V3FIT.</a:t>
            </a:r>
            <a:endParaRPr lang="en-US" dirty="0" smtClean="0"/>
          </a:p>
          <a:p>
            <a:pPr lvl="0">
              <a:defRPr/>
            </a:pPr>
            <a:endParaRPr lang="en-US" dirty="0" smtClean="0"/>
          </a:p>
          <a:p>
            <a:pPr lvl="0">
              <a:defRPr/>
            </a:pPr>
            <a:r>
              <a:rPr lang="en-US" dirty="0" smtClean="0"/>
              <a:t>Continue to improve the V3FIT reconstruction.  e.g., R</a:t>
            </a:r>
            <a:r>
              <a:rPr lang="en-US" dirty="0" smtClean="0"/>
              <a:t>educe  the # </a:t>
            </a:r>
            <a:r>
              <a:rPr lang="en-US" dirty="0" smtClean="0"/>
              <a:t>of free parameters </a:t>
            </a:r>
            <a:r>
              <a:rPr lang="en-US" dirty="0" smtClean="0"/>
              <a:t>in the </a:t>
            </a:r>
            <a:r>
              <a:rPr lang="en-US" dirty="0" smtClean="0"/>
              <a:t>reconstruction to achieve reasonable uncertainties in the </a:t>
            </a:r>
            <a:r>
              <a:rPr lang="en-US" dirty="0" smtClean="0"/>
              <a:t>profiles.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24638</TotalTime>
  <Words>1006</Words>
  <Application>Microsoft Office PowerPoint</Application>
  <PresentationFormat>On-screen Show (4:3)</PresentationFormat>
  <Paragraphs>199</Paragraphs>
  <Slides>15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Office Theme</vt:lpstr>
      <vt:lpstr>Equation</vt:lpstr>
      <vt:lpstr>Microsoft Equation 3.0</vt:lpstr>
      <vt:lpstr>Measurement, Reconstruction and Modeling of Equilibrium Currents in the HSX Stellarator</vt:lpstr>
      <vt:lpstr>Toroidal current is predominantly bootstrap-driven</vt:lpstr>
      <vt:lpstr>Equilibrium Currents with Quasi-Helical Symmetry</vt:lpstr>
      <vt:lpstr>Bootstrap current depends on Er</vt:lpstr>
      <vt:lpstr>Toroidal current evolves during shot</vt:lpstr>
      <vt:lpstr>Modeling the Evolution of the Toroidal Current</vt:lpstr>
      <vt:lpstr>V3FIT3 Calculates the Magnetic Diagnostics Signals</vt:lpstr>
      <vt:lpstr>The Pfirsch-Schlüter current rotates helically </vt:lpstr>
      <vt:lpstr>A ‘dipole-like’ response is predicted for the case of no net toroidal current</vt:lpstr>
      <vt:lpstr>Bootstrap Current Contributes Little to Br Early in Shot</vt:lpstr>
      <vt:lpstr>Confirmation of the Helical Rotation of the  Pfirsch-Schlüter Current</vt:lpstr>
      <vt:lpstr>Later in Time, the Largest Signals are from Bootstrap Current</vt:lpstr>
      <vt:lpstr>Measured signals are close to the simulated ones</vt:lpstr>
      <vt:lpstr>The reconstruction minimizes the mismatch between the measured and modeled signals</vt:lpstr>
      <vt:lpstr>Toroidal Currents with Quasi-Helical Symmetry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few words about thigns </dc:title>
  <dc:creator/>
  <cp:lastModifiedBy>JohnS</cp:lastModifiedBy>
  <cp:revision>1061</cp:revision>
  <dcterms:created xsi:type="dcterms:W3CDTF">2006-08-16T00:00:00Z</dcterms:created>
  <dcterms:modified xsi:type="dcterms:W3CDTF">2010-11-15T06:01:19Z</dcterms:modified>
</cp:coreProperties>
</file>