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60" r:id="rId3"/>
  </p:sldMasterIdLst>
  <p:notesMasterIdLst>
    <p:notesMasterId r:id="rId5"/>
  </p:notesMasterIdLst>
  <p:handoutMasterIdLst>
    <p:handoutMasterId r:id="rId6"/>
  </p:handoutMasterIdLst>
  <p:sldIdLst>
    <p:sldId id="256" r:id="rId4"/>
  </p:sldIdLst>
  <p:sldSz cx="20116800" cy="16459200"/>
  <p:notesSz cx="7010400" cy="9236075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7921" autoAdjust="0"/>
    <p:restoredTop sz="94660" autoAdjust="0"/>
  </p:normalViewPr>
  <p:slideViewPr>
    <p:cSldViewPr>
      <p:cViewPr varScale="1">
        <p:scale>
          <a:sx n="51" d="100"/>
          <a:sy n="51" d="100"/>
        </p:scale>
        <p:origin x="-2460" y="-96"/>
      </p:cViewPr>
      <p:guideLst>
        <p:guide orient="horz"/>
        <p:guide pos="92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2448" y="-90"/>
      </p:cViewPr>
      <p:guideLst>
        <p:guide orient="horz" pos="290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21" tIns="46410" rIns="92821" bIns="46410" numCol="1" anchor="t" anchorCtr="0" compatLnSpc="1">
            <a:prstTxWarp prst="textNoShape">
              <a:avLst/>
            </a:prstTxWarp>
          </a:bodyPr>
          <a:lstStyle>
            <a:lvl1pPr defTabSz="928688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21" tIns="46410" rIns="92821" bIns="46410" numCol="1" anchor="t" anchorCtr="0" compatLnSpc="1">
            <a:prstTxWarp prst="textNoShape">
              <a:avLst/>
            </a:prstTxWarp>
          </a:bodyPr>
          <a:lstStyle>
            <a:lvl1pPr algn="r" defTabSz="928688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4113"/>
            <a:ext cx="303847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21" tIns="46410" rIns="92821" bIns="46410" numCol="1" anchor="b" anchorCtr="0" compatLnSpc="1">
            <a:prstTxWarp prst="textNoShape">
              <a:avLst/>
            </a:prstTxWarp>
          </a:bodyPr>
          <a:lstStyle>
            <a:lvl1pPr defTabSz="928688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774113"/>
            <a:ext cx="303847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21" tIns="46410" rIns="92821" bIns="46410" numCol="1" anchor="b" anchorCtr="0" compatLnSpc="1">
            <a:prstTxWarp prst="textNoShape">
              <a:avLst/>
            </a:prstTxWarp>
          </a:bodyPr>
          <a:lstStyle>
            <a:lvl1pPr algn="r" defTabSz="928688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fld id="{81C6EF8B-B6B3-4D28-9E07-046626AFD7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4437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9063" y="692150"/>
            <a:ext cx="423227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387850"/>
            <a:ext cx="5607050" cy="415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2525"/>
            <a:ext cx="30384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772525"/>
            <a:ext cx="30384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fld id="{F3D02B7B-8E3C-4F90-9E61-DBEE70BB66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5139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7A454D-E349-4E7F-8A9C-B9462056725C}" type="slidenum">
              <a:rPr lang="en-US"/>
              <a:pPr/>
              <a:t>1</a:t>
            </a:fld>
            <a:endParaRPr lang="en-US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9063" y="692150"/>
            <a:ext cx="4232275" cy="3463925"/>
          </a:xfrm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8760" y="5113340"/>
            <a:ext cx="17099280" cy="35274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17520" y="9326565"/>
            <a:ext cx="14081760" cy="4206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813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5840" y="658813"/>
            <a:ext cx="18105120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5840" y="3840163"/>
            <a:ext cx="18105120" cy="108632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220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9088" y="10575925"/>
            <a:ext cx="17099280" cy="32702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9088" y="6975475"/>
            <a:ext cx="17099280" cy="36004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1125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5840" y="658813"/>
            <a:ext cx="18105120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840" y="3840163"/>
            <a:ext cx="8996680" cy="10863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14280" y="3840163"/>
            <a:ext cx="8996680" cy="10863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587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5840" y="658813"/>
            <a:ext cx="18105120" cy="2743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1" y="3684588"/>
            <a:ext cx="8888413" cy="15351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41" y="5219702"/>
            <a:ext cx="8888413" cy="9483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219055" y="3684588"/>
            <a:ext cx="8891905" cy="15351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219055" y="5219702"/>
            <a:ext cx="8891905" cy="9483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484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5840" y="658813"/>
            <a:ext cx="18105120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482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5200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5840" y="655640"/>
            <a:ext cx="6618288" cy="27892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5110" y="655640"/>
            <a:ext cx="11245850" cy="140477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5840" y="3444875"/>
            <a:ext cx="6618288" cy="112585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379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3033" y="11522075"/>
            <a:ext cx="12070080" cy="13589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43033" y="1470025"/>
            <a:ext cx="12070080" cy="9875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43033" y="12880975"/>
            <a:ext cx="12070080" cy="19319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6497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5840" y="658813"/>
            <a:ext cx="18105120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5840" y="3840163"/>
            <a:ext cx="18105120" cy="108632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541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584680" y="658813"/>
            <a:ext cx="4526280" cy="1404461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5840" y="658813"/>
            <a:ext cx="13467080" cy="140446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344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9052" y="5113339"/>
            <a:ext cx="17098698" cy="35274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18102" y="9326564"/>
            <a:ext cx="14080596" cy="42068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0AA0-2DB1-49FA-B471-94FF0D4F1504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57C58-61A9-4DC5-A46B-DF2A9990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9155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0AA0-2DB1-49FA-B471-94FF0D4F1504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57C58-61A9-4DC5-A46B-DF2A9990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9440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9088" y="10575925"/>
            <a:ext cx="17098698" cy="32702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9088" y="6975475"/>
            <a:ext cx="17098698" cy="36004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0AA0-2DB1-49FA-B471-94FF0D4F1504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57C58-61A9-4DC5-A46B-DF2A9990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1888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550" y="3840163"/>
            <a:ext cx="8983001" cy="10863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28250" y="3840163"/>
            <a:ext cx="8983002" cy="10863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0AA0-2DB1-49FA-B471-94FF0D4F1504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57C58-61A9-4DC5-A46B-DF2A9990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4561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549" y="3684588"/>
            <a:ext cx="8888413" cy="15351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549" y="5219701"/>
            <a:ext cx="8888413" cy="9483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218473" y="3684588"/>
            <a:ext cx="8892779" cy="15351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218473" y="5219701"/>
            <a:ext cx="8892779" cy="9483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0AA0-2DB1-49FA-B471-94FF0D4F1504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57C58-61A9-4DC5-A46B-DF2A9990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1501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0AA0-2DB1-49FA-B471-94FF0D4F1504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57C58-61A9-4DC5-A46B-DF2A9990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1971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0AA0-2DB1-49FA-B471-94FF0D4F1504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57C58-61A9-4DC5-A46B-DF2A9990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6748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5549" y="655639"/>
            <a:ext cx="6618288" cy="27892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5402" y="655639"/>
            <a:ext cx="11245850" cy="140477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5549" y="3444875"/>
            <a:ext cx="6618288" cy="112585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0AA0-2DB1-49FA-B471-94FF0D4F1504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57C58-61A9-4DC5-A46B-DF2A9990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6615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3615" y="11522075"/>
            <a:ext cx="12069498" cy="13589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43615" y="1470025"/>
            <a:ext cx="12069498" cy="98758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43615" y="12880975"/>
            <a:ext cx="12069498" cy="19319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0AA0-2DB1-49FA-B471-94FF0D4F1504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57C58-61A9-4DC5-A46B-DF2A9990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8770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0AA0-2DB1-49FA-B471-94FF0D4F1504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57C58-61A9-4DC5-A46B-DF2A9990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0655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585554" y="658813"/>
            <a:ext cx="4525698" cy="140446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5550" y="658813"/>
            <a:ext cx="13440304" cy="140446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0AA0-2DB1-49FA-B471-94FF0D4F1504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57C58-61A9-4DC5-A46B-DF2A9990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3558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9052" y="5113339"/>
            <a:ext cx="17098698" cy="35274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18102" y="9326564"/>
            <a:ext cx="14080596" cy="42068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CE934-E389-412E-B46D-B31FA9353CB5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FAEB-437B-4F65-8345-ED7A150B34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6201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CE934-E389-412E-B46D-B31FA9353CB5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FAEB-437B-4F65-8345-ED7A150B34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3373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9088" y="10575925"/>
            <a:ext cx="17098698" cy="32702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9088" y="6975475"/>
            <a:ext cx="17098698" cy="36004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CE934-E389-412E-B46D-B31FA9353CB5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FAEB-437B-4F65-8345-ED7A150B34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6541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550" y="3840163"/>
            <a:ext cx="8983001" cy="10863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28250" y="3840163"/>
            <a:ext cx="8983002" cy="10863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CE934-E389-412E-B46D-B31FA9353CB5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FAEB-437B-4F65-8345-ED7A150B34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2065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549" y="3684588"/>
            <a:ext cx="8888413" cy="15351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549" y="5219701"/>
            <a:ext cx="8888413" cy="9483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218473" y="3684588"/>
            <a:ext cx="8892779" cy="15351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218473" y="5219701"/>
            <a:ext cx="8892779" cy="9483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CE934-E389-412E-B46D-B31FA9353CB5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FAEB-437B-4F65-8345-ED7A150B34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1986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CE934-E389-412E-B46D-B31FA9353CB5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FAEB-437B-4F65-8345-ED7A150B34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9910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CE934-E389-412E-B46D-B31FA9353CB5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FAEB-437B-4F65-8345-ED7A150B34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007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5549" y="655639"/>
            <a:ext cx="6618288" cy="27892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5402" y="655639"/>
            <a:ext cx="11245850" cy="140477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5549" y="3444875"/>
            <a:ext cx="6618288" cy="112585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CE934-E389-412E-B46D-B31FA9353CB5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FAEB-437B-4F65-8345-ED7A150B34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725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3615" y="11522075"/>
            <a:ext cx="12069498" cy="13589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43615" y="1470025"/>
            <a:ext cx="12069498" cy="98758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43615" y="12880975"/>
            <a:ext cx="12069498" cy="19319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CE934-E389-412E-B46D-B31FA9353CB5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FAEB-437B-4F65-8345-ED7A150B34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6004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CE934-E389-412E-B46D-B31FA9353CB5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FAEB-437B-4F65-8345-ED7A150B34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494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585554" y="658813"/>
            <a:ext cx="4525698" cy="140446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5550" y="658813"/>
            <a:ext cx="13440304" cy="140446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CE934-E389-412E-B46D-B31FA9353CB5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FAEB-437B-4F65-8345-ED7A150B34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2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14947" y="15969182"/>
            <a:ext cx="20101854" cy="490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58561" tIns="29280" rIns="58561" bIns="29280">
            <a:spAutoFit/>
          </a:bodyPr>
          <a:lstStyle/>
          <a:p>
            <a:pPr marL="0" marR="0" indent="0" algn="ctr" defTabSz="585788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18</a:t>
            </a:r>
            <a:r>
              <a:rPr lang="en-US" sz="2800" b="1" baseline="30000" dirty="0" smtClean="0">
                <a:solidFill>
                  <a:srgbClr val="000066"/>
                </a:solidFill>
                <a:cs typeface="Arial" charset="0"/>
              </a:rPr>
              <a:t>th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 Int’l Stellarator/</a:t>
            </a:r>
            <a:r>
              <a:rPr lang="en-US" sz="2800" b="1" dirty="0" err="1" smtClean="0">
                <a:solidFill>
                  <a:srgbClr val="000066"/>
                </a:solidFill>
                <a:cs typeface="Arial" charset="0"/>
              </a:rPr>
              <a:t>Heliotron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 Workshop, 29</a:t>
            </a:r>
            <a:r>
              <a:rPr lang="en-US" sz="2800" b="1" baseline="0" dirty="0" smtClean="0">
                <a:solidFill>
                  <a:srgbClr val="000066"/>
                </a:solidFill>
                <a:cs typeface="Arial" charset="0"/>
              </a:rPr>
              <a:t> Jan. 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– 3</a:t>
            </a:r>
            <a:r>
              <a:rPr lang="en-US" sz="2800" b="1" baseline="0" dirty="0" smtClean="0">
                <a:solidFill>
                  <a:srgbClr val="000066"/>
                </a:solidFill>
                <a:cs typeface="Arial" charset="0"/>
              </a:rPr>
              <a:t> Feb.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 2012, Canberra – </a:t>
            </a:r>
            <a:r>
              <a:rPr lang="en-US" sz="2800" b="1" dirty="0" err="1" smtClean="0">
                <a:solidFill>
                  <a:srgbClr val="000066"/>
                </a:solidFill>
                <a:cs typeface="Arial" charset="0"/>
              </a:rPr>
              <a:t>Murramarang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 Reserve, Australia</a:t>
            </a:r>
          </a:p>
        </p:txBody>
      </p:sp>
      <p:pic>
        <p:nvPicPr>
          <p:cNvPr id="1034" name="Picture 10" descr="bucky badger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"/>
            <a:ext cx="1536700" cy="181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qhs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1150" y="128588"/>
            <a:ext cx="2576338" cy="154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2pPr>
      <a:lvl3pPr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3pPr>
      <a:lvl4pPr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4pPr>
      <a:lvl5pPr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5pPr>
      <a:lvl6pPr marL="4572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6pPr>
      <a:lvl7pPr marL="9144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7pPr>
      <a:lvl8pPr marL="13716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8pPr>
      <a:lvl9pPr marL="18288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9pPr>
    </p:titleStyle>
    <p:bodyStyle>
      <a:lvl1pPr marL="1176338" indent="-1176338" algn="l" defTabSz="3135313" rtl="0" fontAlgn="base">
        <a:spcBef>
          <a:spcPct val="20000"/>
        </a:spcBef>
        <a:spcAft>
          <a:spcPct val="0"/>
        </a:spcAft>
        <a:buChar char="•"/>
        <a:defRPr sz="11000">
          <a:solidFill>
            <a:schemeClr val="tx1"/>
          </a:solidFill>
          <a:latin typeface="+mn-lt"/>
          <a:ea typeface="+mn-ea"/>
          <a:cs typeface="+mn-cs"/>
        </a:defRPr>
      </a:lvl1pPr>
      <a:lvl2pPr marL="2547938" indent="-981075" algn="l" defTabSz="3135313" rtl="0" fontAlgn="base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</a:defRPr>
      </a:lvl2pPr>
      <a:lvl3pPr marL="3919538" indent="-784225" algn="l" defTabSz="3135313" rtl="0" fontAlgn="base">
        <a:spcBef>
          <a:spcPct val="20000"/>
        </a:spcBef>
        <a:spcAft>
          <a:spcPct val="0"/>
        </a:spcAft>
        <a:buChar char="•"/>
        <a:defRPr sz="8200">
          <a:solidFill>
            <a:schemeClr val="tx1"/>
          </a:solidFill>
          <a:latin typeface="+mn-lt"/>
        </a:defRPr>
      </a:lvl3pPr>
      <a:lvl4pPr marL="5486400" indent="-784225" algn="l" defTabSz="3135313" rtl="0" fontAlgn="base">
        <a:spcBef>
          <a:spcPct val="20000"/>
        </a:spcBef>
        <a:spcAft>
          <a:spcPct val="0"/>
        </a:spcAft>
        <a:buChar char="–"/>
        <a:defRPr sz="6900">
          <a:solidFill>
            <a:schemeClr val="tx1"/>
          </a:solidFill>
          <a:latin typeface="+mn-lt"/>
        </a:defRPr>
      </a:lvl4pPr>
      <a:lvl5pPr marL="70532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5pPr>
      <a:lvl6pPr marL="75104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6pPr>
      <a:lvl7pPr marL="79676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7pPr>
      <a:lvl8pPr marL="84248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8pPr>
      <a:lvl9pPr marL="88820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550" y="658813"/>
            <a:ext cx="18105702" cy="2743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550" y="3840163"/>
            <a:ext cx="18105702" cy="10863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5550" y="15255875"/>
            <a:ext cx="4694502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80AA0-2DB1-49FA-B471-94FF0D4F1504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72950" y="15255875"/>
            <a:ext cx="6370902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416750" y="15255875"/>
            <a:ext cx="4694502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57C58-61A9-4DC5-A46B-DF2A9990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476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550" y="658813"/>
            <a:ext cx="18105702" cy="2743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550" y="3840163"/>
            <a:ext cx="18105702" cy="10863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5550" y="15255875"/>
            <a:ext cx="4694502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CE934-E389-412E-B46D-B31FA9353CB5}" type="datetimeFigureOut">
              <a:rPr lang="en-US" smtClean="0"/>
              <a:pPr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72950" y="15255875"/>
            <a:ext cx="6370902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416750" y="15255875"/>
            <a:ext cx="4694502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3FAEB-437B-4F65-8345-ED7A150B34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057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13" Type="http://schemas.openxmlformats.org/officeDocument/2006/relationships/image" Target="../media/image13.emf"/><Relationship Id="rId18" Type="http://schemas.openxmlformats.org/officeDocument/2006/relationships/image" Target="../media/image17.emf"/><Relationship Id="rId3" Type="http://schemas.openxmlformats.org/officeDocument/2006/relationships/image" Target="../media/image3.png"/><Relationship Id="rId21" Type="http://schemas.openxmlformats.org/officeDocument/2006/relationships/image" Target="../media/image20.jpeg"/><Relationship Id="rId7" Type="http://schemas.openxmlformats.org/officeDocument/2006/relationships/image" Target="../media/image7.emf"/><Relationship Id="rId12" Type="http://schemas.openxmlformats.org/officeDocument/2006/relationships/image" Target="../media/image12.emf"/><Relationship Id="rId17" Type="http://schemas.openxmlformats.org/officeDocument/2006/relationships/image" Target="../media/image16.emf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20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11" Type="http://schemas.openxmlformats.org/officeDocument/2006/relationships/image" Target="../media/image11.emf"/><Relationship Id="rId5" Type="http://schemas.openxmlformats.org/officeDocument/2006/relationships/image" Target="../media/image5.emf"/><Relationship Id="rId15" Type="http://schemas.openxmlformats.org/officeDocument/2006/relationships/image" Target="../media/image15.png"/><Relationship Id="rId23" Type="http://schemas.openxmlformats.org/officeDocument/2006/relationships/image" Target="../media/image22.jpeg"/><Relationship Id="rId10" Type="http://schemas.openxmlformats.org/officeDocument/2006/relationships/image" Target="../media/image10.emf"/><Relationship Id="rId19" Type="http://schemas.openxmlformats.org/officeDocument/2006/relationships/image" Target="../media/image18.emf"/><Relationship Id="rId4" Type="http://schemas.openxmlformats.org/officeDocument/2006/relationships/image" Target="../media/image4.emf"/><Relationship Id="rId9" Type="http://schemas.openxmlformats.org/officeDocument/2006/relationships/image" Target="../media/image9.emf"/><Relationship Id="rId14" Type="http://schemas.openxmlformats.org/officeDocument/2006/relationships/image" Target="../media/image14.emf"/><Relationship Id="rId22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171450"/>
            <a:ext cx="20116800" cy="15883030"/>
            <a:chOff x="0" y="171450"/>
            <a:chExt cx="20116800" cy="15883030"/>
          </a:xfrm>
        </p:grpSpPr>
        <p:grpSp>
          <p:nvGrpSpPr>
            <p:cNvPr id="2318" name="Group 2317"/>
            <p:cNvGrpSpPr/>
            <p:nvPr/>
          </p:nvGrpSpPr>
          <p:grpSpPr>
            <a:xfrm>
              <a:off x="6419912" y="5123553"/>
              <a:ext cx="3027018" cy="3793036"/>
              <a:chOff x="6419912" y="5123553"/>
              <a:chExt cx="3027018" cy="3793036"/>
            </a:xfrm>
          </p:grpSpPr>
          <p:sp>
            <p:nvSpPr>
              <p:cNvPr id="125" name="Text Box 132"/>
              <p:cNvSpPr txBox="1">
                <a:spLocks noChangeArrowheads="1"/>
              </p:cNvSpPr>
              <p:nvPr/>
            </p:nvSpPr>
            <p:spPr bwMode="auto">
              <a:xfrm>
                <a:off x="6419912" y="5123553"/>
                <a:ext cx="2717306" cy="3385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b="1" u="sng" dirty="0" smtClean="0">
                    <a:solidFill>
                      <a:srgbClr val="990099"/>
                    </a:solidFill>
                  </a:rPr>
                  <a:t>Second ECRH Launcher</a:t>
                </a:r>
                <a:endParaRPr lang="en-US" b="1" u="sng" dirty="0">
                  <a:solidFill>
                    <a:srgbClr val="990099"/>
                  </a:solidFill>
                </a:endParaRPr>
              </a:p>
            </p:txBody>
          </p:sp>
          <p:grpSp>
            <p:nvGrpSpPr>
              <p:cNvPr id="2317" name="Group 2316"/>
              <p:cNvGrpSpPr/>
              <p:nvPr/>
            </p:nvGrpSpPr>
            <p:grpSpPr>
              <a:xfrm>
                <a:off x="6419912" y="5481074"/>
                <a:ext cx="3027018" cy="3435515"/>
                <a:chOff x="6419912" y="5481074"/>
                <a:chExt cx="3027018" cy="3435515"/>
              </a:xfrm>
            </p:grpSpPr>
            <p:pic>
              <p:nvPicPr>
                <p:cNvPr id="26" name="Picture 25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704674" y="5481074"/>
                  <a:ext cx="1742256" cy="2791407"/>
                </a:xfrm>
                <a:prstGeom prst="rect">
                  <a:avLst/>
                </a:prstGeom>
              </p:spPr>
            </p:pic>
            <p:pic>
              <p:nvPicPr>
                <p:cNvPr id="2307" name="Picture 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46513" y="5960250"/>
                  <a:ext cx="1486008" cy="28787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106" name="Straight Connector 105"/>
                <p:cNvCxnSpPr/>
                <p:nvPr/>
              </p:nvCxnSpPr>
              <p:spPr bwMode="auto">
                <a:xfrm flipH="1" flipV="1">
                  <a:off x="8577099" y="6700275"/>
                  <a:ext cx="22106" cy="111919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chemeClr val="tx1"/>
                  </a:solidFill>
                  <a:prstDash val="lgDashDot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31" name="Arc 30"/>
                <p:cNvSpPr/>
                <p:nvPr/>
              </p:nvSpPr>
              <p:spPr bwMode="auto">
                <a:xfrm>
                  <a:off x="8062829" y="7599510"/>
                  <a:ext cx="1053704" cy="239583"/>
                </a:xfrm>
                <a:prstGeom prst="arc">
                  <a:avLst>
                    <a:gd name="adj1" fmla="val 11232214"/>
                    <a:gd name="adj2" fmla="val 16005113"/>
                  </a:avLst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arrow" w="sm" len="sm"/>
                  <a:tailEnd type="arrow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457200" marR="0" indent="-45720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8043699" y="7294999"/>
                  <a:ext cx="53340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buNone/>
                  </a:pPr>
                  <a:r>
                    <a:rPr lang="en-US" sz="1200" dirty="0" smtClean="0">
                      <a:latin typeface="Symbol" pitchFamily="18" charset="2"/>
                    </a:rPr>
                    <a:t>2q</a:t>
                  </a:r>
                  <a:r>
                    <a:rPr lang="en-US" sz="800" baseline="-25000" dirty="0" smtClean="0">
                      <a:latin typeface="+mn-lt"/>
                    </a:rPr>
                    <a:t>launch</a:t>
                  </a:r>
                  <a:endParaRPr lang="en-US" sz="800" baseline="-25000" dirty="0">
                    <a:latin typeface="Symbol" pitchFamily="18" charset="2"/>
                  </a:endParaRPr>
                </a:p>
              </p:txBody>
            </p:sp>
            <p:cxnSp>
              <p:nvCxnSpPr>
                <p:cNvPr id="109" name="Straight Connector 108"/>
                <p:cNvCxnSpPr/>
                <p:nvPr/>
              </p:nvCxnSpPr>
              <p:spPr bwMode="auto">
                <a:xfrm>
                  <a:off x="7289517" y="7355745"/>
                  <a:ext cx="1219200" cy="520868"/>
                </a:xfrm>
                <a:prstGeom prst="line">
                  <a:avLst/>
                </a:prstGeom>
                <a:noFill/>
                <a:ln w="6350" cap="flat" cmpd="sng" algn="ctr">
                  <a:solidFill>
                    <a:schemeClr val="tx1"/>
                  </a:solidFill>
                  <a:prstDash val="lgDashDot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2309" name="Rectangle 2308"/>
                <p:cNvSpPr/>
                <p:nvPr/>
              </p:nvSpPr>
              <p:spPr>
                <a:xfrm>
                  <a:off x="7117928" y="8701145"/>
                  <a:ext cx="434734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n-US" sz="800" dirty="0" smtClean="0"/>
                    <a:t>X </a:t>
                  </a:r>
                  <a:r>
                    <a:rPr lang="en-US" sz="800" dirty="0"/>
                    <a:t>(m)</a:t>
                  </a:r>
                </a:p>
              </p:txBody>
            </p:sp>
            <p:sp>
              <p:nvSpPr>
                <p:cNvPr id="155" name="Rectangle 154"/>
                <p:cNvSpPr/>
                <p:nvPr/>
              </p:nvSpPr>
              <p:spPr>
                <a:xfrm rot="16200000">
                  <a:off x="6310267" y="7244817"/>
                  <a:ext cx="434734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n-US" sz="800" dirty="0"/>
                    <a:t>Y</a:t>
                  </a:r>
                  <a:r>
                    <a:rPr lang="en-US" sz="800" dirty="0" smtClean="0"/>
                    <a:t> </a:t>
                  </a:r>
                  <a:r>
                    <a:rPr lang="en-US" sz="800" dirty="0"/>
                    <a:t>(m)</a:t>
                  </a:r>
                </a:p>
              </p:txBody>
            </p:sp>
            <p:sp>
              <p:nvSpPr>
                <p:cNvPr id="69" name="Rectangle 68"/>
                <p:cNvSpPr/>
                <p:nvPr/>
              </p:nvSpPr>
              <p:spPr>
                <a:xfrm>
                  <a:off x="6745405" y="5638800"/>
                  <a:ext cx="1133644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buNone/>
                  </a:pPr>
                  <a:r>
                    <a:rPr lang="en-US" sz="1200" dirty="0" smtClean="0"/>
                    <a:t>HSX Box Port</a:t>
                  </a:r>
                  <a:br>
                    <a:rPr lang="en-US" sz="1200" dirty="0" smtClean="0"/>
                  </a:br>
                  <a:r>
                    <a:rPr lang="en-US" sz="1200" dirty="0" smtClean="0"/>
                    <a:t>Helical Cut</a:t>
                  </a:r>
                  <a:endParaRPr lang="en-US" sz="1200" dirty="0"/>
                </a:p>
              </p:txBody>
            </p:sp>
            <p:sp>
              <p:nvSpPr>
                <p:cNvPr id="157" name="Rectangle 156"/>
                <p:cNvSpPr/>
                <p:nvPr/>
              </p:nvSpPr>
              <p:spPr>
                <a:xfrm>
                  <a:off x="8005638" y="8138430"/>
                  <a:ext cx="1131580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buNone/>
                  </a:pPr>
                  <a:r>
                    <a:rPr lang="en-US" sz="1200" dirty="0" smtClean="0"/>
                    <a:t>Steerable Mirror</a:t>
                  </a:r>
                  <a:endParaRPr lang="en-US" sz="1200" dirty="0"/>
                </a:p>
              </p:txBody>
            </p:sp>
          </p:grpSp>
        </p:grpSp>
        <p:sp>
          <p:nvSpPr>
            <p:cNvPr id="2155" name="Text Box 107"/>
            <p:cNvSpPr txBox="1">
              <a:spLocks noChangeArrowheads="1"/>
            </p:cNvSpPr>
            <p:nvPr/>
          </p:nvSpPr>
          <p:spPr bwMode="auto">
            <a:xfrm>
              <a:off x="1788160" y="171450"/>
              <a:ext cx="16421735" cy="19389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sz="6000" b="1" dirty="0" smtClean="0"/>
                <a:t>Plasma Heating with Upgraded ECRH System </a:t>
              </a:r>
              <a:r>
                <a:rPr lang="en-US" sz="6000" b="1" dirty="0"/>
                <a:t>o</a:t>
              </a:r>
              <a:r>
                <a:rPr lang="en-US" sz="6000" b="1" dirty="0" smtClean="0"/>
                <a:t>n the HSX stellarator</a:t>
              </a:r>
              <a:endParaRPr lang="en-US" sz="6000" b="1" dirty="0"/>
            </a:p>
          </p:txBody>
        </p:sp>
        <p:sp>
          <p:nvSpPr>
            <p:cNvPr id="2156" name="Text Box 108"/>
            <p:cNvSpPr txBox="1">
              <a:spLocks noChangeArrowheads="1"/>
            </p:cNvSpPr>
            <p:nvPr/>
          </p:nvSpPr>
          <p:spPr bwMode="auto">
            <a:xfrm>
              <a:off x="0" y="2078149"/>
              <a:ext cx="20116800" cy="9541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sz="3200" b="1" dirty="0" err="1" smtClean="0">
                  <a:cs typeface="Times New Roman" pitchFamily="18" charset="0"/>
                </a:rPr>
                <a:t>K.M.Likin</a:t>
              </a:r>
              <a:r>
                <a:rPr lang="en-US" sz="3200" b="1" dirty="0" smtClean="0">
                  <a:cs typeface="Times New Roman" pitchFamily="18" charset="0"/>
                </a:rPr>
                <a:t>, </a:t>
              </a:r>
              <a:r>
                <a:rPr lang="en-US" sz="3200" b="1" dirty="0" err="1" smtClean="0">
                  <a:cs typeface="Times New Roman" pitchFamily="18" charset="0"/>
                </a:rPr>
                <a:t>G.M.Weir</a:t>
              </a:r>
              <a:r>
                <a:rPr lang="en-US" sz="3200" b="1" dirty="0" smtClean="0">
                  <a:cs typeface="Times New Roman" pitchFamily="18" charset="0"/>
                </a:rPr>
                <a:t>, </a:t>
              </a:r>
              <a:r>
                <a:rPr lang="en-US" sz="3200" b="1" dirty="0" err="1" smtClean="0">
                  <a:cs typeface="Times New Roman" pitchFamily="18" charset="0"/>
                </a:rPr>
                <a:t>F.S.B.Anderson</a:t>
              </a:r>
              <a:r>
                <a:rPr lang="en-US" sz="3200" b="1" dirty="0" smtClean="0">
                  <a:cs typeface="Times New Roman" pitchFamily="18" charset="0"/>
                </a:rPr>
                <a:t>, </a:t>
              </a:r>
              <a:r>
                <a:rPr lang="en-US" sz="3200" b="1" dirty="0" err="1" smtClean="0">
                  <a:cs typeface="Times New Roman" pitchFamily="18" charset="0"/>
                </a:rPr>
                <a:t>D.T.Anderson</a:t>
              </a:r>
              <a:r>
                <a:rPr lang="en-US" sz="3200" b="1" dirty="0">
                  <a:cs typeface="Times New Roman" pitchFamily="18" charset="0"/>
                </a:rPr>
                <a:t>, </a:t>
              </a:r>
              <a:r>
                <a:rPr lang="en-US" sz="3200" b="1" dirty="0" smtClean="0">
                  <a:cs typeface="Times New Roman" pitchFamily="18" charset="0"/>
                </a:rPr>
                <a:t>C.Deng</a:t>
              </a:r>
              <a:r>
                <a:rPr lang="en-US" sz="3200" b="1" baseline="30000" dirty="0" smtClean="0"/>
                <a:t>1</a:t>
              </a:r>
              <a:r>
                <a:rPr lang="en-US" sz="3200" b="1" dirty="0" smtClean="0">
                  <a:cs typeface="Times New Roman" pitchFamily="18" charset="0"/>
                </a:rPr>
                <a:t>, </a:t>
              </a:r>
              <a:r>
                <a:rPr lang="en-US" sz="3200" b="1" dirty="0" err="1" smtClean="0">
                  <a:cs typeface="Times New Roman" pitchFamily="18" charset="0"/>
                </a:rPr>
                <a:t>J.N.Talmadge</a:t>
              </a:r>
              <a:r>
                <a:rPr lang="en-US" sz="3200" b="1" dirty="0" smtClean="0">
                  <a:cs typeface="Times New Roman" pitchFamily="18" charset="0"/>
                </a:rPr>
                <a:t>, </a:t>
              </a:r>
              <a:r>
                <a:rPr lang="en-US" sz="3200" b="1" dirty="0" err="1" smtClean="0">
                  <a:cs typeface="Times New Roman" pitchFamily="18" charset="0"/>
                </a:rPr>
                <a:t>K.Zhai</a:t>
              </a:r>
              <a:endParaRPr lang="en-US" sz="3200" b="1" dirty="0" smtClean="0"/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sz="2400" i="1" dirty="0" smtClean="0">
                  <a:solidFill>
                    <a:schemeClr val="accent2"/>
                  </a:solidFill>
                </a:rPr>
                <a:t>HSX Plasma Laboratory, Univ. of Wisconsin, Madison, USA; </a:t>
              </a:r>
              <a:r>
                <a:rPr lang="en-US" sz="2400" i="1" baseline="30000" dirty="0" smtClean="0">
                  <a:solidFill>
                    <a:schemeClr val="accent2"/>
                  </a:solidFill>
                </a:rPr>
                <a:t>1</a:t>
              </a:r>
              <a:r>
                <a:rPr lang="en-US" sz="2400" i="1" dirty="0" smtClean="0">
                  <a:solidFill>
                    <a:schemeClr val="accent2"/>
                  </a:solidFill>
                </a:rPr>
                <a:t>University of California, Los Angeles, CA, USA</a:t>
              </a:r>
              <a:endParaRPr lang="en-US" sz="2400" i="1" dirty="0">
                <a:solidFill>
                  <a:schemeClr val="accent2"/>
                </a:solidFill>
              </a:endParaRPr>
            </a:p>
          </p:txBody>
        </p:sp>
        <p:sp>
          <p:nvSpPr>
            <p:cNvPr id="2160" name="Text Box 112"/>
            <p:cNvSpPr txBox="1">
              <a:spLocks noChangeArrowheads="1"/>
            </p:cNvSpPr>
            <p:nvPr/>
          </p:nvSpPr>
          <p:spPr bwMode="auto">
            <a:xfrm>
              <a:off x="7010400" y="3247412"/>
              <a:ext cx="5943600" cy="1077218"/>
            </a:xfrm>
            <a:prstGeom prst="rect">
              <a:avLst/>
            </a:prstGeom>
            <a:solidFill>
              <a:srgbClr val="800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sz="3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sym typeface="Symbol" pitchFamily="18" charset="2"/>
                </a:rPr>
                <a:t>Optimizing ECRH with </a:t>
              </a:r>
              <a:br>
                <a:rPr lang="en-US" sz="3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sym typeface="Symbol" pitchFamily="18" charset="2"/>
                </a:rPr>
              </a:br>
              <a:r>
                <a:rPr lang="en-US" sz="3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sym typeface="Symbol" pitchFamily="18" charset="2"/>
                </a:rPr>
                <a:t>Second Launcher</a:t>
              </a:r>
              <a:endPara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endParaRPr>
            </a:p>
          </p:txBody>
        </p:sp>
        <p:sp>
          <p:nvSpPr>
            <p:cNvPr id="2162" name="Text Box 114"/>
            <p:cNvSpPr txBox="1">
              <a:spLocks noChangeArrowheads="1"/>
            </p:cNvSpPr>
            <p:nvPr/>
          </p:nvSpPr>
          <p:spPr bwMode="auto">
            <a:xfrm>
              <a:off x="13563600" y="3250518"/>
              <a:ext cx="5958067" cy="1077218"/>
            </a:xfrm>
            <a:prstGeom prst="rect">
              <a:avLst/>
            </a:prstGeom>
            <a:solidFill>
              <a:srgbClr val="800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sz="3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sym typeface="Symbol" pitchFamily="18" charset="2"/>
                </a:rPr>
                <a:t>Electron Thermal Diffusivity from Modulation Experiments</a:t>
              </a:r>
              <a:endPara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endParaRPr>
            </a:p>
          </p:txBody>
        </p:sp>
        <p:sp>
          <p:nvSpPr>
            <p:cNvPr id="2222" name="Text Box 174"/>
            <p:cNvSpPr txBox="1">
              <a:spLocks noChangeArrowheads="1"/>
            </p:cNvSpPr>
            <p:nvPr/>
          </p:nvSpPr>
          <p:spPr bwMode="auto">
            <a:xfrm>
              <a:off x="13620552" y="4415667"/>
              <a:ext cx="5901115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sz="2000" b="1" dirty="0" smtClean="0">
                  <a:solidFill>
                    <a:schemeClr val="accent2"/>
                  </a:solidFill>
                </a:rPr>
                <a:t>Heat Pulse Propagation From ECRH Region </a:t>
              </a:r>
              <a:r>
                <a:rPr lang="en-US" sz="2000" b="1" dirty="0">
                  <a:solidFill>
                    <a:schemeClr val="accent2"/>
                  </a:solidFill>
                </a:rPr>
                <a:t>I</a:t>
              </a:r>
              <a:r>
                <a:rPr lang="en-US" sz="2000" b="1" dirty="0" smtClean="0">
                  <a:solidFill>
                    <a:schemeClr val="accent2"/>
                  </a:solidFill>
                </a:rPr>
                <a:t>s </a:t>
              </a:r>
              <a:r>
                <a:rPr lang="en-US" sz="2000" b="1" dirty="0">
                  <a:solidFill>
                    <a:schemeClr val="accent2"/>
                  </a:solidFill>
                </a:rPr>
                <a:t>M</a:t>
              </a:r>
              <a:r>
                <a:rPr lang="en-US" sz="2000" b="1" dirty="0" smtClean="0">
                  <a:solidFill>
                    <a:schemeClr val="accent2"/>
                  </a:solidFill>
                </a:rPr>
                <a:t>easured </a:t>
              </a:r>
              <a:r>
                <a:rPr lang="en-US" sz="2000" b="1" dirty="0">
                  <a:solidFill>
                    <a:schemeClr val="accent2"/>
                  </a:solidFill>
                </a:rPr>
                <a:t>B</a:t>
              </a:r>
              <a:r>
                <a:rPr lang="en-US" sz="2000" b="1" dirty="0" smtClean="0">
                  <a:solidFill>
                    <a:schemeClr val="accent2"/>
                  </a:solidFill>
                </a:rPr>
                <a:t>y 16 Channel ECE Radiometer</a:t>
              </a:r>
              <a:endParaRPr lang="en-US" sz="2000" b="1" dirty="0">
                <a:solidFill>
                  <a:schemeClr val="accent2"/>
                </a:solidFill>
              </a:endParaRPr>
            </a:p>
          </p:txBody>
        </p:sp>
        <p:sp>
          <p:nvSpPr>
            <p:cNvPr id="2220" name="Text Box 172"/>
            <p:cNvSpPr txBox="1">
              <a:spLocks noChangeArrowheads="1"/>
            </p:cNvSpPr>
            <p:nvPr/>
          </p:nvSpPr>
          <p:spPr bwMode="auto">
            <a:xfrm>
              <a:off x="6675426" y="4415667"/>
              <a:ext cx="6482169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sz="2000" b="1" dirty="0" smtClean="0">
                  <a:solidFill>
                    <a:schemeClr val="accent2"/>
                  </a:solidFill>
                </a:rPr>
                <a:t>Scans of Magnetic Field and Launching Angle Have Been Made to Maximize </a:t>
              </a:r>
              <a:r>
                <a:rPr lang="en-US" sz="2000" b="1" dirty="0" err="1" smtClean="0">
                  <a:solidFill>
                    <a:schemeClr val="accent2"/>
                  </a:solidFill>
                </a:rPr>
                <a:t>T</a:t>
              </a:r>
              <a:r>
                <a:rPr lang="en-US" sz="2000" b="1" baseline="-25000" dirty="0" err="1" smtClean="0">
                  <a:solidFill>
                    <a:schemeClr val="accent2"/>
                  </a:solidFill>
                </a:rPr>
                <a:t>e</a:t>
              </a:r>
              <a:r>
                <a:rPr lang="en-US" sz="2000" b="1" dirty="0" smtClean="0">
                  <a:solidFill>
                    <a:schemeClr val="accent2"/>
                  </a:solidFill>
                </a:rPr>
                <a:t> in the Plasma Core   </a:t>
              </a:r>
              <a:endParaRPr lang="en-US" sz="2000" b="1" dirty="0">
                <a:solidFill>
                  <a:schemeClr val="accent2"/>
                </a:solidFill>
              </a:endParaRPr>
            </a:p>
          </p:txBody>
        </p:sp>
        <p:sp>
          <p:nvSpPr>
            <p:cNvPr id="2166" name="Text Box 118"/>
            <p:cNvSpPr txBox="1">
              <a:spLocks noChangeArrowheads="1"/>
            </p:cNvSpPr>
            <p:nvPr/>
          </p:nvSpPr>
          <p:spPr bwMode="auto">
            <a:xfrm>
              <a:off x="4118562" y="14351962"/>
              <a:ext cx="2556864" cy="15696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109538" indent="-1095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dirty="0">
                  <a:latin typeface="Arial" pitchFamily="34" charset="0"/>
                  <a:cs typeface="Arial" pitchFamily="34" charset="0"/>
                </a:rPr>
                <a:t>For optimum </a:t>
              </a:r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launching angle the </a:t>
              </a:r>
              <a:r>
                <a:rPr lang="en-US" sz="1600" dirty="0">
                  <a:latin typeface="Arial" pitchFamily="34" charset="0"/>
                  <a:cs typeface="Arial" pitchFamily="34" charset="0"/>
                </a:rPr>
                <a:t>absorbed power profile from the second antenna is close to that of the first </a:t>
              </a:r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antenna</a:t>
              </a:r>
              <a:endParaRPr lang="en-US" sz="1600" dirty="0">
                <a:latin typeface="Arial" pitchFamily="34" charset="0"/>
                <a:cs typeface="Arial" pitchFamily="34" charset="0"/>
                <a:sym typeface="Symbol" pitchFamily="18" charset="2"/>
              </a:endParaRPr>
            </a:p>
          </p:txBody>
        </p:sp>
        <p:sp>
          <p:nvSpPr>
            <p:cNvPr id="2315" name="Rectangle 267"/>
            <p:cNvSpPr>
              <a:spLocks noChangeArrowheads="1"/>
            </p:cNvSpPr>
            <p:nvPr/>
          </p:nvSpPr>
          <p:spPr bwMode="auto">
            <a:xfrm>
              <a:off x="190712" y="3989301"/>
              <a:ext cx="5981488" cy="2954084"/>
            </a:xfrm>
            <a:prstGeom prst="rect">
              <a:avLst/>
            </a:prstGeom>
            <a:noFill/>
            <a:ln w="254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238125" indent="-238125"/>
              <a:r>
                <a:rPr lang="en-US" sz="2000" dirty="0" smtClean="0"/>
                <a:t>ECRH experiments on </a:t>
              </a:r>
              <a:r>
                <a:rPr lang="en-US" sz="2000" dirty="0"/>
                <a:t>the HSX </a:t>
              </a:r>
              <a:r>
                <a:rPr lang="en-US" sz="2000" dirty="0" smtClean="0"/>
                <a:t>stellarator are carried out with two gyrotrons now</a:t>
              </a:r>
              <a:endParaRPr lang="en-US" sz="2000" dirty="0"/>
            </a:p>
            <a:p>
              <a:pPr marL="238125" indent="-238125"/>
              <a:r>
                <a:rPr lang="en-US" sz="2000" dirty="0" smtClean="0"/>
                <a:t>Plasma heating as a function of power density is studied using the steerable mirror of the second launcher. Absorption is estimated with the ray tracing code</a:t>
              </a:r>
            </a:p>
            <a:p>
              <a:pPr marL="238125" indent="-238125"/>
              <a:r>
                <a:rPr lang="en-US" sz="2000" dirty="0" smtClean="0"/>
                <a:t>Electron thermal diffusivity is measured in the plasmas with modulated heating power and impulse gas puffing  </a:t>
              </a:r>
              <a:endParaRPr lang="en-US" dirty="0"/>
            </a:p>
          </p:txBody>
        </p:sp>
        <p:sp>
          <p:nvSpPr>
            <p:cNvPr id="2163" name="Text Box 115"/>
            <p:cNvSpPr txBox="1">
              <a:spLocks noChangeArrowheads="1"/>
            </p:cNvSpPr>
            <p:nvPr/>
          </p:nvSpPr>
          <p:spPr bwMode="auto">
            <a:xfrm>
              <a:off x="353231" y="3247412"/>
              <a:ext cx="5748687" cy="6463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sym typeface="Symbol" pitchFamily="18" charset="2"/>
                </a:rPr>
                <a:t>Overview</a:t>
              </a:r>
            </a:p>
          </p:txBody>
        </p:sp>
        <p:sp>
          <p:nvSpPr>
            <p:cNvPr id="2379" name="Text Box 331"/>
            <p:cNvSpPr txBox="1">
              <a:spLocks noChangeArrowheads="1"/>
            </p:cNvSpPr>
            <p:nvPr/>
          </p:nvSpPr>
          <p:spPr bwMode="auto">
            <a:xfrm>
              <a:off x="2835488" y="8967249"/>
              <a:ext cx="3471626" cy="48936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109538" indent="-1095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dirty="0" smtClean="0">
                  <a:latin typeface="Arial" charset="0"/>
                </a:rPr>
                <a:t>Launching angle can be vary between 35 and 50 </a:t>
              </a:r>
              <a:r>
                <a:rPr lang="en-US" sz="1600" dirty="0" err="1" smtClean="0">
                  <a:latin typeface="Arial" charset="0"/>
                </a:rPr>
                <a:t>degs</a:t>
              </a:r>
              <a:r>
                <a:rPr lang="en-US" sz="1600" dirty="0" smtClean="0">
                  <a:latin typeface="Arial" charset="0"/>
                </a:rPr>
                <a:t> that corresponds to the variation of energy deposition in the range of (0 – 0.5)*r/</a:t>
              </a:r>
              <a:r>
                <a:rPr lang="en-US" sz="1600" dirty="0" err="1" smtClean="0">
                  <a:latin typeface="Arial" charset="0"/>
                </a:rPr>
                <a:t>a</a:t>
              </a:r>
              <a:r>
                <a:rPr lang="en-US" sz="1600" baseline="-25000" dirty="0" err="1" smtClean="0">
                  <a:latin typeface="Arial" charset="0"/>
                </a:rPr>
                <a:t>p</a:t>
              </a:r>
              <a:r>
                <a:rPr lang="en-US" sz="1600" dirty="0" smtClean="0">
                  <a:latin typeface="Arial" charset="0"/>
                </a:rPr>
                <a:t> </a:t>
              </a:r>
            </a:p>
            <a:p>
              <a:pPr>
                <a:spcBef>
                  <a:spcPct val="50000"/>
                </a:spcBef>
              </a:pPr>
              <a:r>
                <a:rPr lang="en-US" sz="1600" dirty="0" smtClean="0">
                  <a:latin typeface="Arial" charset="0"/>
                </a:rPr>
                <a:t>Second beam can deviate from the plasma core due to the grad(n</a:t>
              </a:r>
              <a:r>
                <a:rPr lang="en-US" sz="1600" baseline="-25000" dirty="0" smtClean="0">
                  <a:latin typeface="Arial" charset="0"/>
                </a:rPr>
                <a:t>e</a:t>
              </a:r>
              <a:r>
                <a:rPr lang="en-US" sz="1600" dirty="0" smtClean="0">
                  <a:latin typeface="Arial" charset="0"/>
                </a:rPr>
                <a:t>) while the first beam always propagates towards the plasma axis  </a:t>
              </a:r>
              <a:endParaRPr lang="en-US" sz="1600" dirty="0">
                <a:latin typeface="Arial" charset="0"/>
              </a:endParaRPr>
            </a:p>
            <a:p>
              <a:pPr>
                <a:spcBef>
                  <a:spcPct val="50000"/>
                </a:spcBef>
              </a:pPr>
              <a:r>
                <a:rPr lang="en-US" sz="1600" dirty="0" smtClean="0">
                  <a:latin typeface="Arial" charset="0"/>
                  <a:sym typeface="Symbol" pitchFamily="18" charset="2"/>
                </a:rPr>
                <a:t>To get a maximum power density in the plasma core the second beam should be launched at an optimum angle</a:t>
              </a:r>
            </a:p>
            <a:p>
              <a:pPr>
                <a:spcBef>
                  <a:spcPct val="50000"/>
                </a:spcBef>
              </a:pPr>
              <a:r>
                <a:rPr lang="en-US" sz="1600" dirty="0" smtClean="0">
                  <a:latin typeface="Arial" charset="0"/>
                </a:rPr>
                <a:t>Broadening of energy deposition and reduced power density in plasma core are due to strong refraction of the second beam</a:t>
              </a:r>
              <a:endParaRPr lang="en-US" sz="1600" dirty="0">
                <a:latin typeface="Arial" charset="0"/>
              </a:endParaRPr>
            </a:p>
          </p:txBody>
        </p:sp>
        <p:sp>
          <p:nvSpPr>
            <p:cNvPr id="2159" name="Line 111"/>
            <p:cNvSpPr>
              <a:spLocks noChangeShapeType="1"/>
            </p:cNvSpPr>
            <p:nvPr/>
          </p:nvSpPr>
          <p:spPr bwMode="auto">
            <a:xfrm>
              <a:off x="162984" y="3136635"/>
              <a:ext cx="19790833" cy="0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Text Box 112"/>
            <p:cNvSpPr txBox="1">
              <a:spLocks noChangeArrowheads="1"/>
            </p:cNvSpPr>
            <p:nvPr/>
          </p:nvSpPr>
          <p:spPr bwMode="auto">
            <a:xfrm>
              <a:off x="609600" y="7076071"/>
              <a:ext cx="5334000" cy="1077218"/>
            </a:xfrm>
            <a:prstGeom prst="rect">
              <a:avLst/>
            </a:prstGeom>
            <a:solidFill>
              <a:srgbClr val="800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sz="3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sym typeface="Symbol" pitchFamily="18" charset="2"/>
                </a:rPr>
                <a:t>Modeling of Energy Deposition</a:t>
              </a:r>
              <a:endPara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endParaRPr>
            </a:p>
          </p:txBody>
        </p:sp>
        <p:sp>
          <p:nvSpPr>
            <p:cNvPr id="52" name="Text Box 137"/>
            <p:cNvSpPr txBox="1">
              <a:spLocks noChangeArrowheads="1"/>
            </p:cNvSpPr>
            <p:nvPr/>
          </p:nvSpPr>
          <p:spPr bwMode="auto">
            <a:xfrm>
              <a:off x="333775" y="8153289"/>
              <a:ext cx="5748687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sz="2000" b="1" dirty="0" smtClean="0">
                  <a:solidFill>
                    <a:schemeClr val="accent2"/>
                  </a:solidFill>
                </a:rPr>
                <a:t>ECRH Power Density strongly depends on the launching angle</a:t>
              </a:r>
              <a:r>
                <a:rPr lang="en-US" sz="2000" b="1" dirty="0">
                  <a:solidFill>
                    <a:schemeClr val="accent2"/>
                  </a:solidFill>
                </a:rPr>
                <a:t> of the second beam </a:t>
              </a: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123463" y="8791033"/>
              <a:ext cx="2760666" cy="3089585"/>
              <a:chOff x="220234" y="8791033"/>
              <a:chExt cx="2760666" cy="3089585"/>
            </a:xfrm>
          </p:grpSpPr>
          <p:sp>
            <p:nvSpPr>
              <p:cNvPr id="2377" name="Text Box 329"/>
              <p:cNvSpPr txBox="1">
                <a:spLocks noChangeArrowheads="1"/>
              </p:cNvSpPr>
              <p:nvPr/>
            </p:nvSpPr>
            <p:spPr bwMode="auto">
              <a:xfrm>
                <a:off x="375700" y="8791033"/>
                <a:ext cx="2605200" cy="5847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b="1" u="sng" dirty="0" smtClean="0">
                    <a:solidFill>
                      <a:srgbClr val="990099"/>
                    </a:solidFill>
                  </a:rPr>
                  <a:t>HSX Vertical Cut</a:t>
                </a:r>
                <a:br>
                  <a:rPr lang="en-US" b="1" u="sng" dirty="0" smtClean="0">
                    <a:solidFill>
                      <a:srgbClr val="990099"/>
                    </a:solidFill>
                  </a:rPr>
                </a:br>
                <a:r>
                  <a:rPr lang="en-US" b="1" u="sng" dirty="0" smtClean="0">
                    <a:solidFill>
                      <a:srgbClr val="990099"/>
                    </a:solidFill>
                  </a:rPr>
                  <a:t>Ray traces at 35º </a:t>
                </a:r>
                <a:r>
                  <a:rPr lang="en-US" b="1" u="sng" dirty="0">
                    <a:solidFill>
                      <a:srgbClr val="990099"/>
                    </a:solidFill>
                  </a:rPr>
                  <a:t>and </a:t>
                </a:r>
                <a:r>
                  <a:rPr lang="en-US" b="1" u="sng" dirty="0" smtClean="0">
                    <a:solidFill>
                      <a:srgbClr val="990099"/>
                    </a:solidFill>
                  </a:rPr>
                  <a:t>40º</a:t>
                </a:r>
                <a:endParaRPr lang="en-US" b="1" u="sng" dirty="0">
                  <a:solidFill>
                    <a:srgbClr val="990099"/>
                  </a:solidFill>
                </a:endParaRPr>
              </a:p>
            </p:txBody>
          </p:sp>
          <p:grpSp>
            <p:nvGrpSpPr>
              <p:cNvPr id="12" name="Group 11"/>
              <p:cNvGrpSpPr/>
              <p:nvPr/>
            </p:nvGrpSpPr>
            <p:grpSpPr>
              <a:xfrm>
                <a:off x="220234" y="9224729"/>
                <a:ext cx="2728237" cy="2655889"/>
                <a:chOff x="224620" y="9751555"/>
                <a:chExt cx="2728237" cy="2655889"/>
              </a:xfrm>
            </p:grpSpPr>
            <p:pic>
              <p:nvPicPr>
                <p:cNvPr id="1034" name="Picture 10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9956" y="9754502"/>
                  <a:ext cx="1312901" cy="260207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033" name="Picture 9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3204" y="9751555"/>
                  <a:ext cx="1312122" cy="260502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61" name="Rectangle 60"/>
                <p:cNvSpPr/>
                <p:nvPr/>
              </p:nvSpPr>
              <p:spPr>
                <a:xfrm>
                  <a:off x="2109731" y="12192000"/>
                  <a:ext cx="439544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n-US" sz="800" dirty="0" smtClean="0"/>
                    <a:t>R (m)</a:t>
                  </a:r>
                  <a:endParaRPr lang="en-US" sz="800" dirty="0"/>
                </a:p>
              </p:txBody>
            </p:sp>
            <p:sp>
              <p:nvSpPr>
                <p:cNvPr id="65" name="Rectangle 64"/>
                <p:cNvSpPr/>
                <p:nvPr/>
              </p:nvSpPr>
              <p:spPr>
                <a:xfrm>
                  <a:off x="847461" y="12192000"/>
                  <a:ext cx="439544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n-US" sz="800" dirty="0" smtClean="0"/>
                    <a:t>R (m)</a:t>
                  </a:r>
                  <a:endParaRPr lang="en-US" sz="800" dirty="0"/>
                </a:p>
              </p:txBody>
            </p:sp>
            <p:sp>
              <p:nvSpPr>
                <p:cNvPr id="68" name="Rectangle 67"/>
                <p:cNvSpPr/>
                <p:nvPr/>
              </p:nvSpPr>
              <p:spPr>
                <a:xfrm rot="16200000">
                  <a:off x="118181" y="10889935"/>
                  <a:ext cx="428322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n-US" sz="800" dirty="0" smtClean="0"/>
                    <a:t>Z (m)</a:t>
                  </a:r>
                  <a:endParaRPr lang="en-US" sz="800" dirty="0"/>
                </a:p>
              </p:txBody>
            </p:sp>
          </p:grpSp>
        </p:grpSp>
        <p:grpSp>
          <p:nvGrpSpPr>
            <p:cNvPr id="23" name="Group 22"/>
            <p:cNvGrpSpPr/>
            <p:nvPr/>
          </p:nvGrpSpPr>
          <p:grpSpPr>
            <a:xfrm>
              <a:off x="123463" y="13987251"/>
              <a:ext cx="2023616" cy="1897441"/>
              <a:chOff x="193711" y="13987251"/>
              <a:chExt cx="2023616" cy="1897441"/>
            </a:xfrm>
          </p:grpSpPr>
          <p:sp>
            <p:nvSpPr>
              <p:cNvPr id="40" name="Text Box 329"/>
              <p:cNvSpPr txBox="1">
                <a:spLocks noChangeArrowheads="1"/>
              </p:cNvSpPr>
              <p:nvPr/>
            </p:nvSpPr>
            <p:spPr bwMode="auto">
              <a:xfrm>
                <a:off x="193711" y="13987251"/>
                <a:ext cx="2008883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sz="1000" b="1" u="sng" dirty="0" smtClean="0">
                    <a:solidFill>
                      <a:srgbClr val="990099"/>
                    </a:solidFill>
                  </a:rPr>
                  <a:t>Model Plasma Density and</a:t>
                </a:r>
                <a:br>
                  <a:rPr lang="en-US" sz="1000" b="1" u="sng" dirty="0" smtClean="0">
                    <a:solidFill>
                      <a:srgbClr val="990099"/>
                    </a:solidFill>
                  </a:rPr>
                </a:br>
                <a:r>
                  <a:rPr lang="en-US" sz="1000" b="1" u="sng" dirty="0" smtClean="0">
                    <a:solidFill>
                      <a:srgbClr val="990099"/>
                    </a:solidFill>
                  </a:rPr>
                  <a:t>Electron Temperature Profiles</a:t>
                </a:r>
                <a:endParaRPr lang="en-US" sz="1000" b="1" u="sng" dirty="0">
                  <a:solidFill>
                    <a:srgbClr val="990099"/>
                  </a:solidFill>
                </a:endParaRPr>
              </a:p>
            </p:txBody>
          </p:sp>
          <p:grpSp>
            <p:nvGrpSpPr>
              <p:cNvPr id="13" name="Group 12"/>
              <p:cNvGrpSpPr/>
              <p:nvPr/>
            </p:nvGrpSpPr>
            <p:grpSpPr>
              <a:xfrm>
                <a:off x="222535" y="14453859"/>
                <a:ext cx="1994792" cy="1430833"/>
                <a:chOff x="82991" y="14478821"/>
                <a:chExt cx="1994792" cy="1430833"/>
              </a:xfrm>
            </p:grpSpPr>
            <p:pic>
              <p:nvPicPr>
                <p:cNvPr id="1035" name="Picture 11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1178" y="14478821"/>
                  <a:ext cx="1760306" cy="132023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47" name="Rectangle 46"/>
                <p:cNvSpPr/>
                <p:nvPr/>
              </p:nvSpPr>
              <p:spPr>
                <a:xfrm rot="16200000">
                  <a:off x="1572355" y="14996509"/>
                  <a:ext cx="795411" cy="215444"/>
                </a:xfrm>
                <a:prstGeom prst="rect">
                  <a:avLst/>
                </a:prstGeom>
                <a:scene3d>
                  <a:camera prst="orthographicFront">
                    <a:rot lat="0" lon="0" rev="10800000"/>
                  </a:camera>
                  <a:lightRig rig="threePt" dir="t"/>
                </a:scene3d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n-US" sz="800" dirty="0" smtClean="0"/>
                    <a:t>n</a:t>
                  </a:r>
                  <a:r>
                    <a:rPr lang="en-US" sz="800" baseline="-25000" dirty="0" smtClean="0"/>
                    <a:t>e</a:t>
                  </a:r>
                  <a:r>
                    <a:rPr lang="en-US" sz="800" dirty="0" smtClean="0"/>
                    <a:t> (10</a:t>
                  </a:r>
                  <a:r>
                    <a:rPr lang="en-US" sz="800" baseline="30000" dirty="0" smtClean="0"/>
                    <a:t>13</a:t>
                  </a:r>
                  <a:r>
                    <a:rPr lang="en-US" sz="800" dirty="0" smtClean="0"/>
                    <a:t> cm</a:t>
                  </a:r>
                  <a:r>
                    <a:rPr lang="en-US" sz="800" baseline="30000" dirty="0" smtClean="0"/>
                    <a:t>-3</a:t>
                  </a:r>
                  <a:r>
                    <a:rPr lang="en-US" sz="800" dirty="0" smtClean="0"/>
                    <a:t>)</a:t>
                  </a:r>
                  <a:endParaRPr lang="en-US" sz="800" baseline="-25000" dirty="0"/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 rot="16200000">
                  <a:off x="-89172" y="14926537"/>
                  <a:ext cx="559769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n-US" sz="800" dirty="0" err="1" smtClean="0"/>
                    <a:t>T</a:t>
                  </a:r>
                  <a:r>
                    <a:rPr lang="en-US" sz="800" baseline="-25000" dirty="0" err="1" smtClean="0"/>
                    <a:t>e</a:t>
                  </a:r>
                  <a:r>
                    <a:rPr lang="en-US" sz="800" dirty="0" smtClean="0"/>
                    <a:t> (</a:t>
                  </a:r>
                  <a:r>
                    <a:rPr lang="en-US" sz="800" dirty="0" err="1" smtClean="0"/>
                    <a:t>keV</a:t>
                  </a:r>
                  <a:r>
                    <a:rPr lang="en-US" sz="800" dirty="0" smtClean="0"/>
                    <a:t>)</a:t>
                  </a:r>
                  <a:endParaRPr lang="en-US" sz="800" baseline="-25000" dirty="0"/>
                </a:p>
              </p:txBody>
            </p:sp>
            <p:sp>
              <p:nvSpPr>
                <p:cNvPr id="9" name="Right Arrow 8"/>
                <p:cNvSpPr/>
                <p:nvPr/>
              </p:nvSpPr>
              <p:spPr bwMode="auto">
                <a:xfrm>
                  <a:off x="1388703" y="15268425"/>
                  <a:ext cx="246867" cy="45719"/>
                </a:xfrm>
                <a:prstGeom prst="rightArrow">
                  <a:avLst/>
                </a:prstGeom>
                <a:noFill/>
                <a:ln w="9525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457200" marR="0" indent="-45720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49" name="Right Arrow 48"/>
                <p:cNvSpPr/>
                <p:nvPr/>
              </p:nvSpPr>
              <p:spPr bwMode="auto">
                <a:xfrm flipH="1">
                  <a:off x="528414" y="15081371"/>
                  <a:ext cx="228599" cy="45719"/>
                </a:xfrm>
                <a:prstGeom prst="rightArrow">
                  <a:avLst/>
                </a:prstGeom>
                <a:noFill/>
                <a:ln w="9525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457200" marR="0" indent="-45720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50" name="Rectangle 49"/>
                <p:cNvSpPr/>
                <p:nvPr/>
              </p:nvSpPr>
              <p:spPr>
                <a:xfrm>
                  <a:off x="923438" y="15694210"/>
                  <a:ext cx="343364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n-US" sz="800" dirty="0" smtClean="0"/>
                    <a:t>r/</a:t>
                  </a:r>
                  <a:r>
                    <a:rPr lang="en-US" sz="800" dirty="0" err="1" smtClean="0"/>
                    <a:t>a</a:t>
                  </a:r>
                  <a:r>
                    <a:rPr lang="en-US" sz="800" baseline="-25000" dirty="0" err="1" smtClean="0"/>
                    <a:t>p</a:t>
                  </a:r>
                  <a:endParaRPr lang="en-US" sz="800" baseline="-25000" dirty="0"/>
                </a:p>
              </p:txBody>
            </p:sp>
          </p:grpSp>
        </p:grpSp>
        <p:grpSp>
          <p:nvGrpSpPr>
            <p:cNvPr id="22" name="Group 21"/>
            <p:cNvGrpSpPr/>
            <p:nvPr/>
          </p:nvGrpSpPr>
          <p:grpSpPr>
            <a:xfrm>
              <a:off x="256449" y="11880618"/>
              <a:ext cx="2510624" cy="2106633"/>
              <a:chOff x="391281" y="11880618"/>
              <a:chExt cx="2510624" cy="2106633"/>
            </a:xfrm>
          </p:grpSpPr>
          <p:sp>
            <p:nvSpPr>
              <p:cNvPr id="32" name="Text Box 329"/>
              <p:cNvSpPr txBox="1">
                <a:spLocks noChangeArrowheads="1"/>
              </p:cNvSpPr>
              <p:nvPr/>
            </p:nvSpPr>
            <p:spPr bwMode="auto">
              <a:xfrm>
                <a:off x="391281" y="11880618"/>
                <a:ext cx="2510624" cy="5847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b="1" u="sng" dirty="0" smtClean="0">
                    <a:solidFill>
                      <a:srgbClr val="990099"/>
                    </a:solidFill>
                  </a:rPr>
                  <a:t>Absorbed Power Profile</a:t>
                </a:r>
                <a:br>
                  <a:rPr lang="en-US" b="1" u="sng" dirty="0" smtClean="0">
                    <a:solidFill>
                      <a:srgbClr val="990099"/>
                    </a:solidFill>
                  </a:rPr>
                </a:br>
                <a:r>
                  <a:rPr lang="en-US" b="1" u="sng" dirty="0" smtClean="0">
                    <a:solidFill>
                      <a:srgbClr val="990099"/>
                    </a:solidFill>
                  </a:rPr>
                  <a:t>vs. Launching Angle</a:t>
                </a:r>
                <a:endParaRPr lang="en-US" b="1" u="sng" dirty="0">
                  <a:solidFill>
                    <a:srgbClr val="990099"/>
                  </a:solidFill>
                </a:endParaRPr>
              </a:p>
            </p:txBody>
          </p:sp>
          <p:grpSp>
            <p:nvGrpSpPr>
              <p:cNvPr id="10" name="Group 9"/>
              <p:cNvGrpSpPr/>
              <p:nvPr/>
            </p:nvGrpSpPr>
            <p:grpSpPr>
              <a:xfrm>
                <a:off x="506529" y="12425799"/>
                <a:ext cx="2038360" cy="1561452"/>
                <a:chOff x="3381343" y="10668000"/>
                <a:chExt cx="2038360" cy="1561452"/>
              </a:xfrm>
            </p:grpSpPr>
            <p:sp>
              <p:nvSpPr>
                <p:cNvPr id="33" name="Rectangle 32"/>
                <p:cNvSpPr/>
                <p:nvPr/>
              </p:nvSpPr>
              <p:spPr>
                <a:xfrm>
                  <a:off x="4343400" y="12014008"/>
                  <a:ext cx="343364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n-US" sz="800" dirty="0" smtClean="0"/>
                    <a:t>r/</a:t>
                  </a:r>
                  <a:r>
                    <a:rPr lang="en-US" sz="800" dirty="0" err="1" smtClean="0"/>
                    <a:t>a</a:t>
                  </a:r>
                  <a:r>
                    <a:rPr lang="en-US" sz="800" baseline="-25000" dirty="0" err="1" smtClean="0"/>
                    <a:t>p</a:t>
                  </a:r>
                  <a:endParaRPr lang="en-US" sz="800" baseline="-25000" dirty="0"/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 rot="16200000">
                  <a:off x="3108993" y="11168950"/>
                  <a:ext cx="760144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n-US" sz="800" dirty="0" err="1" smtClean="0"/>
                    <a:t>P</a:t>
                  </a:r>
                  <a:r>
                    <a:rPr lang="en-US" sz="800" baseline="-25000" dirty="0" err="1" smtClean="0"/>
                    <a:t>abs</a:t>
                  </a:r>
                  <a:r>
                    <a:rPr lang="en-US" sz="800" dirty="0" smtClean="0"/>
                    <a:t> (W/cm</a:t>
                  </a:r>
                  <a:r>
                    <a:rPr lang="en-US" sz="800" baseline="30000" dirty="0" smtClean="0"/>
                    <a:t>3</a:t>
                  </a:r>
                  <a:r>
                    <a:rPr lang="en-US" sz="800" dirty="0" smtClean="0"/>
                    <a:t>)</a:t>
                  </a:r>
                  <a:endParaRPr lang="en-US" sz="800" baseline="-25000" dirty="0"/>
                </a:p>
              </p:txBody>
            </p:sp>
            <p:pic>
              <p:nvPicPr>
                <p:cNvPr id="1030" name="Picture 6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89065" y="10668000"/>
                  <a:ext cx="1930638" cy="144797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grpSp>
          <p:nvGrpSpPr>
            <p:cNvPr id="24" name="Group 23"/>
            <p:cNvGrpSpPr/>
            <p:nvPr/>
          </p:nvGrpSpPr>
          <p:grpSpPr>
            <a:xfrm>
              <a:off x="2180934" y="13879529"/>
              <a:ext cx="2113079" cy="2023465"/>
              <a:chOff x="2278626" y="13861227"/>
              <a:chExt cx="2113079" cy="2023465"/>
            </a:xfrm>
          </p:grpSpPr>
          <p:sp>
            <p:nvSpPr>
              <p:cNvPr id="46" name="Text Box 329"/>
              <p:cNvSpPr txBox="1">
                <a:spLocks noChangeArrowheads="1"/>
              </p:cNvSpPr>
              <p:nvPr/>
            </p:nvSpPr>
            <p:spPr bwMode="auto">
              <a:xfrm>
                <a:off x="2278626" y="13861227"/>
                <a:ext cx="2113079" cy="5847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b="1" u="sng" dirty="0" smtClean="0">
                    <a:solidFill>
                      <a:srgbClr val="990099"/>
                    </a:solidFill>
                  </a:rPr>
                  <a:t>Deposition Profiles </a:t>
                </a:r>
                <a:br>
                  <a:rPr lang="en-US" b="1" u="sng" dirty="0" smtClean="0">
                    <a:solidFill>
                      <a:srgbClr val="990099"/>
                    </a:solidFill>
                  </a:rPr>
                </a:br>
                <a:r>
                  <a:rPr lang="en-US" b="1" u="sng" dirty="0" smtClean="0">
                    <a:solidFill>
                      <a:srgbClr val="990099"/>
                    </a:solidFill>
                  </a:rPr>
                  <a:t>from each Antenna</a:t>
                </a:r>
                <a:endParaRPr lang="en-US" b="1" u="sng" dirty="0">
                  <a:solidFill>
                    <a:srgbClr val="990099"/>
                  </a:solidFill>
                </a:endParaRPr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2423114" y="14435523"/>
                <a:ext cx="1863119" cy="1449169"/>
                <a:chOff x="2133198" y="14148391"/>
                <a:chExt cx="1863119" cy="1449169"/>
              </a:xfrm>
            </p:grpSpPr>
            <p:sp>
              <p:nvSpPr>
                <p:cNvPr id="34" name="Rectangle 33"/>
                <p:cNvSpPr/>
                <p:nvPr/>
              </p:nvSpPr>
              <p:spPr>
                <a:xfrm>
                  <a:off x="2961053" y="15382116"/>
                  <a:ext cx="343364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n-US" sz="800" dirty="0" smtClean="0"/>
                    <a:t>r/</a:t>
                  </a:r>
                  <a:r>
                    <a:rPr lang="en-US" sz="800" dirty="0" err="1" smtClean="0"/>
                    <a:t>a</a:t>
                  </a:r>
                  <a:r>
                    <a:rPr lang="en-US" sz="800" baseline="-25000" dirty="0" err="1" smtClean="0"/>
                    <a:t>p</a:t>
                  </a:r>
                  <a:endParaRPr lang="en-US" sz="800" baseline="-25000" dirty="0"/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 rot="16200000">
                  <a:off x="1860848" y="14651022"/>
                  <a:ext cx="760144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n-US" sz="800" dirty="0" err="1" smtClean="0"/>
                    <a:t>P</a:t>
                  </a:r>
                  <a:r>
                    <a:rPr lang="en-US" sz="800" baseline="-25000" dirty="0" err="1" smtClean="0"/>
                    <a:t>abs</a:t>
                  </a:r>
                  <a:r>
                    <a:rPr lang="en-US" sz="800" dirty="0" smtClean="0"/>
                    <a:t> (W/cm</a:t>
                  </a:r>
                  <a:r>
                    <a:rPr lang="en-US" sz="800" baseline="30000" dirty="0" smtClean="0"/>
                    <a:t>3</a:t>
                  </a:r>
                  <a:r>
                    <a:rPr lang="en-US" sz="800" dirty="0" smtClean="0"/>
                    <a:t>)</a:t>
                  </a:r>
                  <a:endParaRPr lang="en-US" sz="800" baseline="-25000" dirty="0"/>
                </a:p>
              </p:txBody>
            </p:sp>
            <p:pic>
              <p:nvPicPr>
                <p:cNvPr id="1031" name="Picture 7"/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2594" y="14148391"/>
                  <a:ext cx="1793723" cy="13452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grpSp>
          <p:nvGrpSpPr>
            <p:cNvPr id="8" name="Group 7"/>
            <p:cNvGrpSpPr/>
            <p:nvPr/>
          </p:nvGrpSpPr>
          <p:grpSpPr>
            <a:xfrm>
              <a:off x="13322091" y="11244796"/>
              <a:ext cx="3475424" cy="1689630"/>
              <a:chOff x="13744842" y="11262748"/>
              <a:chExt cx="3475424" cy="1689630"/>
            </a:xfrm>
          </p:grpSpPr>
          <p:sp>
            <p:nvSpPr>
              <p:cNvPr id="2180" name="Text Box 132"/>
              <p:cNvSpPr txBox="1">
                <a:spLocks noChangeArrowheads="1"/>
              </p:cNvSpPr>
              <p:nvPr/>
            </p:nvSpPr>
            <p:spPr bwMode="auto">
              <a:xfrm>
                <a:off x="13797617" y="11262748"/>
                <a:ext cx="3422649" cy="3385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b="1" u="sng" dirty="0">
                    <a:solidFill>
                      <a:srgbClr val="990099"/>
                    </a:solidFill>
                  </a:rPr>
                  <a:t>Time Delay of </a:t>
                </a:r>
                <a:r>
                  <a:rPr lang="en-US" b="1" u="sng" dirty="0" smtClean="0">
                    <a:solidFill>
                      <a:srgbClr val="990099"/>
                    </a:solidFill>
                  </a:rPr>
                  <a:t>the Cold Pulse</a:t>
                </a:r>
                <a:endParaRPr lang="en-US" b="1" u="sng" dirty="0">
                  <a:solidFill>
                    <a:srgbClr val="990099"/>
                  </a:solidFill>
                </a:endParaRPr>
              </a:p>
            </p:txBody>
          </p:sp>
          <p:grpSp>
            <p:nvGrpSpPr>
              <p:cNvPr id="2314" name="Group 2313"/>
              <p:cNvGrpSpPr/>
              <p:nvPr/>
            </p:nvGrpSpPr>
            <p:grpSpPr>
              <a:xfrm>
                <a:off x="13744842" y="11575447"/>
                <a:ext cx="3457167" cy="1376931"/>
                <a:chOff x="13943530" y="7506294"/>
                <a:chExt cx="3457167" cy="1376931"/>
              </a:xfrm>
            </p:grpSpPr>
            <p:grpSp>
              <p:nvGrpSpPr>
                <p:cNvPr id="2312" name="Group 2311"/>
                <p:cNvGrpSpPr/>
                <p:nvPr/>
              </p:nvGrpSpPr>
              <p:grpSpPr>
                <a:xfrm>
                  <a:off x="13943530" y="7506294"/>
                  <a:ext cx="1764100" cy="1376931"/>
                  <a:chOff x="13943530" y="7506294"/>
                  <a:chExt cx="1764100" cy="1376931"/>
                </a:xfrm>
              </p:grpSpPr>
              <p:pic>
                <p:nvPicPr>
                  <p:cNvPr id="1032" name="Picture 8"/>
                  <p:cNvPicPr>
                    <a:picLocks noChangeAspect="1" noChangeArrowheads="1"/>
                  </p:cNvPicPr>
                  <p:nvPr/>
                </p:nvPicPr>
                <p:blipFill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4016038" y="7506294"/>
                    <a:ext cx="1691592" cy="126869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cxnSp>
                <p:nvCxnSpPr>
                  <p:cNvPr id="74" name="Straight Arrow Connector 73"/>
                  <p:cNvCxnSpPr/>
                  <p:nvPr/>
                </p:nvCxnSpPr>
                <p:spPr bwMode="auto">
                  <a:xfrm flipV="1">
                    <a:off x="15218615" y="7950979"/>
                    <a:ext cx="0" cy="253346"/>
                  </a:xfrm>
                  <a:prstGeom prst="straightConnector1">
                    <a:avLst/>
                  </a:prstGeom>
                  <a:noFill/>
                  <a:ln w="6350" cap="flat" cmpd="sng" algn="ctr">
                    <a:solidFill>
                      <a:srgbClr val="00B0F0"/>
                    </a:solidFill>
                    <a:prstDash val="solid"/>
                    <a:round/>
                    <a:headEnd type="stealth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75" name="Rectangle 74"/>
                  <p:cNvSpPr/>
                  <p:nvPr/>
                </p:nvSpPr>
                <p:spPr>
                  <a:xfrm>
                    <a:off x="14962001" y="7781733"/>
                    <a:ext cx="676788" cy="18466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600" b="1" dirty="0" err="1" smtClean="0">
                        <a:solidFill>
                          <a:srgbClr val="00B0F0"/>
                        </a:solidFill>
                        <a:latin typeface="Symbol" pitchFamily="18" charset="2"/>
                      </a:rPr>
                      <a:t>k</a:t>
                    </a:r>
                    <a:r>
                      <a:rPr lang="en-US" sz="600" b="1" baseline="-25000" dirty="0" err="1" smtClean="0">
                        <a:solidFill>
                          <a:srgbClr val="00B0F0"/>
                        </a:solidFill>
                      </a:rPr>
                      <a:t>e</a:t>
                    </a:r>
                    <a:r>
                      <a:rPr lang="en-US" sz="600" b="1" dirty="0" smtClean="0">
                        <a:solidFill>
                          <a:srgbClr val="00B0F0"/>
                        </a:solidFill>
                      </a:rPr>
                      <a:t>=0.2 </a:t>
                    </a:r>
                    <a:r>
                      <a:rPr lang="en-US" sz="600" b="1" dirty="0" smtClean="0">
                        <a:solidFill>
                          <a:srgbClr val="00B0F0"/>
                        </a:solidFill>
                      </a:rPr>
                      <a:t>m</a:t>
                    </a:r>
                    <a:r>
                      <a:rPr lang="en-US" sz="600" b="1" baseline="30000" dirty="0" smtClean="0">
                        <a:solidFill>
                          <a:srgbClr val="00B0F0"/>
                        </a:solidFill>
                      </a:rPr>
                      <a:t>2</a:t>
                    </a:r>
                    <a:r>
                      <a:rPr lang="en-US" sz="600" b="1" dirty="0" smtClean="0">
                        <a:solidFill>
                          <a:srgbClr val="00B0F0"/>
                        </a:solidFill>
                      </a:rPr>
                      <a:t>/sec</a:t>
                    </a:r>
                    <a:endParaRPr lang="en-US" sz="600" b="1" baseline="-25000" dirty="0">
                      <a:solidFill>
                        <a:srgbClr val="00B0F0"/>
                      </a:solidFill>
                    </a:endParaRPr>
                  </a:p>
                </p:txBody>
              </p:sp>
              <p:sp>
                <p:nvSpPr>
                  <p:cNvPr id="76" name="Rectangle 75"/>
                  <p:cNvSpPr/>
                  <p:nvPr/>
                </p:nvSpPr>
                <p:spPr>
                  <a:xfrm rot="16200000">
                    <a:off x="13691217" y="8024711"/>
                    <a:ext cx="720069" cy="2154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800" dirty="0" smtClean="0"/>
                      <a:t>time (msec)</a:t>
                    </a:r>
                    <a:endParaRPr lang="en-US" sz="800" baseline="-25000" dirty="0"/>
                  </a:p>
                </p:txBody>
              </p:sp>
              <p:sp>
                <p:nvSpPr>
                  <p:cNvPr id="77" name="Rectangle 76"/>
                  <p:cNvSpPr/>
                  <p:nvPr/>
                </p:nvSpPr>
                <p:spPr>
                  <a:xfrm>
                    <a:off x="14578012" y="8667781"/>
                    <a:ext cx="573392" cy="215444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800" dirty="0" smtClean="0"/>
                      <a:t>d</a:t>
                    </a:r>
                    <a:r>
                      <a:rPr lang="en-US" sz="800" baseline="30000" dirty="0" smtClean="0"/>
                      <a:t>2</a:t>
                    </a:r>
                    <a:r>
                      <a:rPr lang="en-US" sz="800" dirty="0" smtClean="0"/>
                      <a:t> (cm</a:t>
                    </a:r>
                    <a:r>
                      <a:rPr lang="en-US" sz="800" baseline="30000" dirty="0" smtClean="0"/>
                      <a:t>2</a:t>
                    </a:r>
                    <a:r>
                      <a:rPr lang="en-US" sz="800" dirty="0" smtClean="0"/>
                      <a:t>)</a:t>
                    </a:r>
                    <a:endParaRPr lang="en-US" sz="800" baseline="-25000" dirty="0"/>
                  </a:p>
                </p:txBody>
              </p:sp>
              <p:cxnSp>
                <p:nvCxnSpPr>
                  <p:cNvPr id="84" name="Straight Arrow Connector 83"/>
                  <p:cNvCxnSpPr/>
                  <p:nvPr/>
                </p:nvCxnSpPr>
                <p:spPr bwMode="auto">
                  <a:xfrm flipV="1">
                    <a:off x="14706600" y="7766313"/>
                    <a:ext cx="293501" cy="92333"/>
                  </a:xfrm>
                  <a:prstGeom prst="straightConnector1">
                    <a:avLst/>
                  </a:prstGeom>
                  <a:noFill/>
                  <a:ln w="6350" cap="flat" cmpd="sng" algn="ctr">
                    <a:solidFill>
                      <a:srgbClr val="00B0F0"/>
                    </a:solidFill>
                    <a:prstDash val="solid"/>
                    <a:round/>
                    <a:headEnd type="stealth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85" name="Rectangle 84"/>
                  <p:cNvSpPr/>
                  <p:nvPr/>
                </p:nvSpPr>
                <p:spPr>
                  <a:xfrm>
                    <a:off x="14706600" y="7618885"/>
                    <a:ext cx="720069" cy="18466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600" b="1" dirty="0" err="1" smtClean="0">
                        <a:solidFill>
                          <a:srgbClr val="00B0F0"/>
                        </a:solidFill>
                        <a:latin typeface="Symbol" pitchFamily="18" charset="2"/>
                      </a:rPr>
                      <a:t>k</a:t>
                    </a:r>
                    <a:r>
                      <a:rPr lang="en-US" sz="600" b="1" baseline="-25000" dirty="0" err="1" smtClean="0">
                        <a:solidFill>
                          <a:srgbClr val="00B0F0"/>
                        </a:solidFill>
                      </a:rPr>
                      <a:t>e</a:t>
                    </a:r>
                    <a:r>
                      <a:rPr lang="en-US" sz="600" b="1" dirty="0" smtClean="0">
                        <a:solidFill>
                          <a:srgbClr val="00B0F0"/>
                        </a:solidFill>
                      </a:rPr>
                      <a:t>=0.07 </a:t>
                    </a:r>
                    <a:r>
                      <a:rPr lang="en-US" sz="600" b="1" dirty="0" smtClean="0">
                        <a:solidFill>
                          <a:srgbClr val="00B0F0"/>
                        </a:solidFill>
                      </a:rPr>
                      <a:t>m</a:t>
                    </a:r>
                    <a:r>
                      <a:rPr lang="en-US" sz="600" b="1" baseline="30000" dirty="0" smtClean="0">
                        <a:solidFill>
                          <a:srgbClr val="00B0F0"/>
                        </a:solidFill>
                      </a:rPr>
                      <a:t>2</a:t>
                    </a:r>
                    <a:r>
                      <a:rPr lang="en-US" sz="600" b="1" dirty="0" smtClean="0">
                        <a:solidFill>
                          <a:srgbClr val="00B0F0"/>
                        </a:solidFill>
                      </a:rPr>
                      <a:t>/sec</a:t>
                    </a:r>
                    <a:endParaRPr lang="en-US" sz="600" b="1" baseline="-25000" dirty="0">
                      <a:solidFill>
                        <a:srgbClr val="00B0F0"/>
                      </a:solidFill>
                    </a:endParaRPr>
                  </a:p>
                </p:txBody>
              </p:sp>
            </p:grpSp>
            <p:grpSp>
              <p:nvGrpSpPr>
                <p:cNvPr id="2311" name="Group 2310"/>
                <p:cNvGrpSpPr/>
                <p:nvPr/>
              </p:nvGrpSpPr>
              <p:grpSpPr>
                <a:xfrm>
                  <a:off x="15643443" y="7506294"/>
                  <a:ext cx="1757254" cy="1372255"/>
                  <a:chOff x="15643443" y="7506294"/>
                  <a:chExt cx="1757254" cy="1372255"/>
                </a:xfrm>
              </p:grpSpPr>
              <p:pic>
                <p:nvPicPr>
                  <p:cNvPr id="27" name="Picture 9"/>
                  <p:cNvPicPr>
                    <a:picLocks noChangeAspect="1" noChangeArrowheads="1"/>
                  </p:cNvPicPr>
                  <p:nvPr/>
                </p:nvPicPr>
                <p:blipFill>
                  <a:blip r:embed="rId11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709213" y="7506294"/>
                    <a:ext cx="1691484" cy="126861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cxnSp>
                <p:nvCxnSpPr>
                  <p:cNvPr id="78" name="Straight Arrow Connector 77"/>
                  <p:cNvCxnSpPr/>
                  <p:nvPr/>
                </p:nvCxnSpPr>
                <p:spPr bwMode="auto">
                  <a:xfrm flipV="1">
                    <a:off x="16554955" y="7729758"/>
                    <a:ext cx="221057" cy="323644"/>
                  </a:xfrm>
                  <a:prstGeom prst="straightConnector1">
                    <a:avLst/>
                  </a:prstGeom>
                  <a:noFill/>
                  <a:ln w="6350" cap="flat" cmpd="sng" algn="ctr">
                    <a:solidFill>
                      <a:srgbClr val="00B0F0"/>
                    </a:solidFill>
                    <a:prstDash val="solid"/>
                    <a:round/>
                    <a:headEnd type="stealth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79" name="Rectangle 78"/>
                  <p:cNvSpPr/>
                  <p:nvPr/>
                </p:nvSpPr>
                <p:spPr>
                  <a:xfrm>
                    <a:off x="16526220" y="7578279"/>
                    <a:ext cx="676788" cy="18466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600" b="1" dirty="0" err="1" smtClean="0">
                        <a:solidFill>
                          <a:srgbClr val="00B0F0"/>
                        </a:solidFill>
                        <a:latin typeface="Symbol" pitchFamily="18" charset="2"/>
                      </a:rPr>
                      <a:t>k</a:t>
                    </a:r>
                    <a:r>
                      <a:rPr lang="en-US" sz="600" b="1" baseline="-25000" dirty="0" err="1" smtClean="0">
                        <a:solidFill>
                          <a:srgbClr val="00B0F0"/>
                        </a:solidFill>
                      </a:rPr>
                      <a:t>e</a:t>
                    </a:r>
                    <a:r>
                      <a:rPr lang="en-US" sz="600" b="1" dirty="0" smtClean="0">
                        <a:solidFill>
                          <a:srgbClr val="00B0F0"/>
                        </a:solidFill>
                      </a:rPr>
                      <a:t>=0.3 </a:t>
                    </a:r>
                    <a:r>
                      <a:rPr lang="en-US" sz="600" b="1" dirty="0" smtClean="0">
                        <a:solidFill>
                          <a:srgbClr val="00B0F0"/>
                        </a:solidFill>
                      </a:rPr>
                      <a:t>m</a:t>
                    </a:r>
                    <a:r>
                      <a:rPr lang="en-US" sz="600" b="1" baseline="30000" dirty="0" smtClean="0">
                        <a:solidFill>
                          <a:srgbClr val="00B0F0"/>
                        </a:solidFill>
                      </a:rPr>
                      <a:t>2</a:t>
                    </a:r>
                    <a:r>
                      <a:rPr lang="en-US" sz="600" b="1" dirty="0" smtClean="0">
                        <a:solidFill>
                          <a:srgbClr val="00B0F0"/>
                        </a:solidFill>
                      </a:rPr>
                      <a:t>/sec</a:t>
                    </a:r>
                    <a:endParaRPr lang="en-US" sz="600" b="1" baseline="-25000" dirty="0">
                      <a:solidFill>
                        <a:srgbClr val="00B0F0"/>
                      </a:solidFill>
                    </a:endParaRPr>
                  </a:p>
                </p:txBody>
              </p:sp>
              <p:sp>
                <p:nvSpPr>
                  <p:cNvPr id="80" name="Rectangle 79"/>
                  <p:cNvSpPr/>
                  <p:nvPr/>
                </p:nvSpPr>
                <p:spPr>
                  <a:xfrm rot="16200000">
                    <a:off x="15391130" y="8014991"/>
                    <a:ext cx="720069" cy="2154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800" dirty="0" smtClean="0"/>
                      <a:t>time (msec)</a:t>
                    </a:r>
                    <a:endParaRPr lang="en-US" sz="800" baseline="-25000" dirty="0"/>
                  </a:p>
                </p:txBody>
              </p:sp>
              <p:sp>
                <p:nvSpPr>
                  <p:cNvPr id="81" name="Rectangle 80"/>
                  <p:cNvSpPr/>
                  <p:nvPr/>
                </p:nvSpPr>
                <p:spPr>
                  <a:xfrm>
                    <a:off x="16250343" y="8663105"/>
                    <a:ext cx="551754" cy="2154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800" dirty="0" smtClean="0"/>
                      <a:t>d</a:t>
                    </a:r>
                    <a:r>
                      <a:rPr lang="en-US" sz="800" baseline="30000" dirty="0" smtClean="0"/>
                      <a:t>2</a:t>
                    </a:r>
                    <a:r>
                      <a:rPr lang="en-US" sz="800" dirty="0" smtClean="0"/>
                      <a:t> (cm</a:t>
                    </a:r>
                    <a:r>
                      <a:rPr lang="en-US" sz="800" baseline="30000" dirty="0" smtClean="0"/>
                      <a:t>2</a:t>
                    </a:r>
                    <a:r>
                      <a:rPr lang="en-US" sz="800" dirty="0" smtClean="0"/>
                      <a:t>)</a:t>
                    </a:r>
                    <a:endParaRPr lang="en-US" sz="800" baseline="-25000" dirty="0"/>
                  </a:p>
                </p:txBody>
              </p:sp>
              <p:cxnSp>
                <p:nvCxnSpPr>
                  <p:cNvPr id="86" name="Straight Arrow Connector 85"/>
                  <p:cNvCxnSpPr/>
                  <p:nvPr/>
                </p:nvCxnSpPr>
                <p:spPr bwMode="auto">
                  <a:xfrm flipH="1" flipV="1">
                    <a:off x="16182543" y="7762678"/>
                    <a:ext cx="136269" cy="324586"/>
                  </a:xfrm>
                  <a:prstGeom prst="straightConnector1">
                    <a:avLst/>
                  </a:prstGeom>
                  <a:noFill/>
                  <a:ln w="6350" cap="flat" cmpd="sng" algn="ctr">
                    <a:solidFill>
                      <a:srgbClr val="00B0F0"/>
                    </a:solidFill>
                    <a:prstDash val="solid"/>
                    <a:round/>
                    <a:headEnd type="stealth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87" name="Rectangle 86"/>
                  <p:cNvSpPr/>
                  <p:nvPr/>
                </p:nvSpPr>
                <p:spPr>
                  <a:xfrm>
                    <a:off x="15897526" y="7580527"/>
                    <a:ext cx="676788" cy="18466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600" b="1" dirty="0" err="1" smtClean="0">
                        <a:solidFill>
                          <a:srgbClr val="00B0F0"/>
                        </a:solidFill>
                        <a:latin typeface="Symbol" pitchFamily="18" charset="2"/>
                      </a:rPr>
                      <a:t>k</a:t>
                    </a:r>
                    <a:r>
                      <a:rPr lang="en-US" sz="600" b="1" baseline="-25000" dirty="0" err="1" smtClean="0">
                        <a:solidFill>
                          <a:srgbClr val="00B0F0"/>
                        </a:solidFill>
                      </a:rPr>
                      <a:t>e</a:t>
                    </a:r>
                    <a:r>
                      <a:rPr lang="en-US" sz="600" b="1" dirty="0" smtClean="0">
                        <a:solidFill>
                          <a:srgbClr val="00B0F0"/>
                        </a:solidFill>
                      </a:rPr>
                      <a:t>=0.1 </a:t>
                    </a:r>
                    <a:r>
                      <a:rPr lang="en-US" sz="600" b="1" dirty="0" smtClean="0">
                        <a:solidFill>
                          <a:srgbClr val="00B0F0"/>
                        </a:solidFill>
                      </a:rPr>
                      <a:t>m</a:t>
                    </a:r>
                    <a:r>
                      <a:rPr lang="en-US" sz="600" b="1" baseline="30000" dirty="0" smtClean="0">
                        <a:solidFill>
                          <a:srgbClr val="00B0F0"/>
                        </a:solidFill>
                      </a:rPr>
                      <a:t>2</a:t>
                    </a:r>
                    <a:r>
                      <a:rPr lang="en-US" sz="600" b="1" dirty="0" smtClean="0">
                        <a:solidFill>
                          <a:srgbClr val="00B0F0"/>
                        </a:solidFill>
                      </a:rPr>
                      <a:t>/sec</a:t>
                    </a:r>
                    <a:endParaRPr lang="en-US" sz="600" b="1" baseline="-25000" dirty="0">
                      <a:solidFill>
                        <a:srgbClr val="00B0F0"/>
                      </a:solidFill>
                    </a:endParaRPr>
                  </a:p>
                </p:txBody>
              </p:sp>
              <p:cxnSp>
                <p:nvCxnSpPr>
                  <p:cNvPr id="107" name="Straight Arrow Connector 106"/>
                  <p:cNvCxnSpPr/>
                  <p:nvPr/>
                </p:nvCxnSpPr>
                <p:spPr bwMode="auto">
                  <a:xfrm flipV="1">
                    <a:off x="16846058" y="7868258"/>
                    <a:ext cx="82354" cy="231541"/>
                  </a:xfrm>
                  <a:prstGeom prst="straightConnector1">
                    <a:avLst/>
                  </a:prstGeom>
                  <a:noFill/>
                  <a:ln w="6350" cap="flat" cmpd="sng" algn="ctr">
                    <a:solidFill>
                      <a:srgbClr val="00B0F0"/>
                    </a:solidFill>
                    <a:prstDash val="solid"/>
                    <a:round/>
                    <a:headEnd type="stealth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108" name="Rectangle 107"/>
                  <p:cNvSpPr/>
                  <p:nvPr/>
                </p:nvSpPr>
                <p:spPr>
                  <a:xfrm>
                    <a:off x="16688100" y="7729758"/>
                    <a:ext cx="676788" cy="18466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600" b="1" dirty="0" err="1" smtClean="0">
                        <a:solidFill>
                          <a:srgbClr val="00B0F0"/>
                        </a:solidFill>
                        <a:latin typeface="Symbol" pitchFamily="18" charset="2"/>
                      </a:rPr>
                      <a:t>k</a:t>
                    </a:r>
                    <a:r>
                      <a:rPr lang="en-US" sz="600" b="1" baseline="-25000" dirty="0" err="1" smtClean="0">
                        <a:solidFill>
                          <a:srgbClr val="00B0F0"/>
                        </a:solidFill>
                      </a:rPr>
                      <a:t>e</a:t>
                    </a:r>
                    <a:r>
                      <a:rPr lang="en-US" sz="600" b="1" dirty="0" smtClean="0">
                        <a:solidFill>
                          <a:srgbClr val="00B0F0"/>
                        </a:solidFill>
                      </a:rPr>
                      <a:t>=0.2 </a:t>
                    </a:r>
                    <a:r>
                      <a:rPr lang="en-US" sz="600" b="1" dirty="0" smtClean="0">
                        <a:solidFill>
                          <a:srgbClr val="00B0F0"/>
                        </a:solidFill>
                      </a:rPr>
                      <a:t>m</a:t>
                    </a:r>
                    <a:r>
                      <a:rPr lang="en-US" sz="600" b="1" baseline="30000" dirty="0" smtClean="0">
                        <a:solidFill>
                          <a:srgbClr val="00B0F0"/>
                        </a:solidFill>
                      </a:rPr>
                      <a:t>2</a:t>
                    </a:r>
                    <a:r>
                      <a:rPr lang="en-US" sz="600" b="1" dirty="0" smtClean="0">
                        <a:solidFill>
                          <a:srgbClr val="00B0F0"/>
                        </a:solidFill>
                      </a:rPr>
                      <a:t>/sec</a:t>
                    </a:r>
                    <a:endParaRPr lang="en-US" sz="600" b="1" baseline="-25000" dirty="0">
                      <a:solidFill>
                        <a:srgbClr val="00B0F0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4" name="Group 13"/>
            <p:cNvGrpSpPr/>
            <p:nvPr/>
          </p:nvGrpSpPr>
          <p:grpSpPr>
            <a:xfrm>
              <a:off x="16179303" y="7307455"/>
              <a:ext cx="3515397" cy="1691667"/>
              <a:chOff x="15033805" y="7591718"/>
              <a:chExt cx="3515397" cy="1691667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15033805" y="7903584"/>
                <a:ext cx="3454788" cy="1379801"/>
                <a:chOff x="13943528" y="5905501"/>
                <a:chExt cx="3454788" cy="1379801"/>
              </a:xfrm>
            </p:grpSpPr>
            <p:grpSp>
              <p:nvGrpSpPr>
                <p:cNvPr id="2308" name="Group 2307"/>
                <p:cNvGrpSpPr/>
                <p:nvPr/>
              </p:nvGrpSpPr>
              <p:grpSpPr>
                <a:xfrm>
                  <a:off x="13943528" y="5905501"/>
                  <a:ext cx="1764102" cy="1379801"/>
                  <a:chOff x="13943528" y="5905501"/>
                  <a:chExt cx="1764102" cy="1379801"/>
                </a:xfrm>
              </p:grpSpPr>
              <p:pic>
                <p:nvPicPr>
                  <p:cNvPr id="1028" name="Picture 4"/>
                  <p:cNvPicPr>
                    <a:picLocks noChangeAspect="1" noChangeArrowheads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4016038" y="5905501"/>
                    <a:ext cx="1691592" cy="126869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cxnSp>
                <p:nvCxnSpPr>
                  <p:cNvPr id="3" name="Straight Arrow Connector 2"/>
                  <p:cNvCxnSpPr/>
                  <p:nvPr/>
                </p:nvCxnSpPr>
                <p:spPr bwMode="auto">
                  <a:xfrm flipV="1">
                    <a:off x="14478000" y="6285552"/>
                    <a:ext cx="100012" cy="132158"/>
                  </a:xfrm>
                  <a:prstGeom prst="straightConnector1">
                    <a:avLst/>
                  </a:prstGeom>
                  <a:noFill/>
                  <a:ln w="6350" cap="flat" cmpd="sng" algn="ctr">
                    <a:solidFill>
                      <a:srgbClr val="FF0000"/>
                    </a:solidFill>
                    <a:prstDash val="solid"/>
                    <a:round/>
                    <a:headEnd type="stealth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53" name="Straight Arrow Connector 52"/>
                  <p:cNvCxnSpPr/>
                  <p:nvPr/>
                </p:nvCxnSpPr>
                <p:spPr bwMode="auto">
                  <a:xfrm flipV="1">
                    <a:off x="15200227" y="6285551"/>
                    <a:ext cx="0" cy="264318"/>
                  </a:xfrm>
                  <a:prstGeom prst="straightConnector1">
                    <a:avLst/>
                  </a:prstGeom>
                  <a:noFill/>
                  <a:ln w="6350" cap="flat" cmpd="sng" algn="ctr">
                    <a:solidFill>
                      <a:srgbClr val="FF0000"/>
                    </a:solidFill>
                    <a:prstDash val="solid"/>
                    <a:round/>
                    <a:headEnd type="stealth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55" name="Rectangle 54"/>
                  <p:cNvSpPr/>
                  <p:nvPr/>
                </p:nvSpPr>
                <p:spPr>
                  <a:xfrm>
                    <a:off x="14588234" y="7069858"/>
                    <a:ext cx="551754" cy="2154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800" dirty="0" smtClean="0"/>
                      <a:t>d</a:t>
                    </a:r>
                    <a:r>
                      <a:rPr lang="en-US" sz="800" baseline="30000" dirty="0" smtClean="0"/>
                      <a:t>2</a:t>
                    </a:r>
                    <a:r>
                      <a:rPr lang="en-US" sz="800" dirty="0" smtClean="0"/>
                      <a:t> (cm</a:t>
                    </a:r>
                    <a:r>
                      <a:rPr lang="en-US" sz="800" baseline="30000" dirty="0" smtClean="0"/>
                      <a:t>2</a:t>
                    </a:r>
                    <a:r>
                      <a:rPr lang="en-US" sz="800" dirty="0" smtClean="0"/>
                      <a:t>)</a:t>
                    </a:r>
                    <a:endParaRPr lang="en-US" sz="800" baseline="-25000" dirty="0"/>
                  </a:p>
                </p:txBody>
              </p:sp>
              <p:sp>
                <p:nvSpPr>
                  <p:cNvPr id="57" name="Rectangle 56"/>
                  <p:cNvSpPr/>
                  <p:nvPr/>
                </p:nvSpPr>
                <p:spPr>
                  <a:xfrm rot="16200000">
                    <a:off x="13691215" y="6394024"/>
                    <a:ext cx="720069" cy="2154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800" dirty="0" smtClean="0"/>
                      <a:t>time (msec)</a:t>
                    </a:r>
                    <a:endParaRPr lang="en-US" sz="800" baseline="-25000" dirty="0"/>
                  </a:p>
                </p:txBody>
              </p:sp>
              <p:sp>
                <p:nvSpPr>
                  <p:cNvPr id="58" name="Rectangle 57"/>
                  <p:cNvSpPr/>
                  <p:nvPr/>
                </p:nvSpPr>
                <p:spPr>
                  <a:xfrm>
                    <a:off x="14249840" y="6131420"/>
                    <a:ext cx="720069" cy="18466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600" b="1" dirty="0" err="1" smtClean="0">
                        <a:solidFill>
                          <a:srgbClr val="FF0000"/>
                        </a:solidFill>
                        <a:latin typeface="Symbol" pitchFamily="18" charset="2"/>
                      </a:rPr>
                      <a:t>k</a:t>
                    </a:r>
                    <a:r>
                      <a:rPr lang="en-US" sz="600" b="1" baseline="-25000" dirty="0" err="1" smtClean="0">
                        <a:solidFill>
                          <a:srgbClr val="FF0000"/>
                        </a:solidFill>
                      </a:rPr>
                      <a:t>e</a:t>
                    </a:r>
                    <a:r>
                      <a:rPr lang="en-US" sz="600" b="1" dirty="0" smtClean="0">
                        <a:solidFill>
                          <a:srgbClr val="FF0000"/>
                        </a:solidFill>
                      </a:rPr>
                      <a:t>=0.06 </a:t>
                    </a:r>
                    <a:r>
                      <a:rPr lang="en-US" sz="600" b="1" dirty="0" smtClean="0">
                        <a:solidFill>
                          <a:srgbClr val="FF0000"/>
                        </a:solidFill>
                      </a:rPr>
                      <a:t>m</a:t>
                    </a:r>
                    <a:r>
                      <a:rPr lang="en-US" sz="600" b="1" baseline="30000" dirty="0" smtClean="0">
                        <a:solidFill>
                          <a:srgbClr val="FF0000"/>
                        </a:solidFill>
                      </a:rPr>
                      <a:t>2</a:t>
                    </a:r>
                    <a:r>
                      <a:rPr lang="en-US" sz="600" b="1" dirty="0" smtClean="0">
                        <a:solidFill>
                          <a:srgbClr val="FF0000"/>
                        </a:solidFill>
                      </a:rPr>
                      <a:t>/sec</a:t>
                    </a:r>
                    <a:endParaRPr lang="en-US" sz="600" b="1" baseline="-25000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59" name="Rectangle 58"/>
                  <p:cNvSpPr/>
                  <p:nvPr/>
                </p:nvSpPr>
                <p:spPr>
                  <a:xfrm>
                    <a:off x="14962001" y="6134306"/>
                    <a:ext cx="720069" cy="18466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600" b="1" dirty="0" err="1" smtClean="0">
                        <a:solidFill>
                          <a:srgbClr val="FF0000"/>
                        </a:solidFill>
                        <a:latin typeface="Symbol" pitchFamily="18" charset="2"/>
                      </a:rPr>
                      <a:t>k</a:t>
                    </a:r>
                    <a:r>
                      <a:rPr lang="en-US" sz="600" b="1" baseline="-25000" dirty="0" err="1" smtClean="0">
                        <a:solidFill>
                          <a:srgbClr val="FF0000"/>
                        </a:solidFill>
                      </a:rPr>
                      <a:t>e</a:t>
                    </a:r>
                    <a:r>
                      <a:rPr lang="en-US" sz="600" b="1" dirty="0" smtClean="0">
                        <a:solidFill>
                          <a:srgbClr val="FF0000"/>
                        </a:solidFill>
                      </a:rPr>
                      <a:t>=0.17 </a:t>
                    </a:r>
                    <a:r>
                      <a:rPr lang="en-US" sz="600" b="1" dirty="0" smtClean="0">
                        <a:solidFill>
                          <a:srgbClr val="FF0000"/>
                        </a:solidFill>
                      </a:rPr>
                      <a:t>m</a:t>
                    </a:r>
                    <a:r>
                      <a:rPr lang="en-US" sz="600" b="1" baseline="30000" dirty="0" smtClean="0">
                        <a:solidFill>
                          <a:srgbClr val="FF0000"/>
                        </a:solidFill>
                      </a:rPr>
                      <a:t>2</a:t>
                    </a:r>
                    <a:r>
                      <a:rPr lang="en-US" sz="600" b="1" dirty="0" smtClean="0">
                        <a:solidFill>
                          <a:srgbClr val="FF0000"/>
                        </a:solidFill>
                      </a:rPr>
                      <a:t>/sec</a:t>
                    </a:r>
                    <a:endParaRPr lang="en-US" sz="600" b="1" baseline="-25000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  <p:grpSp>
              <p:nvGrpSpPr>
                <p:cNvPr id="2" name="Group 1"/>
                <p:cNvGrpSpPr/>
                <p:nvPr/>
              </p:nvGrpSpPr>
              <p:grpSpPr>
                <a:xfrm>
                  <a:off x="15631430" y="5905501"/>
                  <a:ext cx="1766886" cy="1378795"/>
                  <a:chOff x="15631430" y="5905501"/>
                  <a:chExt cx="1766886" cy="1378795"/>
                </a:xfrm>
              </p:grpSpPr>
              <p:pic>
                <p:nvPicPr>
                  <p:cNvPr id="6" name="Picture 6"/>
                  <p:cNvPicPr>
                    <a:picLocks noChangeAspect="1" noChangeArrowheads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707630" y="5905501"/>
                    <a:ext cx="1690686" cy="126801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cxnSp>
                <p:nvCxnSpPr>
                  <p:cNvPr id="64" name="Straight Arrow Connector 63"/>
                  <p:cNvCxnSpPr/>
                  <p:nvPr/>
                </p:nvCxnSpPr>
                <p:spPr bwMode="auto">
                  <a:xfrm flipV="1">
                    <a:off x="16671517" y="6166022"/>
                    <a:ext cx="0" cy="253346"/>
                  </a:xfrm>
                  <a:prstGeom prst="straightConnector1">
                    <a:avLst/>
                  </a:prstGeom>
                  <a:noFill/>
                  <a:ln w="6350" cap="flat" cmpd="sng" algn="ctr">
                    <a:solidFill>
                      <a:srgbClr val="FF0000"/>
                    </a:solidFill>
                    <a:prstDash val="solid"/>
                    <a:round/>
                    <a:headEnd type="stealth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3" name="Straight Arrow Connector 62"/>
                  <p:cNvCxnSpPr/>
                  <p:nvPr/>
                </p:nvCxnSpPr>
                <p:spPr bwMode="auto">
                  <a:xfrm flipV="1">
                    <a:off x="16180960" y="6166022"/>
                    <a:ext cx="0" cy="253346"/>
                  </a:xfrm>
                  <a:prstGeom prst="straightConnector1">
                    <a:avLst/>
                  </a:prstGeom>
                  <a:noFill/>
                  <a:ln w="6350" cap="flat" cmpd="sng" algn="ctr">
                    <a:solidFill>
                      <a:srgbClr val="FF0000"/>
                    </a:solidFill>
                    <a:prstDash val="solid"/>
                    <a:round/>
                    <a:headEnd type="stealth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66" name="Rectangle 65"/>
                  <p:cNvSpPr/>
                  <p:nvPr/>
                </p:nvSpPr>
                <p:spPr>
                  <a:xfrm>
                    <a:off x="15891727" y="6003163"/>
                    <a:ext cx="720069" cy="18466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600" b="1" dirty="0" err="1" smtClean="0">
                        <a:solidFill>
                          <a:srgbClr val="FF0000"/>
                        </a:solidFill>
                        <a:latin typeface="Symbol" pitchFamily="18" charset="2"/>
                      </a:rPr>
                      <a:t>k</a:t>
                    </a:r>
                    <a:r>
                      <a:rPr lang="en-US" sz="600" b="1" baseline="-25000" dirty="0" err="1" smtClean="0">
                        <a:solidFill>
                          <a:srgbClr val="FF0000"/>
                        </a:solidFill>
                      </a:rPr>
                      <a:t>e</a:t>
                    </a:r>
                    <a:r>
                      <a:rPr lang="en-US" sz="600" b="1" dirty="0" smtClean="0">
                        <a:solidFill>
                          <a:srgbClr val="FF0000"/>
                        </a:solidFill>
                      </a:rPr>
                      <a:t>=0.07 </a:t>
                    </a:r>
                    <a:r>
                      <a:rPr lang="en-US" sz="600" b="1" dirty="0" smtClean="0">
                        <a:solidFill>
                          <a:srgbClr val="FF0000"/>
                        </a:solidFill>
                      </a:rPr>
                      <a:t>m</a:t>
                    </a:r>
                    <a:r>
                      <a:rPr lang="en-US" sz="600" b="1" baseline="30000" dirty="0" smtClean="0">
                        <a:solidFill>
                          <a:srgbClr val="FF0000"/>
                        </a:solidFill>
                      </a:rPr>
                      <a:t>2</a:t>
                    </a:r>
                    <a:r>
                      <a:rPr lang="en-US" sz="600" b="1" dirty="0" smtClean="0">
                        <a:solidFill>
                          <a:srgbClr val="FF0000"/>
                        </a:solidFill>
                      </a:rPr>
                      <a:t>/sec</a:t>
                    </a:r>
                    <a:endParaRPr lang="en-US" sz="600" b="1" baseline="-25000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67" name="Rectangle 66"/>
                  <p:cNvSpPr/>
                  <p:nvPr/>
                </p:nvSpPr>
                <p:spPr>
                  <a:xfrm>
                    <a:off x="16473522" y="6000370"/>
                    <a:ext cx="720069" cy="18466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600" b="1" dirty="0" err="1" smtClean="0">
                        <a:solidFill>
                          <a:srgbClr val="FF0000"/>
                        </a:solidFill>
                        <a:latin typeface="Symbol" pitchFamily="18" charset="2"/>
                      </a:rPr>
                      <a:t>k</a:t>
                    </a:r>
                    <a:r>
                      <a:rPr lang="en-US" sz="600" b="1" baseline="-25000" dirty="0" err="1" smtClean="0">
                        <a:solidFill>
                          <a:srgbClr val="FF0000"/>
                        </a:solidFill>
                      </a:rPr>
                      <a:t>e</a:t>
                    </a:r>
                    <a:r>
                      <a:rPr lang="en-US" sz="600" b="1" dirty="0" smtClean="0">
                        <a:solidFill>
                          <a:srgbClr val="FF0000"/>
                        </a:solidFill>
                      </a:rPr>
                      <a:t>=0.06 </a:t>
                    </a:r>
                    <a:r>
                      <a:rPr lang="en-US" sz="600" b="1" dirty="0" smtClean="0">
                        <a:solidFill>
                          <a:srgbClr val="FF0000"/>
                        </a:solidFill>
                      </a:rPr>
                      <a:t>m</a:t>
                    </a:r>
                    <a:r>
                      <a:rPr lang="en-US" sz="600" b="1" baseline="30000" dirty="0" smtClean="0">
                        <a:solidFill>
                          <a:srgbClr val="FF0000"/>
                        </a:solidFill>
                      </a:rPr>
                      <a:t>2</a:t>
                    </a:r>
                    <a:r>
                      <a:rPr lang="en-US" sz="600" b="1" dirty="0" smtClean="0">
                        <a:solidFill>
                          <a:srgbClr val="FF0000"/>
                        </a:solidFill>
                      </a:rPr>
                      <a:t>/sec</a:t>
                    </a:r>
                    <a:endParaRPr lang="en-US" sz="600" b="1" baseline="-25000" dirty="0">
                      <a:solidFill>
                        <a:srgbClr val="FF0000"/>
                      </a:solidFill>
                    </a:endParaRPr>
                  </a:p>
                </p:txBody>
              </p:sp>
              <p:cxnSp>
                <p:nvCxnSpPr>
                  <p:cNvPr id="70" name="Straight Arrow Connector 69"/>
                  <p:cNvCxnSpPr/>
                  <p:nvPr/>
                </p:nvCxnSpPr>
                <p:spPr bwMode="auto">
                  <a:xfrm flipV="1">
                    <a:off x="16900635" y="6273146"/>
                    <a:ext cx="0" cy="253346"/>
                  </a:xfrm>
                  <a:prstGeom prst="straightConnector1">
                    <a:avLst/>
                  </a:prstGeom>
                  <a:noFill/>
                  <a:ln w="6350" cap="flat" cmpd="sng" algn="ctr">
                    <a:solidFill>
                      <a:srgbClr val="00B0F0"/>
                    </a:solidFill>
                    <a:prstDash val="solid"/>
                    <a:round/>
                    <a:headEnd type="stealth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71" name="Rectangle 70"/>
                  <p:cNvSpPr/>
                  <p:nvPr/>
                </p:nvSpPr>
                <p:spPr>
                  <a:xfrm>
                    <a:off x="16654457" y="6148855"/>
                    <a:ext cx="720069" cy="18466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600" b="1" dirty="0" err="1" smtClean="0">
                        <a:solidFill>
                          <a:srgbClr val="00B0F0"/>
                        </a:solidFill>
                        <a:latin typeface="Symbol" pitchFamily="18" charset="2"/>
                      </a:rPr>
                      <a:t>k</a:t>
                    </a:r>
                    <a:r>
                      <a:rPr lang="en-US" sz="600" b="1" baseline="-25000" dirty="0" err="1" smtClean="0">
                        <a:solidFill>
                          <a:srgbClr val="00B0F0"/>
                        </a:solidFill>
                      </a:rPr>
                      <a:t>e</a:t>
                    </a:r>
                    <a:r>
                      <a:rPr lang="en-US" sz="600" b="1" dirty="0" smtClean="0">
                        <a:solidFill>
                          <a:srgbClr val="00B0F0"/>
                        </a:solidFill>
                      </a:rPr>
                      <a:t>=0.07 </a:t>
                    </a:r>
                    <a:r>
                      <a:rPr lang="en-US" sz="600" b="1" dirty="0" smtClean="0">
                        <a:solidFill>
                          <a:srgbClr val="00B0F0"/>
                        </a:solidFill>
                      </a:rPr>
                      <a:t>m</a:t>
                    </a:r>
                    <a:r>
                      <a:rPr lang="en-US" sz="600" b="1" baseline="30000" dirty="0" smtClean="0">
                        <a:solidFill>
                          <a:srgbClr val="00B0F0"/>
                        </a:solidFill>
                      </a:rPr>
                      <a:t>2</a:t>
                    </a:r>
                    <a:r>
                      <a:rPr lang="en-US" sz="600" b="1" dirty="0" smtClean="0">
                        <a:solidFill>
                          <a:srgbClr val="00B0F0"/>
                        </a:solidFill>
                      </a:rPr>
                      <a:t>/sec</a:t>
                    </a:r>
                    <a:endParaRPr lang="en-US" sz="600" b="1" baseline="-25000" dirty="0">
                      <a:solidFill>
                        <a:srgbClr val="00B0F0"/>
                      </a:solidFill>
                    </a:endParaRPr>
                  </a:p>
                </p:txBody>
              </p:sp>
              <p:sp>
                <p:nvSpPr>
                  <p:cNvPr id="72" name="Rectangle 71"/>
                  <p:cNvSpPr/>
                  <p:nvPr/>
                </p:nvSpPr>
                <p:spPr>
                  <a:xfrm rot="16200000">
                    <a:off x="15379117" y="6418335"/>
                    <a:ext cx="720069" cy="2154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800" dirty="0" smtClean="0"/>
                      <a:t>time (msec)</a:t>
                    </a:r>
                    <a:endParaRPr lang="en-US" sz="800" baseline="-25000" dirty="0"/>
                  </a:p>
                </p:txBody>
              </p:sp>
              <p:sp>
                <p:nvSpPr>
                  <p:cNvPr id="73" name="Rectangle 72"/>
                  <p:cNvSpPr/>
                  <p:nvPr/>
                </p:nvSpPr>
                <p:spPr>
                  <a:xfrm>
                    <a:off x="16286273" y="7068852"/>
                    <a:ext cx="551754" cy="2154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800" dirty="0" smtClean="0"/>
                      <a:t>d</a:t>
                    </a:r>
                    <a:r>
                      <a:rPr lang="en-US" sz="800" baseline="30000" dirty="0" smtClean="0"/>
                      <a:t>2</a:t>
                    </a:r>
                    <a:r>
                      <a:rPr lang="en-US" sz="800" dirty="0" smtClean="0"/>
                      <a:t> (cm</a:t>
                    </a:r>
                    <a:r>
                      <a:rPr lang="en-US" sz="800" baseline="30000" dirty="0" smtClean="0"/>
                      <a:t>2</a:t>
                    </a:r>
                    <a:r>
                      <a:rPr lang="en-US" sz="800" dirty="0" smtClean="0"/>
                      <a:t>)</a:t>
                    </a:r>
                    <a:endParaRPr lang="en-US" sz="800" baseline="-25000" dirty="0"/>
                  </a:p>
                </p:txBody>
              </p:sp>
            </p:grpSp>
          </p:grpSp>
          <p:sp>
            <p:nvSpPr>
              <p:cNvPr id="126" name="Text Box 132"/>
              <p:cNvSpPr txBox="1">
                <a:spLocks noChangeArrowheads="1"/>
              </p:cNvSpPr>
              <p:nvPr/>
            </p:nvSpPr>
            <p:spPr bwMode="auto">
              <a:xfrm>
                <a:off x="15126553" y="7591718"/>
                <a:ext cx="3422649" cy="3385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b="1" u="sng" dirty="0">
                    <a:solidFill>
                      <a:srgbClr val="990099"/>
                    </a:solidFill>
                  </a:rPr>
                  <a:t>Time Delay </a:t>
                </a:r>
                <a:r>
                  <a:rPr lang="en-US" b="1" u="sng" dirty="0" smtClean="0">
                    <a:solidFill>
                      <a:srgbClr val="990099"/>
                    </a:solidFill>
                  </a:rPr>
                  <a:t>of Heat Pulse</a:t>
                </a:r>
                <a:endParaRPr lang="en-US" b="1" u="sng" dirty="0">
                  <a:solidFill>
                    <a:srgbClr val="990099"/>
                  </a:solidFill>
                </a:endParaRPr>
              </a:p>
            </p:txBody>
          </p:sp>
        </p:grpSp>
        <p:sp>
          <p:nvSpPr>
            <p:cNvPr id="127" name="Text Box 174"/>
            <p:cNvSpPr txBox="1">
              <a:spLocks noChangeArrowheads="1"/>
            </p:cNvSpPr>
            <p:nvPr/>
          </p:nvSpPr>
          <p:spPr bwMode="auto">
            <a:xfrm>
              <a:off x="13752195" y="10576628"/>
              <a:ext cx="5832324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sz="2000" b="1" dirty="0" smtClean="0">
                  <a:solidFill>
                    <a:schemeClr val="accent2"/>
                  </a:solidFill>
                </a:rPr>
                <a:t>Cold Gas Propagation from Impulse Puff Is Detected In Plasma Core </a:t>
              </a:r>
              <a:endParaRPr lang="en-US" sz="2000" b="1" dirty="0">
                <a:solidFill>
                  <a:schemeClr val="accent2"/>
                </a:solidFill>
              </a:endParaRP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3545741" y="7392121"/>
              <a:ext cx="2511344" cy="1459411"/>
              <a:chOff x="16710435" y="5206906"/>
              <a:chExt cx="2511344" cy="1459411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17102080" y="5491781"/>
                <a:ext cx="1522885" cy="1174536"/>
                <a:chOff x="14078057" y="7720227"/>
                <a:chExt cx="1522885" cy="1174536"/>
              </a:xfrm>
            </p:grpSpPr>
            <p:pic>
              <p:nvPicPr>
                <p:cNvPr id="1029" name="Picture 5"/>
                <p:cNvPicPr>
                  <a:picLocks noChangeAspect="1" noChangeArrowheads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173200" y="7720227"/>
                  <a:ext cx="1427742" cy="107080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94" name="Rectangle 93"/>
                <p:cNvSpPr/>
                <p:nvPr/>
              </p:nvSpPr>
              <p:spPr>
                <a:xfrm rot="16200000">
                  <a:off x="13896917" y="8138056"/>
                  <a:ext cx="546945" cy="18466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n-US" sz="600" dirty="0" smtClean="0"/>
                    <a:t>Magnitude</a:t>
                  </a:r>
                  <a:endParaRPr lang="en-US" sz="600" baseline="-25000" dirty="0"/>
                </a:p>
              </p:txBody>
            </p:sp>
            <p:sp>
              <p:nvSpPr>
                <p:cNvPr id="95" name="Rectangle 94"/>
                <p:cNvSpPr/>
                <p:nvPr/>
              </p:nvSpPr>
              <p:spPr>
                <a:xfrm>
                  <a:off x="14595419" y="8710097"/>
                  <a:ext cx="654346" cy="18466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n-US" sz="600" dirty="0" smtClean="0"/>
                    <a:t>ECE Channel</a:t>
                  </a:r>
                  <a:endParaRPr lang="en-US" sz="600" baseline="-25000" dirty="0"/>
                </a:p>
              </p:txBody>
            </p:sp>
          </p:grpSp>
          <p:sp>
            <p:nvSpPr>
              <p:cNvPr id="96" name="Text Box 132"/>
              <p:cNvSpPr txBox="1">
                <a:spLocks noChangeArrowheads="1"/>
              </p:cNvSpPr>
              <p:nvPr/>
            </p:nvSpPr>
            <p:spPr bwMode="auto">
              <a:xfrm>
                <a:off x="16710435" y="5206906"/>
                <a:ext cx="2511344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sz="1400" b="1" u="sng" dirty="0" smtClean="0">
                    <a:solidFill>
                      <a:srgbClr val="990099"/>
                    </a:solidFill>
                  </a:rPr>
                  <a:t>Coherence of ECE signals</a:t>
                </a:r>
                <a:endParaRPr lang="en-US" sz="1400" b="1" u="sng" dirty="0">
                  <a:solidFill>
                    <a:srgbClr val="990099"/>
                  </a:solidFill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12891641" y="5104719"/>
              <a:ext cx="2511344" cy="2296375"/>
              <a:chOff x="10791923" y="8505397"/>
              <a:chExt cx="2511344" cy="2296375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953717" y="8843951"/>
                <a:ext cx="1881618" cy="1957821"/>
              </a:xfrm>
              <a:prstGeom prst="rect">
                <a:avLst/>
              </a:prstGeom>
            </p:spPr>
          </p:pic>
          <p:sp>
            <p:nvSpPr>
              <p:cNvPr id="101" name="Text Box 132"/>
              <p:cNvSpPr txBox="1">
                <a:spLocks noChangeArrowheads="1"/>
              </p:cNvSpPr>
              <p:nvPr/>
            </p:nvSpPr>
            <p:spPr bwMode="auto">
              <a:xfrm>
                <a:off x="10791923" y="8505397"/>
                <a:ext cx="2511344" cy="3385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b="1" u="sng" dirty="0" smtClean="0">
                    <a:solidFill>
                      <a:srgbClr val="990099"/>
                    </a:solidFill>
                  </a:rPr>
                  <a:t>ECE Antenna</a:t>
                </a:r>
                <a:endParaRPr lang="en-US" b="1" u="sng" dirty="0">
                  <a:solidFill>
                    <a:srgbClr val="990099"/>
                  </a:solidFill>
                </a:endParaRPr>
              </a:p>
            </p:txBody>
          </p:sp>
        </p:grpSp>
        <p:sp>
          <p:nvSpPr>
            <p:cNvPr id="113" name="Text Box 328"/>
            <p:cNvSpPr txBox="1">
              <a:spLocks noChangeArrowheads="1"/>
            </p:cNvSpPr>
            <p:nvPr/>
          </p:nvSpPr>
          <p:spPr bwMode="auto">
            <a:xfrm>
              <a:off x="17375763" y="5215323"/>
              <a:ext cx="2619859" cy="22623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109538" indent="-1095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971550" indent="-4572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543050" indent="-4572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2114550" indent="-4572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686050" indent="-4572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314325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360045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405765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451485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en-US" sz="1600" dirty="0">
                  <a:latin typeface="Arial" charset="0"/>
                </a:rPr>
                <a:t>M</a:t>
              </a:r>
              <a:r>
                <a:rPr lang="en-US" sz="1600" dirty="0" smtClean="0">
                  <a:latin typeface="Arial" charset="0"/>
                </a:rPr>
                <a:t>odulation of second gyrotron power is made in 40 msec window by a square waveform</a:t>
              </a:r>
              <a:endParaRPr lang="en-US" sz="1600" dirty="0">
                <a:latin typeface="Arial" charset="0"/>
              </a:endParaRPr>
            </a:p>
            <a:p>
              <a:pPr>
                <a:spcBef>
                  <a:spcPct val="20000"/>
                </a:spcBef>
              </a:pPr>
              <a:r>
                <a:rPr lang="en-US" sz="1600" dirty="0" smtClean="0">
                  <a:latin typeface="Arial" charset="0"/>
                </a:rPr>
                <a:t>Spectral amplitude and phase of each signal are retrieved by FFT</a:t>
              </a:r>
              <a:endParaRPr lang="en-US" sz="1600" dirty="0">
                <a:latin typeface="Arial" charset="0"/>
              </a:endParaRPr>
            </a:p>
          </p:txBody>
        </p:sp>
        <p:sp>
          <p:nvSpPr>
            <p:cNvPr id="114" name="Text Box 328"/>
            <p:cNvSpPr txBox="1">
              <a:spLocks noChangeArrowheads="1"/>
            </p:cNvSpPr>
            <p:nvPr/>
          </p:nvSpPr>
          <p:spPr bwMode="auto">
            <a:xfrm>
              <a:off x="16711527" y="11428109"/>
              <a:ext cx="3390348" cy="15274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109538" indent="-1095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971550" indent="-4572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543050" indent="-4572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2114550" indent="-4572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686050" indent="-4572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314325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360045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405765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451485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en-US" sz="1600" dirty="0" smtClean="0">
                  <a:latin typeface="Arial" charset="0"/>
                </a:rPr>
                <a:t>Impulse (700 Hz) puff makes a cold gas that propagates into HSX plasma core; </a:t>
              </a:r>
              <a:r>
                <a:rPr lang="en-US" sz="1600" dirty="0" err="1" smtClean="0">
                  <a:latin typeface="Symbol" pitchFamily="18" charset="2"/>
                </a:rPr>
                <a:t>k</a:t>
              </a:r>
              <a:r>
                <a:rPr lang="en-US" sz="1600" baseline="-25000" dirty="0" err="1" smtClean="0">
                  <a:latin typeface="Arial" charset="0"/>
                </a:rPr>
                <a:t>e</a:t>
              </a:r>
              <a:r>
                <a:rPr lang="en-US" sz="1600" dirty="0" smtClean="0">
                  <a:latin typeface="Arial" charset="0"/>
                </a:rPr>
                <a:t> from this perturbation is found to be close to that from the heat pulse propagation</a:t>
              </a:r>
            </a:p>
          </p:txBody>
        </p:sp>
        <p:sp>
          <p:nvSpPr>
            <p:cNvPr id="2233" name="Text Box 185"/>
            <p:cNvSpPr txBox="1">
              <a:spLocks noChangeArrowheads="1"/>
            </p:cNvSpPr>
            <p:nvPr/>
          </p:nvSpPr>
          <p:spPr bwMode="auto">
            <a:xfrm>
              <a:off x="9101076" y="5134001"/>
              <a:ext cx="4041062" cy="3884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109538" indent="-1095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en-GB" sz="1600" dirty="0" smtClean="0">
                  <a:latin typeface="Arial" pitchFamily="34" charset="0"/>
                  <a:cs typeface="Arial" pitchFamily="34" charset="0"/>
                </a:rPr>
                <a:t>Results presented below have been obtained in the experiments with 50 kW from each 28 GHz </a:t>
              </a:r>
              <a:r>
                <a:rPr lang="en-GB" sz="1600" dirty="0" err="1" smtClean="0">
                  <a:latin typeface="Arial" pitchFamily="34" charset="0"/>
                  <a:cs typeface="Arial" pitchFamily="34" charset="0"/>
                </a:rPr>
                <a:t>gyrotron</a:t>
              </a:r>
              <a:r>
                <a:rPr lang="en-GB" sz="1600" dirty="0" smtClean="0">
                  <a:latin typeface="Arial" pitchFamily="34" charset="0"/>
                  <a:cs typeface="Arial" pitchFamily="34" charset="0"/>
                </a:rPr>
                <a:t> at the fundamental resonance (1 T / O-wave) </a:t>
              </a:r>
            </a:p>
            <a:p>
              <a:pPr>
                <a:spcBef>
                  <a:spcPct val="20000"/>
                </a:spcBef>
              </a:pPr>
              <a:r>
                <a:rPr lang="en-GB" sz="1600" dirty="0" smtClean="0">
                  <a:latin typeface="Arial" pitchFamily="34" charset="0"/>
                  <a:cs typeface="Arial" pitchFamily="34" charset="0"/>
                </a:rPr>
                <a:t>Steerable mirror of the second </a:t>
              </a:r>
              <a:r>
                <a:rPr lang="en-GB" sz="1600" dirty="0">
                  <a:latin typeface="Arial" pitchFamily="34" charset="0"/>
                  <a:cs typeface="Arial" pitchFamily="34" charset="0"/>
                </a:rPr>
                <a:t>launcher </a:t>
              </a:r>
              <a:r>
                <a:rPr lang="en-GB" sz="1600" dirty="0" smtClean="0">
                  <a:latin typeface="Arial" pitchFamily="34" charset="0"/>
                  <a:cs typeface="Arial" pitchFamily="34" charset="0"/>
                </a:rPr>
                <a:t>is used </a:t>
              </a:r>
              <a:r>
                <a:rPr lang="en-GB" sz="1600" dirty="0">
                  <a:latin typeface="Arial" pitchFamily="34" charset="0"/>
                  <a:cs typeface="Arial" pitchFamily="34" charset="0"/>
                </a:rPr>
                <a:t>to scan the wave beam across the plasma in a </a:t>
              </a:r>
              <a:r>
                <a:rPr lang="en-GB" sz="1600" dirty="0" err="1">
                  <a:latin typeface="Arial" pitchFamily="34" charset="0"/>
                  <a:cs typeface="Arial" pitchFamily="34" charset="0"/>
                </a:rPr>
                <a:t>poloidal</a:t>
              </a:r>
              <a:r>
                <a:rPr lang="en-GB" sz="1600" dirty="0">
                  <a:latin typeface="Arial" pitchFamily="34" charset="0"/>
                  <a:cs typeface="Arial" pitchFamily="34" charset="0"/>
                </a:rPr>
                <a:t> plane in order to study plasma heating as a function of microwave power density as well as to broaden </a:t>
              </a:r>
              <a:r>
                <a:rPr lang="en-GB" sz="1600" dirty="0" err="1" smtClean="0">
                  <a:latin typeface="Arial" pitchFamily="34" charset="0"/>
                  <a:cs typeface="Arial" pitchFamily="34" charset="0"/>
                </a:rPr>
                <a:t>T</a:t>
              </a:r>
              <a:r>
                <a:rPr lang="en-GB" sz="1600" baseline="-25000" dirty="0" err="1" smtClean="0">
                  <a:latin typeface="Arial" pitchFamily="34" charset="0"/>
                  <a:cs typeface="Arial" pitchFamily="34" charset="0"/>
                </a:rPr>
                <a:t>e</a:t>
              </a:r>
              <a:r>
                <a:rPr lang="en-GB" sz="1600" dirty="0" smtClean="0">
                  <a:latin typeface="Arial" pitchFamily="34" charset="0"/>
                  <a:cs typeface="Arial" pitchFamily="34" charset="0"/>
                </a:rPr>
                <a:t> profile</a:t>
              </a:r>
              <a:endParaRPr lang="en-US" sz="1600" dirty="0">
                <a:latin typeface="Arial" pitchFamily="34" charset="0"/>
                <a:cs typeface="Arial" pitchFamily="34" charset="0"/>
                <a:sym typeface="Symbol" pitchFamily="18" charset="2"/>
              </a:endParaRPr>
            </a:p>
            <a:p>
              <a:pPr>
                <a:spcBef>
                  <a:spcPct val="20000"/>
                </a:spcBef>
              </a:pPr>
              <a:r>
                <a:rPr lang="en-GB" sz="1600" dirty="0" smtClean="0">
                  <a:latin typeface="Arial" pitchFamily="34" charset="0"/>
                  <a:cs typeface="Arial" pitchFamily="34" charset="0"/>
                </a:rPr>
                <a:t>Second </a:t>
              </a:r>
              <a:r>
                <a:rPr lang="en-GB" sz="1600" dirty="0">
                  <a:latin typeface="Arial" pitchFamily="34" charset="0"/>
                  <a:cs typeface="Arial" pitchFamily="34" charset="0"/>
                </a:rPr>
                <a:t>wave beam is launched below the </a:t>
              </a:r>
              <a:r>
                <a:rPr lang="en-GB" sz="1600" dirty="0" smtClean="0">
                  <a:latin typeface="Arial" pitchFamily="34" charset="0"/>
                  <a:cs typeface="Arial" pitchFamily="34" charset="0"/>
                </a:rPr>
                <a:t>mid-plane </a:t>
              </a:r>
              <a:r>
                <a:rPr lang="en-GB" sz="1600" dirty="0">
                  <a:latin typeface="Arial" pitchFamily="34" charset="0"/>
                  <a:cs typeface="Arial" pitchFamily="34" charset="0"/>
                </a:rPr>
                <a:t>of the box </a:t>
              </a:r>
              <a:r>
                <a:rPr lang="en-GB" sz="1600" dirty="0" smtClean="0">
                  <a:latin typeface="Arial" pitchFamily="34" charset="0"/>
                  <a:cs typeface="Arial" pitchFamily="34" charset="0"/>
                </a:rPr>
                <a:t>port; </a:t>
              </a:r>
              <a:r>
                <a:rPr lang="en-GB" sz="1600" dirty="0">
                  <a:latin typeface="Arial" pitchFamily="34" charset="0"/>
                  <a:cs typeface="Arial" pitchFamily="34" charset="0"/>
                </a:rPr>
                <a:t>deviation of the beam axis from the plasma </a:t>
              </a:r>
              <a:r>
                <a:rPr lang="en-GB" sz="1600" dirty="0" smtClean="0">
                  <a:latin typeface="Arial" pitchFamily="34" charset="0"/>
                  <a:cs typeface="Arial" pitchFamily="34" charset="0"/>
                </a:rPr>
                <a:t>core is compensated in the experiments by adjusting the mirror angle</a:t>
              </a:r>
              <a:endParaRPr lang="en-US" sz="1600" dirty="0">
                <a:latin typeface="Arial" pitchFamily="34" charset="0"/>
                <a:cs typeface="Arial" pitchFamily="34" charset="0"/>
                <a:sym typeface="Symbol" pitchFamily="18" charset="2"/>
              </a:endParaRPr>
            </a:p>
          </p:txBody>
        </p:sp>
        <p:sp>
          <p:nvSpPr>
            <p:cNvPr id="124" name="Text Box 112"/>
            <p:cNvSpPr txBox="1">
              <a:spLocks noChangeArrowheads="1"/>
            </p:cNvSpPr>
            <p:nvPr/>
          </p:nvSpPr>
          <p:spPr bwMode="auto">
            <a:xfrm>
              <a:off x="13620552" y="13091329"/>
              <a:ext cx="5946468" cy="523220"/>
            </a:xfrm>
            <a:prstGeom prst="rect">
              <a:avLst/>
            </a:prstGeom>
            <a:solidFill>
              <a:srgbClr val="800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sym typeface="Symbol" pitchFamily="18" charset="2"/>
                </a:rPr>
                <a:t>Ongoing Gyro-Kinetic Modeling</a:t>
              </a:r>
              <a:endPara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13340674" y="8928077"/>
              <a:ext cx="6613144" cy="1648551"/>
              <a:chOff x="13340673" y="8928077"/>
              <a:chExt cx="6746203" cy="1648551"/>
            </a:xfrm>
          </p:grpSpPr>
          <p:sp>
            <p:nvSpPr>
              <p:cNvPr id="62" name="Text Box 328"/>
              <p:cNvSpPr txBox="1">
                <a:spLocks noChangeArrowheads="1"/>
              </p:cNvSpPr>
              <p:nvPr/>
            </p:nvSpPr>
            <p:spPr bwMode="auto">
              <a:xfrm>
                <a:off x="13340673" y="8928077"/>
                <a:ext cx="6746203" cy="16485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109538" indent="-109538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971550" indent="-45720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543050" indent="-45720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2114550" indent="-45720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686050" indent="-45720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314325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360045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405765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451485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20000"/>
                  </a:spcBef>
                </a:pPr>
                <a:r>
                  <a:rPr lang="en-US" sz="1600" dirty="0" smtClean="0">
                    <a:latin typeface="Arial" charset="0"/>
                  </a:rPr>
                  <a:t>Most coherent results have been obtained at modulation frequency of 500 Hz and modulation depth of 10% of total input power</a:t>
                </a:r>
                <a:endParaRPr lang="en-US" sz="1600" dirty="0">
                  <a:latin typeface="Arial" charset="0"/>
                </a:endParaRPr>
              </a:p>
              <a:p>
                <a:pPr>
                  <a:spcBef>
                    <a:spcPct val="20000"/>
                  </a:spcBef>
                </a:pPr>
                <a:r>
                  <a:rPr lang="en-US" sz="1600" dirty="0" smtClean="0">
                    <a:latin typeface="Arial" charset="0"/>
                  </a:rPr>
                  <a:t>Electron thermal diffusivity estimated from these experiments is </a:t>
                </a:r>
                <a:r>
                  <a:rPr lang="en-US" sz="1600" dirty="0" smtClean="0">
                    <a:latin typeface="Arial" charset="0"/>
                  </a:rPr>
                  <a:t>~ 0.2 </a:t>
                </a:r>
                <a:r>
                  <a:rPr lang="en-US" sz="1600" dirty="0" smtClean="0">
                    <a:latin typeface="Arial" charset="0"/>
                  </a:rPr>
                  <a:t>m</a:t>
                </a:r>
                <a:r>
                  <a:rPr lang="en-US" sz="1600" baseline="30000" dirty="0" smtClean="0">
                    <a:latin typeface="Arial" charset="0"/>
                  </a:rPr>
                  <a:t>2</a:t>
                </a:r>
                <a:r>
                  <a:rPr lang="en-US" sz="1600" dirty="0" smtClean="0">
                    <a:latin typeface="Arial" charset="0"/>
                  </a:rPr>
                  <a:t>/sec (                           )</a:t>
                </a:r>
              </a:p>
              <a:p>
                <a:pPr>
                  <a:spcBef>
                    <a:spcPct val="20000"/>
                  </a:spcBef>
                </a:pPr>
                <a:r>
                  <a:rPr lang="en-US" sz="1600" dirty="0" smtClean="0">
                    <a:latin typeface="Arial" charset="0"/>
                  </a:rPr>
                  <a:t>Measured thermal diffusivity is in reasonable agreement with that obtained from power </a:t>
                </a:r>
                <a:r>
                  <a:rPr lang="en-US" sz="1600" dirty="0">
                    <a:latin typeface="Arial" charset="0"/>
                  </a:rPr>
                  <a:t>balance </a:t>
                </a:r>
                <a:r>
                  <a:rPr lang="en-US" sz="1600" dirty="0" smtClean="0">
                    <a:latin typeface="Arial" charset="0"/>
                  </a:rPr>
                  <a:t>by </a:t>
                </a:r>
                <a:r>
                  <a:rPr lang="en-US" sz="1600" dirty="0" err="1" smtClean="0">
                    <a:latin typeface="Arial" charset="0"/>
                  </a:rPr>
                  <a:t>W.Guttenfelder</a:t>
                </a:r>
                <a:r>
                  <a:rPr lang="en-US" sz="1600" dirty="0" smtClean="0">
                    <a:latin typeface="Arial" charset="0"/>
                  </a:rPr>
                  <a:t> (PRL 2008)</a:t>
                </a:r>
                <a:endParaRPr lang="en-US" sz="1600" dirty="0">
                  <a:latin typeface="Arial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Rectangle 27"/>
                  <p:cNvSpPr/>
                  <p:nvPr/>
                </p:nvSpPr>
                <p:spPr>
                  <a:xfrm>
                    <a:off x="14243269" y="9705067"/>
                    <a:ext cx="1699440" cy="33855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>
                      <a:buNone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𝑒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=3/8∙</m:t>
                        </m:r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𝑑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/>
                          </a:rPr>
                          <m:t>/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𝑑</m:t>
                            </m:r>
                          </m:sub>
                        </m:sSub>
                      </m:oMath>
                    </a14:m>
                    <a:r>
                      <a:rPr lang="en-US" dirty="0" smtClean="0"/>
                      <a:t> </a:t>
                    </a:r>
                    <a:endParaRPr lang="en-US" dirty="0"/>
                  </a:p>
                </p:txBody>
              </p:sp>
            </mc:Choice>
            <mc:Fallback xmlns="">
              <p:sp>
                <p:nvSpPr>
                  <p:cNvPr id="28" name="Rectangle 2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243269" y="9705067"/>
                    <a:ext cx="1699440" cy="338554"/>
                  </a:xfrm>
                  <a:prstGeom prst="rect">
                    <a:avLst/>
                  </a:prstGeom>
                  <a:blipFill rotWithShape="1">
                    <a:blip r:embed="rId16" cstate="print"/>
                    <a:stretch>
                      <a:fillRect b="-1071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41" name="Group 40"/>
            <p:cNvGrpSpPr/>
            <p:nvPr/>
          </p:nvGrpSpPr>
          <p:grpSpPr>
            <a:xfrm>
              <a:off x="6818669" y="8975940"/>
              <a:ext cx="5286480" cy="1612645"/>
              <a:chOff x="6340597" y="9707008"/>
              <a:chExt cx="5286480" cy="1612645"/>
            </a:xfrm>
          </p:grpSpPr>
          <p:grpSp>
            <p:nvGrpSpPr>
              <p:cNvPr id="30" name="Group 29"/>
              <p:cNvGrpSpPr/>
              <p:nvPr/>
            </p:nvGrpSpPr>
            <p:grpSpPr>
              <a:xfrm>
                <a:off x="6340597" y="9939435"/>
                <a:ext cx="1751018" cy="1380218"/>
                <a:chOff x="6340597" y="9939435"/>
                <a:chExt cx="1751018" cy="1380218"/>
              </a:xfrm>
            </p:grpSpPr>
            <p:pic>
              <p:nvPicPr>
                <p:cNvPr id="2320" name="Picture 5"/>
                <p:cNvPicPr>
                  <a:picLocks noChangeAspect="1" noChangeArrowheads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19912" y="9939435"/>
                  <a:ext cx="1671703" cy="125377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132" name="Rectangle 131"/>
                <p:cNvSpPr/>
                <p:nvPr/>
              </p:nvSpPr>
              <p:spPr>
                <a:xfrm>
                  <a:off x="7140545" y="11104209"/>
                  <a:ext cx="343364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n-US" sz="800" dirty="0" smtClean="0"/>
                    <a:t>r/</a:t>
                  </a:r>
                  <a:r>
                    <a:rPr lang="en-US" sz="800" dirty="0" err="1" smtClean="0"/>
                    <a:t>a</a:t>
                  </a:r>
                  <a:r>
                    <a:rPr lang="en-US" sz="800" baseline="-25000" dirty="0" err="1" smtClean="0"/>
                    <a:t>p</a:t>
                  </a:r>
                  <a:endParaRPr lang="en-US" sz="800" baseline="-25000" dirty="0"/>
                </a:p>
              </p:txBody>
            </p:sp>
            <p:sp>
              <p:nvSpPr>
                <p:cNvPr id="135" name="Rectangle 134"/>
                <p:cNvSpPr/>
                <p:nvPr/>
              </p:nvSpPr>
              <p:spPr>
                <a:xfrm rot="16200000">
                  <a:off x="6168434" y="10360728"/>
                  <a:ext cx="559769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n-US" sz="800" dirty="0" err="1" smtClean="0"/>
                    <a:t>T</a:t>
                  </a:r>
                  <a:r>
                    <a:rPr lang="en-US" sz="800" baseline="-25000" dirty="0" err="1" smtClean="0"/>
                    <a:t>e</a:t>
                  </a:r>
                  <a:r>
                    <a:rPr lang="en-US" sz="800" dirty="0" smtClean="0"/>
                    <a:t> (</a:t>
                  </a:r>
                  <a:r>
                    <a:rPr lang="en-US" sz="800" dirty="0" err="1" smtClean="0"/>
                    <a:t>keV</a:t>
                  </a:r>
                  <a:r>
                    <a:rPr lang="en-US" sz="800" dirty="0" smtClean="0"/>
                    <a:t>)</a:t>
                  </a:r>
                  <a:endParaRPr lang="en-US" sz="800" baseline="-25000" dirty="0"/>
                </a:p>
              </p:txBody>
            </p:sp>
          </p:grpSp>
          <p:grpSp>
            <p:nvGrpSpPr>
              <p:cNvPr id="39" name="Group 38"/>
              <p:cNvGrpSpPr/>
              <p:nvPr/>
            </p:nvGrpSpPr>
            <p:grpSpPr>
              <a:xfrm>
                <a:off x="9713815" y="9938835"/>
                <a:ext cx="1780222" cy="1380818"/>
                <a:chOff x="9713815" y="9938835"/>
                <a:chExt cx="1780222" cy="1380818"/>
              </a:xfrm>
            </p:grpSpPr>
            <p:pic>
              <p:nvPicPr>
                <p:cNvPr id="2321" name="Picture 6"/>
                <p:cNvPicPr>
                  <a:picLocks noChangeAspect="1" noChangeArrowheads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21537" y="9938835"/>
                  <a:ext cx="1672500" cy="12543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134" name="Rectangle 133"/>
                <p:cNvSpPr/>
                <p:nvPr/>
              </p:nvSpPr>
              <p:spPr>
                <a:xfrm>
                  <a:off x="10539876" y="11104209"/>
                  <a:ext cx="343364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n-US" sz="800" dirty="0" smtClean="0"/>
                    <a:t>r/</a:t>
                  </a:r>
                  <a:r>
                    <a:rPr lang="en-US" sz="800" dirty="0" err="1" smtClean="0"/>
                    <a:t>a</a:t>
                  </a:r>
                  <a:r>
                    <a:rPr lang="en-US" sz="800" baseline="-25000" dirty="0" err="1" smtClean="0"/>
                    <a:t>p</a:t>
                  </a:r>
                  <a:endParaRPr lang="en-US" sz="800" baseline="-25000" dirty="0"/>
                </a:p>
              </p:txBody>
            </p:sp>
            <p:sp>
              <p:nvSpPr>
                <p:cNvPr id="137" name="Rectangle 136"/>
                <p:cNvSpPr/>
                <p:nvPr/>
              </p:nvSpPr>
              <p:spPr>
                <a:xfrm rot="16200000">
                  <a:off x="9441465" y="10430033"/>
                  <a:ext cx="760144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n-US" sz="800" dirty="0" err="1" smtClean="0"/>
                    <a:t>P</a:t>
                  </a:r>
                  <a:r>
                    <a:rPr lang="en-US" sz="800" baseline="-25000" dirty="0" err="1" smtClean="0"/>
                    <a:t>abs</a:t>
                  </a:r>
                  <a:r>
                    <a:rPr lang="en-US" sz="800" dirty="0" smtClean="0"/>
                    <a:t> (W/cm</a:t>
                  </a:r>
                  <a:r>
                    <a:rPr lang="en-US" sz="800" baseline="30000" dirty="0" smtClean="0"/>
                    <a:t>3</a:t>
                  </a:r>
                  <a:r>
                    <a:rPr lang="en-US" sz="800" dirty="0" smtClean="0"/>
                    <a:t>)</a:t>
                  </a:r>
                  <a:endParaRPr lang="en-US" sz="800" baseline="-25000" dirty="0"/>
                </a:p>
              </p:txBody>
            </p:sp>
          </p:grpSp>
          <p:grpSp>
            <p:nvGrpSpPr>
              <p:cNvPr id="37" name="Group 36"/>
              <p:cNvGrpSpPr/>
              <p:nvPr/>
            </p:nvGrpSpPr>
            <p:grpSpPr>
              <a:xfrm>
                <a:off x="8043700" y="9939435"/>
                <a:ext cx="1721997" cy="1380218"/>
                <a:chOff x="8043700" y="9939435"/>
                <a:chExt cx="1721997" cy="1380218"/>
              </a:xfrm>
            </p:grpSpPr>
            <p:pic>
              <p:nvPicPr>
                <p:cNvPr id="2319" name="Picture 4"/>
                <p:cNvPicPr>
                  <a:picLocks noChangeAspect="1" noChangeArrowheads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93996" y="9939435"/>
                  <a:ext cx="1671701" cy="125377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133" name="Rectangle 132"/>
                <p:cNvSpPr/>
                <p:nvPr/>
              </p:nvSpPr>
              <p:spPr>
                <a:xfrm>
                  <a:off x="8829573" y="11104209"/>
                  <a:ext cx="343364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n-US" sz="800" dirty="0" smtClean="0"/>
                    <a:t>r/</a:t>
                  </a:r>
                  <a:r>
                    <a:rPr lang="en-US" sz="800" dirty="0" err="1" smtClean="0"/>
                    <a:t>a</a:t>
                  </a:r>
                  <a:r>
                    <a:rPr lang="en-US" sz="800" baseline="-25000" dirty="0" err="1" smtClean="0"/>
                    <a:t>p</a:t>
                  </a:r>
                  <a:endParaRPr lang="en-US" sz="800" baseline="-25000" dirty="0"/>
                </a:p>
              </p:txBody>
            </p:sp>
            <p:sp>
              <p:nvSpPr>
                <p:cNvPr id="138" name="Rectangle 137"/>
                <p:cNvSpPr/>
                <p:nvPr/>
              </p:nvSpPr>
              <p:spPr>
                <a:xfrm rot="16200000">
                  <a:off x="7753716" y="10402995"/>
                  <a:ext cx="795411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n-US" sz="800" dirty="0" smtClean="0"/>
                    <a:t>n</a:t>
                  </a:r>
                  <a:r>
                    <a:rPr lang="en-US" sz="800" baseline="-25000" dirty="0" smtClean="0"/>
                    <a:t>e</a:t>
                  </a:r>
                  <a:r>
                    <a:rPr lang="en-US" sz="800" dirty="0" smtClean="0"/>
                    <a:t> (10</a:t>
                  </a:r>
                  <a:r>
                    <a:rPr lang="en-US" sz="800" baseline="30000" dirty="0" smtClean="0"/>
                    <a:t>12</a:t>
                  </a:r>
                  <a:r>
                    <a:rPr lang="en-US" sz="800" dirty="0" smtClean="0"/>
                    <a:t> cm</a:t>
                  </a:r>
                  <a:r>
                    <a:rPr lang="en-US" sz="800" baseline="30000" dirty="0" smtClean="0"/>
                    <a:t>-3</a:t>
                  </a:r>
                  <a:r>
                    <a:rPr lang="en-US" sz="800" dirty="0" smtClean="0"/>
                    <a:t>)</a:t>
                  </a:r>
                  <a:endParaRPr lang="en-US" sz="800" baseline="-25000" dirty="0"/>
                </a:p>
              </p:txBody>
            </p:sp>
          </p:grpSp>
          <p:sp>
            <p:nvSpPr>
              <p:cNvPr id="142" name="Text Box 329"/>
              <p:cNvSpPr txBox="1">
                <a:spLocks noChangeArrowheads="1"/>
              </p:cNvSpPr>
              <p:nvPr/>
            </p:nvSpPr>
            <p:spPr bwMode="auto">
              <a:xfrm>
                <a:off x="6448318" y="9707008"/>
                <a:ext cx="5178759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sz="1200" b="1" u="sng" dirty="0">
                    <a:solidFill>
                      <a:srgbClr val="990099"/>
                    </a:solidFill>
                  </a:rPr>
                  <a:t>Electron Temperature, Plasma Density </a:t>
                </a:r>
                <a:r>
                  <a:rPr lang="en-US" sz="1200" b="1" u="sng" dirty="0" smtClean="0">
                    <a:solidFill>
                      <a:srgbClr val="990099"/>
                    </a:solidFill>
                  </a:rPr>
                  <a:t>and Absorbed Power Profiles</a:t>
                </a:r>
                <a:endParaRPr lang="en-US" sz="1200" b="1" u="sng" dirty="0">
                  <a:solidFill>
                    <a:srgbClr val="990099"/>
                  </a:solidFill>
                </a:endParaRP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14787916" y="5103514"/>
              <a:ext cx="2823580" cy="2318811"/>
              <a:chOff x="13767992" y="5181935"/>
              <a:chExt cx="2823580" cy="2318811"/>
            </a:xfrm>
          </p:grpSpPr>
          <p:sp>
            <p:nvSpPr>
              <p:cNvPr id="90" name="Text Box 132"/>
              <p:cNvSpPr txBox="1">
                <a:spLocks noChangeArrowheads="1"/>
              </p:cNvSpPr>
              <p:nvPr/>
            </p:nvSpPr>
            <p:spPr bwMode="auto">
              <a:xfrm>
                <a:off x="13960286" y="5181935"/>
                <a:ext cx="2511344" cy="3385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b="1" u="sng" dirty="0" smtClean="0">
                    <a:solidFill>
                      <a:srgbClr val="990099"/>
                    </a:solidFill>
                  </a:rPr>
                  <a:t>FFT of ECE signals</a:t>
                </a:r>
                <a:endParaRPr lang="en-US" b="1" u="sng" dirty="0">
                  <a:solidFill>
                    <a:srgbClr val="990099"/>
                  </a:solidFill>
                </a:endParaRPr>
              </a:p>
            </p:txBody>
          </p:sp>
          <p:grpSp>
            <p:nvGrpSpPr>
              <p:cNvPr id="19" name="Group 18"/>
              <p:cNvGrpSpPr/>
              <p:nvPr/>
            </p:nvGrpSpPr>
            <p:grpSpPr>
              <a:xfrm>
                <a:off x="13767992" y="5351212"/>
                <a:ext cx="2823580" cy="2149534"/>
                <a:chOff x="13767992" y="5351212"/>
                <a:chExt cx="2823580" cy="2149534"/>
              </a:xfrm>
            </p:grpSpPr>
            <p:pic>
              <p:nvPicPr>
                <p:cNvPr id="1027" name="Picture 3"/>
                <p:cNvPicPr>
                  <a:picLocks noChangeAspect="1" noChangeArrowheads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767992" y="5351212"/>
                  <a:ext cx="2823580" cy="21176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91" name="Rectangle 90"/>
                <p:cNvSpPr/>
                <p:nvPr/>
              </p:nvSpPr>
              <p:spPr>
                <a:xfrm rot="16200000">
                  <a:off x="13599373" y="6244861"/>
                  <a:ext cx="665567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n-US" sz="800" dirty="0" smtClean="0"/>
                    <a:t>PSD (</a:t>
                  </a:r>
                  <a:r>
                    <a:rPr lang="en-US" sz="800" dirty="0" err="1" smtClean="0"/>
                    <a:t>a.u</a:t>
                  </a:r>
                  <a:r>
                    <a:rPr lang="en-US" sz="800" dirty="0" smtClean="0"/>
                    <a:t>.)</a:t>
                  </a:r>
                  <a:endParaRPr lang="en-US" sz="800" baseline="-25000" dirty="0"/>
                </a:p>
              </p:txBody>
            </p:sp>
            <p:sp>
              <p:nvSpPr>
                <p:cNvPr id="92" name="Rectangle 91"/>
                <p:cNvSpPr/>
                <p:nvPr/>
              </p:nvSpPr>
              <p:spPr>
                <a:xfrm>
                  <a:off x="14940408" y="7285302"/>
                  <a:ext cx="944489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n-US" sz="800" dirty="0" smtClean="0"/>
                    <a:t>Frequency (kHz)</a:t>
                  </a:r>
                  <a:endParaRPr lang="en-US" sz="800" baseline="-25000" dirty="0"/>
                </a:p>
              </p:txBody>
            </p:sp>
          </p:grpSp>
        </p:grpSp>
        <p:sp>
          <p:nvSpPr>
            <p:cNvPr id="144" name="Text Box 118"/>
            <p:cNvSpPr txBox="1">
              <a:spLocks noChangeArrowheads="1"/>
            </p:cNvSpPr>
            <p:nvPr/>
          </p:nvSpPr>
          <p:spPr bwMode="auto">
            <a:xfrm>
              <a:off x="6419912" y="10527240"/>
              <a:ext cx="6365578" cy="19389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109538" indent="-1095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dirty="0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At the same line averaged plasma density the more peaked </a:t>
              </a:r>
              <a:r>
                <a:rPr lang="en-US" sz="1600" dirty="0">
                  <a:latin typeface="Arial" pitchFamily="34" charset="0"/>
                  <a:cs typeface="Arial" pitchFamily="34" charset="0"/>
                  <a:sym typeface="Symbol" pitchFamily="18" charset="2"/>
                </a:rPr>
                <a:t>N</a:t>
              </a:r>
              <a:r>
                <a:rPr lang="en-US" sz="1600" baseline="-25000" dirty="0">
                  <a:latin typeface="Arial" pitchFamily="34" charset="0"/>
                  <a:cs typeface="Arial" pitchFamily="34" charset="0"/>
                  <a:sym typeface="Symbol" pitchFamily="18" charset="2"/>
                </a:rPr>
                <a:t>e</a:t>
              </a:r>
              <a:r>
                <a:rPr lang="en-US" sz="1600" dirty="0">
                  <a:latin typeface="Arial" pitchFamily="34" charset="0"/>
                  <a:cs typeface="Arial" pitchFamily="34" charset="0"/>
                  <a:sym typeface="Symbol" pitchFamily="18" charset="2"/>
                </a:rPr>
                <a:t> profile </a:t>
              </a:r>
              <a:r>
                <a:rPr lang="en-US" sz="1600" dirty="0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has </a:t>
              </a:r>
              <a:r>
                <a:rPr lang="en-US" sz="1600" dirty="0">
                  <a:latin typeface="Arial" pitchFamily="34" charset="0"/>
                  <a:cs typeface="Arial" pitchFamily="34" charset="0"/>
                  <a:sym typeface="Symbol" pitchFamily="18" charset="2"/>
                </a:rPr>
                <a:t>been </a:t>
              </a:r>
              <a:r>
                <a:rPr lang="en-US" sz="1600" dirty="0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obtained </a:t>
              </a:r>
              <a:r>
                <a:rPr lang="en-US" sz="1600" dirty="0">
                  <a:latin typeface="Arial" pitchFamily="34" charset="0"/>
                  <a:cs typeface="Arial" pitchFamily="34" charset="0"/>
                  <a:sym typeface="Symbol" pitchFamily="18" charset="2"/>
                </a:rPr>
                <a:t>with the second launcher as compared to that from the first </a:t>
              </a:r>
              <a:r>
                <a:rPr lang="en-US" sz="1600" dirty="0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one; the fueling is possible explanation for such difference: the gas puff is located far away from the second launcher (about one field period) while it is next to the first antenna </a:t>
              </a:r>
            </a:p>
            <a:p>
              <a:pPr>
                <a:spcBef>
                  <a:spcPct val="50000"/>
                </a:spcBef>
              </a:pPr>
              <a:r>
                <a:rPr lang="en-US" sz="1600" dirty="0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Due to the strong wave refraction the energy deposition is low in the plasma core that results in the low values of central </a:t>
              </a:r>
              <a:r>
                <a:rPr lang="en-US" sz="1600" dirty="0" err="1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T</a:t>
              </a:r>
              <a:r>
                <a:rPr lang="en-US" sz="1600" baseline="-25000" dirty="0" err="1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e</a:t>
              </a:r>
              <a:r>
                <a:rPr lang="en-US" sz="1600" dirty="0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    </a:t>
              </a:r>
              <a:endParaRPr lang="en-US" sz="1600" dirty="0">
                <a:latin typeface="Arial" pitchFamily="34" charset="0"/>
                <a:cs typeface="Arial" pitchFamily="34" charset="0"/>
                <a:sym typeface="Symbol" pitchFamily="18" charset="2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6630510" y="13493453"/>
              <a:ext cx="3752546" cy="2471917"/>
              <a:chOff x="6630510" y="13337491"/>
              <a:chExt cx="3752546" cy="2471917"/>
            </a:xfrm>
          </p:grpSpPr>
          <p:pic>
            <p:nvPicPr>
              <p:cNvPr id="145" name="Picture 324" descr="C:\Users\GavinW\Documents\Talks\APS 2011\QHS100kWcompare_nocarb_v2.jpg"/>
              <p:cNvPicPr>
                <a:picLocks noChangeAspect="1" noChangeArrowheads="1"/>
              </p:cNvPicPr>
              <p:nvPr/>
            </p:nvPicPr>
            <p:blipFill>
              <a:blip r:embed="rId21" cstate="print"/>
              <a:srcRect t="6468" r="7321"/>
              <a:stretch>
                <a:fillRect/>
              </a:stretch>
            </p:blipFill>
            <p:spPr bwMode="auto">
              <a:xfrm>
                <a:off x="6630510" y="13373816"/>
                <a:ext cx="1828457" cy="2276623"/>
              </a:xfrm>
              <a:prstGeom prst="rect">
                <a:avLst/>
              </a:prstGeom>
              <a:noFill/>
            </p:spPr>
          </p:pic>
          <p:pic>
            <p:nvPicPr>
              <p:cNvPr id="146" name="Picture 335" descr="C:\Users\GavinW\Documents\Talks\APS 2011\QHS100kWBWallsBothNedl2acompare.jpg"/>
              <p:cNvPicPr>
                <a:picLocks noChangeAspect="1" noChangeArrowheads="1"/>
              </p:cNvPicPr>
              <p:nvPr/>
            </p:nvPicPr>
            <p:blipFill>
              <a:blip r:embed="rId22" cstate="print"/>
              <a:srcRect t="6872" r="8566" b="2844"/>
              <a:stretch>
                <a:fillRect/>
              </a:stretch>
            </p:blipFill>
            <p:spPr bwMode="auto">
              <a:xfrm>
                <a:off x="8592356" y="13337491"/>
                <a:ext cx="1790700" cy="2471917"/>
              </a:xfrm>
              <a:prstGeom prst="rect">
                <a:avLst/>
              </a:prstGeom>
              <a:noFill/>
            </p:spPr>
          </p:pic>
        </p:grpSp>
        <p:sp>
          <p:nvSpPr>
            <p:cNvPr id="148" name="Text Box 172"/>
            <p:cNvSpPr txBox="1">
              <a:spLocks noChangeArrowheads="1"/>
            </p:cNvSpPr>
            <p:nvPr/>
          </p:nvSpPr>
          <p:spPr bwMode="auto">
            <a:xfrm>
              <a:off x="6143625" y="12458700"/>
              <a:ext cx="7031796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sz="2000" b="1" dirty="0" smtClean="0">
                  <a:solidFill>
                    <a:schemeClr val="accent2"/>
                  </a:solidFill>
                </a:rPr>
                <a:t>Plasma Profiles with Two 50 kW Sources are Slightly Different from Profiles with Single 100 kW First </a:t>
              </a:r>
              <a:r>
                <a:rPr lang="en-US" sz="2000" b="1" dirty="0" err="1" smtClean="0">
                  <a:solidFill>
                    <a:schemeClr val="accent2"/>
                  </a:solidFill>
                </a:rPr>
                <a:t>Gyrotron</a:t>
              </a:r>
              <a:r>
                <a:rPr lang="en-US" sz="2000" b="1" dirty="0" smtClean="0">
                  <a:solidFill>
                    <a:schemeClr val="accent2"/>
                  </a:solidFill>
                </a:rPr>
                <a:t>    </a:t>
              </a:r>
              <a:endParaRPr lang="en-US" sz="2000" b="1" dirty="0">
                <a:solidFill>
                  <a:schemeClr val="accent2"/>
                </a:solidFill>
              </a:endParaRPr>
            </a:p>
          </p:txBody>
        </p:sp>
        <p:sp>
          <p:nvSpPr>
            <p:cNvPr id="149" name="Text Box 329"/>
            <p:cNvSpPr txBox="1">
              <a:spLocks noChangeArrowheads="1"/>
            </p:cNvSpPr>
            <p:nvPr/>
          </p:nvSpPr>
          <p:spPr bwMode="auto">
            <a:xfrm>
              <a:off x="6628757" y="13154899"/>
              <a:ext cx="4388272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  <a:buFontTx/>
                <a:buNone/>
              </a:pPr>
              <a:r>
                <a:rPr lang="en-US" b="1" u="sng" dirty="0" smtClean="0">
                  <a:solidFill>
                    <a:srgbClr val="990099"/>
                  </a:solidFill>
                </a:rPr>
                <a:t>TS Profiles at 100 kW of Launched Power</a:t>
              </a:r>
              <a:endParaRPr lang="en-US" b="1" u="sng" dirty="0">
                <a:solidFill>
                  <a:srgbClr val="990099"/>
                </a:solidFill>
              </a:endParaRPr>
            </a:p>
          </p:txBody>
        </p:sp>
        <p:sp>
          <p:nvSpPr>
            <p:cNvPr id="151" name="Text Box 118"/>
            <p:cNvSpPr txBox="1">
              <a:spLocks noChangeArrowheads="1"/>
            </p:cNvSpPr>
            <p:nvPr/>
          </p:nvSpPr>
          <p:spPr bwMode="auto">
            <a:xfrm>
              <a:off x="10514729" y="13468646"/>
              <a:ext cx="2914759" cy="2308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109538" indent="-1095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dirty="0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With the dual system we get almost the same central </a:t>
              </a:r>
              <a:r>
                <a:rPr lang="en-US" sz="1600" dirty="0" err="1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T</a:t>
              </a:r>
              <a:r>
                <a:rPr lang="en-US" sz="1600" baseline="-25000" dirty="0" err="1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e</a:t>
              </a:r>
              <a:r>
                <a:rPr lang="en-US" sz="1600" dirty="0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 (~ 2 </a:t>
              </a:r>
              <a:r>
                <a:rPr lang="en-US" sz="1600" dirty="0" err="1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keV</a:t>
              </a:r>
              <a:r>
                <a:rPr lang="en-US" sz="1600" dirty="0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) at the higher N</a:t>
              </a:r>
              <a:r>
                <a:rPr lang="en-US" sz="1600" baseline="-25000" dirty="0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e</a:t>
              </a:r>
              <a:r>
                <a:rPr lang="en-US" sz="1600" dirty="0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 as compared to that from the first gyrotron and above 2 </a:t>
              </a:r>
              <a:r>
                <a:rPr lang="en-US" sz="1600" dirty="0" err="1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keV</a:t>
              </a:r>
              <a:r>
                <a:rPr lang="en-US" sz="1600" dirty="0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 at the same N</a:t>
              </a:r>
              <a:r>
                <a:rPr lang="en-US" sz="1600" baseline="-25000" dirty="0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e</a:t>
              </a:r>
              <a:r>
                <a:rPr lang="en-US" sz="1600" dirty="0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 in the core; again the neutral gas fueling can make a difference</a:t>
              </a:r>
              <a:endParaRPr lang="en-US" sz="1600" dirty="0">
                <a:latin typeface="Arial" pitchFamily="34" charset="0"/>
                <a:cs typeface="Arial" pitchFamily="34" charset="0"/>
                <a:sym typeface="Symbol" pitchFamily="18" charset="2"/>
              </a:endParaRPr>
            </a:p>
          </p:txBody>
        </p:sp>
        <p:pic>
          <p:nvPicPr>
            <p:cNvPr id="152" name="Content Placeholder 11" descr="Qes_t_HSXe_LTe_0_5_color.jpg"/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654178" y="14681563"/>
              <a:ext cx="2003226" cy="1295400"/>
            </a:xfrm>
            <a:prstGeom prst="rect">
              <a:avLst/>
            </a:prstGeom>
          </p:spPr>
        </p:pic>
        <p:sp>
          <p:nvSpPr>
            <p:cNvPr id="153" name="Text Box 172"/>
            <p:cNvSpPr txBox="1">
              <a:spLocks noChangeArrowheads="1"/>
            </p:cNvSpPr>
            <p:nvPr/>
          </p:nvSpPr>
          <p:spPr bwMode="auto">
            <a:xfrm>
              <a:off x="13639800" y="13639800"/>
              <a:ext cx="5901115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sz="2000" b="1" dirty="0" smtClean="0">
                  <a:solidFill>
                    <a:schemeClr val="accent2"/>
                  </a:solidFill>
                </a:rPr>
                <a:t>Electrostatic heat flux is Estimated for HSX Plasma with GENE Code with Kinetic Electrons</a:t>
              </a:r>
              <a:endParaRPr lang="en-US" sz="2000" b="1" dirty="0">
                <a:solidFill>
                  <a:schemeClr val="accent2"/>
                </a:solidFill>
              </a:endParaRPr>
            </a:p>
          </p:txBody>
        </p:sp>
        <p:sp>
          <p:nvSpPr>
            <p:cNvPr id="154" name="Text Box 118"/>
            <p:cNvSpPr txBox="1">
              <a:spLocks noChangeArrowheads="1"/>
            </p:cNvSpPr>
            <p:nvPr/>
          </p:nvSpPr>
          <p:spPr bwMode="auto">
            <a:xfrm>
              <a:off x="15657404" y="14546375"/>
              <a:ext cx="4419600" cy="15081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109538" indent="-1095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dirty="0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 </a:t>
              </a:r>
              <a:r>
                <a:rPr lang="en-US" sz="2000" dirty="0" err="1" smtClean="0">
                  <a:latin typeface="Symbol" pitchFamily="18" charset="2"/>
                  <a:cs typeface="Arial" pitchFamily="34" charset="0"/>
                  <a:sym typeface="Symbol" pitchFamily="18" charset="2"/>
                </a:rPr>
                <a:t>k</a:t>
              </a:r>
              <a:r>
                <a:rPr lang="en-US" sz="1600" baseline="-25000" dirty="0" err="1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hp</a:t>
              </a:r>
              <a:r>
                <a:rPr lang="en-US" sz="1600" dirty="0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/</a:t>
              </a:r>
              <a:r>
                <a:rPr lang="en-US" sz="2000" dirty="0" err="1" smtClean="0">
                  <a:latin typeface="Symbol" pitchFamily="18" charset="2"/>
                  <a:cs typeface="Arial" pitchFamily="34" charset="0"/>
                  <a:sym typeface="Symbol" pitchFamily="18" charset="2"/>
                </a:rPr>
                <a:t>k</a:t>
              </a:r>
              <a:r>
                <a:rPr lang="en-US" sz="1600" baseline="-25000" dirty="0" err="1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pb</a:t>
              </a:r>
              <a:r>
                <a:rPr lang="en-US" sz="1600" dirty="0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 &gt;&gt; 1 in </a:t>
              </a:r>
              <a:r>
                <a:rPr lang="en-US" sz="1600" dirty="0" err="1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tokamaks</a:t>
              </a:r>
              <a:r>
                <a:rPr lang="en-US" sz="1600" dirty="0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 and ~ 1 in </a:t>
              </a:r>
              <a:r>
                <a:rPr lang="en-US" sz="1600" dirty="0" err="1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stellarators</a:t>
              </a:r>
              <a:r>
                <a:rPr lang="en-US" sz="1600" dirty="0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; Why?</a:t>
              </a:r>
            </a:p>
            <a:p>
              <a:pPr>
                <a:spcBef>
                  <a:spcPct val="50000"/>
                </a:spcBef>
              </a:pPr>
              <a:r>
                <a:rPr lang="en-US" sz="1600" dirty="0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Next step is </a:t>
              </a:r>
              <a:r>
                <a:rPr lang="en-US" sz="1600" dirty="0">
                  <a:latin typeface="Arial" pitchFamily="34" charset="0"/>
                  <a:cs typeface="Arial" pitchFamily="34" charset="0"/>
                </a:rPr>
                <a:t>examine the dependence of fluxes on gradients to simulate ECRH </a:t>
              </a:r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modulation</a:t>
              </a:r>
              <a:endParaRPr lang="en-US" sz="1600" dirty="0">
                <a:latin typeface="Arial" pitchFamily="34" charset="0"/>
                <a:cs typeface="Arial" pitchFamily="34" charset="0"/>
                <a:sym typeface="Symbol" pitchFamily="18" charset="2"/>
              </a:endParaRPr>
            </a:p>
          </p:txBody>
        </p:sp>
        <p:sp>
          <p:nvSpPr>
            <p:cNvPr id="147" name="Text Box 118"/>
            <p:cNvSpPr txBox="1">
              <a:spLocks noChangeArrowheads="1"/>
            </p:cNvSpPr>
            <p:nvPr/>
          </p:nvSpPr>
          <p:spPr bwMode="auto">
            <a:xfrm>
              <a:off x="14340562" y="14295027"/>
              <a:ext cx="4368735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109538" indent="-1095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  <a:buNone/>
              </a:pPr>
              <a:r>
                <a:rPr lang="en-US" sz="1600" dirty="0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Work performed by </a:t>
              </a:r>
              <a:r>
                <a:rPr lang="en-US" sz="1600" dirty="0" err="1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B.Faber</a:t>
              </a:r>
              <a:r>
                <a:rPr lang="en-US" sz="1600" dirty="0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 and </a:t>
              </a:r>
              <a:r>
                <a:rPr lang="en-US" sz="1600" dirty="0" err="1" smtClean="0">
                  <a:latin typeface="Arial" pitchFamily="34" charset="0"/>
                  <a:cs typeface="Arial" pitchFamily="34" charset="0"/>
                  <a:sym typeface="Symbol" pitchFamily="18" charset="2"/>
                </a:rPr>
                <a:t>H.Mynick</a:t>
              </a:r>
              <a:endParaRPr lang="en-US" sz="1600" dirty="0">
                <a:latin typeface="Arial" pitchFamily="34" charset="0"/>
                <a:cs typeface="Arial" pitchFamily="34" charset="0"/>
                <a:sym typeface="Symbol" pitchFamily="18" charset="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3486</TotalTime>
  <Words>891</Words>
  <Application>Microsoft Office PowerPoint</Application>
  <PresentationFormat>Custom</PresentationFormat>
  <Paragraphs>94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Default Design</vt:lpstr>
      <vt:lpstr>1_Custom Design</vt:lpstr>
      <vt:lpstr>Custom Design</vt:lpstr>
      <vt:lpstr>PowerPoint Presentation</vt:lpstr>
    </vt:vector>
  </TitlesOfParts>
  <Company>HSX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WalterG</dc:creator>
  <cp:lastModifiedBy>Konstantin Likin</cp:lastModifiedBy>
  <cp:revision>228</cp:revision>
  <dcterms:created xsi:type="dcterms:W3CDTF">2005-10-11T17:07:47Z</dcterms:created>
  <dcterms:modified xsi:type="dcterms:W3CDTF">2012-02-15T02:44:28Z</dcterms:modified>
</cp:coreProperties>
</file>