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60" r:id="rId3"/>
  </p:sldMasterIdLst>
  <p:notesMasterIdLst>
    <p:notesMasterId r:id="rId5"/>
  </p:notesMasterIdLst>
  <p:handoutMasterIdLst>
    <p:handoutMasterId r:id="rId6"/>
  </p:handoutMasterIdLst>
  <p:sldIdLst>
    <p:sldId id="256" r:id="rId4"/>
  </p:sldIdLst>
  <p:sldSz cx="20116800" cy="16459200"/>
  <p:notesSz cx="32248475" cy="39563675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6600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814" autoAdjust="0"/>
    <p:restoredTop sz="94660" autoAdjust="0"/>
  </p:normalViewPr>
  <p:slideViewPr>
    <p:cSldViewPr>
      <p:cViewPr varScale="1">
        <p:scale>
          <a:sx n="45" d="100"/>
          <a:sy n="45" d="100"/>
        </p:scale>
        <p:origin x="-936" y="-132"/>
      </p:cViewPr>
      <p:guideLst>
        <p:guide orient="horz"/>
        <p:guide pos="92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2448" y="-90"/>
      </p:cViewPr>
      <p:guideLst>
        <p:guide orient="horz" pos="12461"/>
        <p:guide pos="1015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png"/><Relationship Id="rId4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13977260" cy="1978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0278" tIns="205137" rIns="410278" bIns="205137" numCol="1" anchor="t" anchorCtr="0" compatLnSpc="1">
            <a:prstTxWarp prst="textNoShape">
              <a:avLst/>
            </a:prstTxWarp>
          </a:bodyPr>
          <a:lstStyle>
            <a:lvl1pPr defTabSz="4104894">
              <a:spcBef>
                <a:spcPct val="0"/>
              </a:spcBef>
              <a:buFontTx/>
              <a:buNone/>
              <a:defRPr sz="5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8271217" y="2"/>
            <a:ext cx="13977260" cy="1978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0278" tIns="205137" rIns="410278" bIns="205137" numCol="1" anchor="t" anchorCtr="0" compatLnSpc="1">
            <a:prstTxWarp prst="textNoShape">
              <a:avLst/>
            </a:prstTxWarp>
          </a:bodyPr>
          <a:lstStyle>
            <a:lvl1pPr algn="r" defTabSz="4104894">
              <a:spcBef>
                <a:spcPct val="0"/>
              </a:spcBef>
              <a:buFontTx/>
              <a:buNone/>
              <a:defRPr sz="5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37584813"/>
            <a:ext cx="13977260" cy="197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0278" tIns="205137" rIns="410278" bIns="205137" numCol="1" anchor="b" anchorCtr="0" compatLnSpc="1">
            <a:prstTxWarp prst="textNoShape">
              <a:avLst/>
            </a:prstTxWarp>
          </a:bodyPr>
          <a:lstStyle>
            <a:lvl1pPr defTabSz="4104894">
              <a:spcBef>
                <a:spcPct val="0"/>
              </a:spcBef>
              <a:buFontTx/>
              <a:buNone/>
              <a:defRPr sz="5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8271217" y="37584813"/>
            <a:ext cx="13977260" cy="197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0278" tIns="205137" rIns="410278" bIns="205137" numCol="1" anchor="b" anchorCtr="0" compatLnSpc="1">
            <a:prstTxWarp prst="textNoShape">
              <a:avLst/>
            </a:prstTxWarp>
          </a:bodyPr>
          <a:lstStyle>
            <a:lvl1pPr algn="r" defTabSz="4104894">
              <a:spcBef>
                <a:spcPct val="0"/>
              </a:spcBef>
              <a:buFontTx/>
              <a:buNone/>
              <a:defRPr sz="5300">
                <a:latin typeface="Times New Roman" pitchFamily="18" charset="0"/>
              </a:defRPr>
            </a:lvl1pPr>
          </a:lstStyle>
          <a:p>
            <a:fld id="{81C6EF8B-B6B3-4D28-9E07-046626AFD7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64437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13977260" cy="1978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04174" tIns="202087" rIns="404174" bIns="202087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5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8263917" y="2"/>
            <a:ext cx="13977260" cy="1978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04174" tIns="202087" rIns="404174" bIns="202087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5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58025" y="2965450"/>
            <a:ext cx="18132425" cy="14836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27769" y="18795808"/>
            <a:ext cx="25792938" cy="17802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04174" tIns="202087" rIns="404174" bIns="2020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37578013"/>
            <a:ext cx="13977260" cy="1978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04174" tIns="202087" rIns="404174" bIns="202087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5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8263917" y="37578013"/>
            <a:ext cx="13977260" cy="1978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04174" tIns="202087" rIns="404174" bIns="202087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5300">
                <a:latin typeface="Times New Roman" pitchFamily="18" charset="0"/>
              </a:defRPr>
            </a:lvl1pPr>
          </a:lstStyle>
          <a:p>
            <a:fld id="{F3D02B7B-8E3C-4F90-9E61-DBEE70BB66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95139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7A454D-E349-4E7F-8A9C-B9462056725C}" type="slidenum">
              <a:rPr lang="en-US"/>
              <a:pPr/>
              <a:t>1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58025" y="2965450"/>
            <a:ext cx="18132425" cy="14836775"/>
          </a:xfrm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8760" y="5113340"/>
            <a:ext cx="17099280" cy="35274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7520" y="9326565"/>
            <a:ext cx="14081760" cy="4206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5813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658813"/>
            <a:ext cx="1810512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0" y="3840163"/>
            <a:ext cx="18105120" cy="10863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522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9088" y="10575925"/>
            <a:ext cx="17099280" cy="32702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9088" y="6975475"/>
            <a:ext cx="17099280" cy="36004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31125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658813"/>
            <a:ext cx="1810512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3840163"/>
            <a:ext cx="8996680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14280" y="3840163"/>
            <a:ext cx="8996680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2587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658813"/>
            <a:ext cx="18105120" cy="274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1" y="3684588"/>
            <a:ext cx="8888413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41" y="5219702"/>
            <a:ext cx="8888413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219055" y="3684588"/>
            <a:ext cx="8891905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219055" y="5219702"/>
            <a:ext cx="8891905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484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658813"/>
            <a:ext cx="1810512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748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86520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655640"/>
            <a:ext cx="6618288" cy="27892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5110" y="655640"/>
            <a:ext cx="11245850" cy="140477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5840" y="3444875"/>
            <a:ext cx="6618288" cy="11258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86379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3033" y="11522075"/>
            <a:ext cx="12070080" cy="13589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43033" y="1470025"/>
            <a:ext cx="12070080" cy="9875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43033" y="12880975"/>
            <a:ext cx="12070080" cy="1931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0649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658813"/>
            <a:ext cx="1810512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3840163"/>
            <a:ext cx="18105120" cy="10863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754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584680" y="658813"/>
            <a:ext cx="4526280" cy="1404461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658813"/>
            <a:ext cx="13467080" cy="14044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1344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9052" y="5113339"/>
            <a:ext cx="17098698" cy="3527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8102" y="9326564"/>
            <a:ext cx="14080596" cy="42068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915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3944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9088" y="10575925"/>
            <a:ext cx="17098698" cy="32702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9088" y="6975475"/>
            <a:ext cx="17098698" cy="36004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2188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550" y="3840163"/>
            <a:ext cx="8983001" cy="10863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28250" y="3840163"/>
            <a:ext cx="8983002" cy="10863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4456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549" y="3684588"/>
            <a:ext cx="8888413" cy="15351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549" y="5219701"/>
            <a:ext cx="8888413" cy="9483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218473" y="3684588"/>
            <a:ext cx="8892779" cy="15351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218473" y="5219701"/>
            <a:ext cx="8892779" cy="9483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31501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2197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86748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549" y="655639"/>
            <a:ext cx="6618288" cy="27892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5402" y="655639"/>
            <a:ext cx="11245850" cy="140477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5549" y="3444875"/>
            <a:ext cx="6618288" cy="11258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26615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3615" y="11522075"/>
            <a:ext cx="12069498" cy="13589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43615" y="1470025"/>
            <a:ext cx="12069498" cy="98758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43615" y="12880975"/>
            <a:ext cx="12069498" cy="19319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88770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80655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585554" y="658813"/>
            <a:ext cx="4525698" cy="140446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550" y="658813"/>
            <a:ext cx="13440304" cy="140446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0AA0-2DB1-49FA-B471-94FF0D4F1504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33558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9052" y="5113339"/>
            <a:ext cx="17098698" cy="3527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8102" y="9326564"/>
            <a:ext cx="14080596" cy="42068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7620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43373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9088" y="10575925"/>
            <a:ext cx="17098698" cy="32702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9088" y="6975475"/>
            <a:ext cx="17098698" cy="36004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06541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550" y="3840163"/>
            <a:ext cx="8983001" cy="10863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28250" y="3840163"/>
            <a:ext cx="8983002" cy="10863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72065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549" y="3684588"/>
            <a:ext cx="8888413" cy="15351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549" y="5219701"/>
            <a:ext cx="8888413" cy="9483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218473" y="3684588"/>
            <a:ext cx="8892779" cy="15351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218473" y="5219701"/>
            <a:ext cx="8892779" cy="9483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11986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69910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7007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549" y="655639"/>
            <a:ext cx="6618288" cy="27892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5402" y="655639"/>
            <a:ext cx="11245850" cy="140477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5549" y="3444875"/>
            <a:ext cx="6618288" cy="11258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6725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3615" y="11522075"/>
            <a:ext cx="12069498" cy="13589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43615" y="1470025"/>
            <a:ext cx="12069498" cy="98758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43615" y="12880975"/>
            <a:ext cx="12069498" cy="19319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26004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14494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585554" y="658813"/>
            <a:ext cx="4525698" cy="140446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550" y="658813"/>
            <a:ext cx="13440304" cy="140446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E934-E389-412E-B46D-B31FA9353CB5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12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14947" y="15969182"/>
            <a:ext cx="20101854" cy="490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8561" tIns="29280" rIns="58561" bIns="29280">
            <a:spAutoFit/>
          </a:bodyPr>
          <a:lstStyle/>
          <a:p>
            <a:pPr marL="0" marR="0" indent="0" algn="ctr" defTabSz="585788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18</a:t>
            </a:r>
            <a:r>
              <a:rPr lang="en-US" sz="2800" b="1" baseline="30000" dirty="0" smtClean="0">
                <a:solidFill>
                  <a:srgbClr val="000066"/>
                </a:solidFill>
                <a:cs typeface="Arial" charset="0"/>
              </a:rPr>
              <a:t>th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 Int’l Stellarator/</a:t>
            </a:r>
            <a:r>
              <a:rPr lang="en-US" sz="2800" b="1" dirty="0" err="1" smtClean="0">
                <a:solidFill>
                  <a:srgbClr val="000066"/>
                </a:solidFill>
                <a:cs typeface="Arial" charset="0"/>
              </a:rPr>
              <a:t>Heliotron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 Workshop, 29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 Jan.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– 3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 Feb.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 2012, Canberra – </a:t>
            </a:r>
            <a:r>
              <a:rPr lang="en-US" sz="2800" b="1" dirty="0" err="1" smtClean="0">
                <a:solidFill>
                  <a:srgbClr val="000066"/>
                </a:solidFill>
                <a:cs typeface="Arial" charset="0"/>
              </a:rPr>
              <a:t>Murramarang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 Reserve, Australia</a:t>
            </a:r>
          </a:p>
        </p:txBody>
      </p:sp>
      <p:pic>
        <p:nvPicPr>
          <p:cNvPr id="1034" name="Picture 10" descr="bucky badge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0500"/>
            <a:ext cx="15367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qhs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91150" y="128588"/>
            <a:ext cx="2576338" cy="162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35313" rtl="0" eaLnBrk="1" fontAlgn="base" hangingPunct="1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135313" rtl="0" eaLnBrk="1" fontAlgn="base" hangingPunct="1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2pPr>
      <a:lvl3pPr algn="ctr" defTabSz="3135313" rtl="0" eaLnBrk="1" fontAlgn="base" hangingPunct="1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3pPr>
      <a:lvl4pPr algn="ctr" defTabSz="3135313" rtl="0" eaLnBrk="1" fontAlgn="base" hangingPunct="1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4pPr>
      <a:lvl5pPr algn="ctr" defTabSz="3135313" rtl="0" eaLnBrk="1" fontAlgn="base" hangingPunct="1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5pPr>
      <a:lvl6pPr marL="457200" algn="ctr" defTabSz="3135313" rtl="0" eaLnBrk="1" fontAlgn="base" hangingPunct="1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6pPr>
      <a:lvl7pPr marL="914400" algn="ctr" defTabSz="3135313" rtl="0" eaLnBrk="1" fontAlgn="base" hangingPunct="1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7pPr>
      <a:lvl8pPr marL="1371600" algn="ctr" defTabSz="3135313" rtl="0" eaLnBrk="1" fontAlgn="base" hangingPunct="1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8pPr>
      <a:lvl9pPr marL="1828800" algn="ctr" defTabSz="3135313" rtl="0" eaLnBrk="1" fontAlgn="base" hangingPunct="1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9pPr>
    </p:titleStyle>
    <p:bodyStyle>
      <a:lvl1pPr marL="1176338" indent="-1176338" algn="l" defTabSz="3135313" rtl="0" eaLnBrk="1" fontAlgn="base" hangingPunct="1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ea typeface="+mn-ea"/>
          <a:cs typeface="+mn-cs"/>
        </a:defRPr>
      </a:lvl1pPr>
      <a:lvl2pPr marL="2547938" indent="-981075" algn="l" defTabSz="3135313" rtl="0" eaLnBrk="1" fontAlgn="base" hangingPunct="1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2pPr>
      <a:lvl3pPr marL="3919538" indent="-784225" algn="l" defTabSz="3135313" rtl="0" eaLnBrk="1" fontAlgn="base" hangingPunct="1">
        <a:spcBef>
          <a:spcPct val="20000"/>
        </a:spcBef>
        <a:spcAft>
          <a:spcPct val="0"/>
        </a:spcAft>
        <a:buChar char="•"/>
        <a:defRPr sz="8200">
          <a:solidFill>
            <a:schemeClr val="tx1"/>
          </a:solidFill>
          <a:latin typeface="+mn-lt"/>
        </a:defRPr>
      </a:lvl3pPr>
      <a:lvl4pPr marL="5486400" indent="-784225" algn="l" defTabSz="3135313" rtl="0" eaLnBrk="1" fontAlgn="base" hangingPunct="1">
        <a:spcBef>
          <a:spcPct val="20000"/>
        </a:spcBef>
        <a:spcAft>
          <a:spcPct val="0"/>
        </a:spcAft>
        <a:buChar char="–"/>
        <a:defRPr sz="6900">
          <a:solidFill>
            <a:schemeClr val="tx1"/>
          </a:solidFill>
          <a:latin typeface="+mn-lt"/>
        </a:defRPr>
      </a:lvl4pPr>
      <a:lvl5pPr marL="7053263" indent="-782638" algn="l" defTabSz="3135313" rtl="0" eaLnBrk="1" fontAlgn="base" hangingPunct="1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5pPr>
      <a:lvl6pPr marL="7510463" indent="-782638" algn="l" defTabSz="3135313" rtl="0" eaLnBrk="1" fontAlgn="base" hangingPunct="1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6pPr>
      <a:lvl7pPr marL="7967663" indent="-782638" algn="l" defTabSz="3135313" rtl="0" eaLnBrk="1" fontAlgn="base" hangingPunct="1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7pPr>
      <a:lvl8pPr marL="8424863" indent="-782638" algn="l" defTabSz="3135313" rtl="0" eaLnBrk="1" fontAlgn="base" hangingPunct="1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8pPr>
      <a:lvl9pPr marL="8882063" indent="-782638" algn="l" defTabSz="3135313" rtl="0" eaLnBrk="1" fontAlgn="base" hangingPunct="1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550" y="658813"/>
            <a:ext cx="18105702" cy="2743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550" y="3840163"/>
            <a:ext cx="18105702" cy="10863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550" y="15255875"/>
            <a:ext cx="4694502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80AA0-2DB1-49FA-B471-94FF0D4F1504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72950" y="15255875"/>
            <a:ext cx="6370902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416750" y="15255875"/>
            <a:ext cx="4694502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57C58-61A9-4DC5-A46B-DF2A99903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3476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550" y="658813"/>
            <a:ext cx="18105702" cy="2743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550" y="3840163"/>
            <a:ext cx="18105702" cy="10863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550" y="15255875"/>
            <a:ext cx="4694502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CE934-E389-412E-B46D-B31FA9353CB5}" type="datetimeFigureOut">
              <a:rPr lang="en-US" smtClean="0"/>
              <a:pPr/>
              <a:t>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72950" y="15255875"/>
            <a:ext cx="6370902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416750" y="15255875"/>
            <a:ext cx="4694502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3FAEB-437B-4F65-8345-ED7A150B3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905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3" Type="http://schemas.openxmlformats.org/officeDocument/2006/relationships/image" Target="../media/image13.png"/><Relationship Id="rId18" Type="http://schemas.openxmlformats.org/officeDocument/2006/relationships/image" Target="../media/image17.pn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20.jpeg"/><Relationship Id="rId7" Type="http://schemas.openxmlformats.org/officeDocument/2006/relationships/image" Target="../media/image9.emf"/><Relationship Id="rId12" Type="http://schemas.openxmlformats.org/officeDocument/2006/relationships/oleObject" Target="../embeddings/oleObject3.bin"/><Relationship Id="rId17" Type="http://schemas.openxmlformats.org/officeDocument/2006/relationships/image" Target="../media/image16.e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.bin"/><Relationship Id="rId20" Type="http://schemas.openxmlformats.org/officeDocument/2006/relationships/image" Target="../media/image19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11" Type="http://schemas.openxmlformats.org/officeDocument/2006/relationships/oleObject" Target="../embeddings/oleObject2.bin"/><Relationship Id="rId24" Type="http://schemas.openxmlformats.org/officeDocument/2006/relationships/image" Target="../media/image23.png"/><Relationship Id="rId5" Type="http://schemas.openxmlformats.org/officeDocument/2006/relationships/image" Target="../media/image7.emf"/><Relationship Id="rId15" Type="http://schemas.openxmlformats.org/officeDocument/2006/relationships/image" Target="../media/image15.png"/><Relationship Id="rId23" Type="http://schemas.openxmlformats.org/officeDocument/2006/relationships/image" Target="../media/image22.png"/><Relationship Id="rId10" Type="http://schemas.openxmlformats.org/officeDocument/2006/relationships/image" Target="../media/image12.png"/><Relationship Id="rId19" Type="http://schemas.openxmlformats.org/officeDocument/2006/relationships/image" Target="../media/image18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1.png"/><Relationship Id="rId14" Type="http://schemas.openxmlformats.org/officeDocument/2006/relationships/image" Target="../media/image14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5" name="Text Box 107"/>
          <p:cNvSpPr txBox="1">
            <a:spLocks noChangeArrowheads="1"/>
          </p:cNvSpPr>
          <p:nvPr/>
        </p:nvSpPr>
        <p:spPr bwMode="auto">
          <a:xfrm>
            <a:off x="1828800" y="381000"/>
            <a:ext cx="1642173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Recent Results and New Directions of the HSX Program</a:t>
            </a:r>
            <a:endParaRPr lang="en-US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6" name="Text Box 108"/>
          <p:cNvSpPr txBox="1">
            <a:spLocks noChangeArrowheads="1"/>
          </p:cNvSpPr>
          <p:nvPr/>
        </p:nvSpPr>
        <p:spPr bwMode="auto">
          <a:xfrm>
            <a:off x="2438400" y="1371600"/>
            <a:ext cx="16687800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dirty="0" smtClean="0">
                <a:cs typeface="Times New Roman" pitchFamily="18" charset="0"/>
              </a:rPr>
              <a:t>F.S.B. Anderson, D.T. Anderson, A.R. Briesemeister, D.L. Brower</a:t>
            </a:r>
            <a:r>
              <a:rPr lang="en-US" sz="2000" b="1" baseline="30000" dirty="0" smtClean="0">
                <a:cs typeface="Times New Roman" pitchFamily="18" charset="0"/>
              </a:rPr>
              <a:t>1</a:t>
            </a:r>
            <a:r>
              <a:rPr lang="en-US" sz="2000" b="1" dirty="0" smtClean="0">
                <a:cs typeface="Times New Roman" pitchFamily="18" charset="0"/>
              </a:rPr>
              <a:t>, E. Chlechowitz, C.A. Clark, C.R. Cook, C. Deng</a:t>
            </a:r>
            <a:r>
              <a:rPr lang="en-US" sz="2000" b="1" baseline="30000" dirty="0" smtClean="0">
                <a:cs typeface="Times New Roman" pitchFamily="18" charset="0"/>
              </a:rPr>
              <a:t>1</a:t>
            </a:r>
            <a:r>
              <a:rPr lang="en-US" sz="2000" b="1" dirty="0" smtClean="0">
                <a:cs typeface="Times New Roman" pitchFamily="18" charset="0"/>
              </a:rPr>
              <a:t>, L. Hurd, K. M. Likin, J.W. Radder, J. C. Schmitt, L. Stephey, J.N. Talmadge, G.M. Weir, R.S. Wilcox, K. Zhai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1800" i="1" dirty="0" smtClean="0">
                <a:solidFill>
                  <a:schemeClr val="accent2"/>
                </a:solidFill>
              </a:rPr>
              <a:t>HSX Plasma Laboratory, Univ. of Wisconsin, Madison, USA; </a:t>
            </a:r>
            <a:r>
              <a:rPr lang="en-US" sz="1800" i="1" baseline="30000" dirty="0" smtClean="0">
                <a:solidFill>
                  <a:schemeClr val="accent2"/>
                </a:solidFill>
              </a:rPr>
              <a:t>1</a:t>
            </a:r>
            <a:r>
              <a:rPr lang="en-US" sz="1800" i="1" dirty="0" smtClean="0">
                <a:solidFill>
                  <a:schemeClr val="accent2"/>
                </a:solidFill>
              </a:rPr>
              <a:t>University of California, Los Angeles, CA, USA</a:t>
            </a:r>
            <a:endParaRPr lang="en-US" sz="1800" i="1" dirty="0">
              <a:solidFill>
                <a:schemeClr val="accent2"/>
              </a:solidFill>
            </a:endParaRPr>
          </a:p>
        </p:txBody>
      </p:sp>
      <p:sp>
        <p:nvSpPr>
          <p:cNvPr id="2162" name="Text Box 114"/>
          <p:cNvSpPr txBox="1">
            <a:spLocks noChangeArrowheads="1"/>
          </p:cNvSpPr>
          <p:nvPr/>
        </p:nvSpPr>
        <p:spPr bwMode="auto">
          <a:xfrm>
            <a:off x="6324600" y="2590800"/>
            <a:ext cx="4648200" cy="677108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Plasma Flows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(Talk by Briesemeister Monday)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2163" name="Text Box 115"/>
          <p:cNvSpPr txBox="1">
            <a:spLocks noChangeArrowheads="1"/>
          </p:cNvSpPr>
          <p:nvPr/>
        </p:nvSpPr>
        <p:spPr bwMode="auto">
          <a:xfrm>
            <a:off x="304800" y="2667000"/>
            <a:ext cx="5748687" cy="5232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The HSX Device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2159" name="Line 111"/>
          <p:cNvSpPr>
            <a:spLocks noChangeShapeType="1"/>
          </p:cNvSpPr>
          <p:nvPr/>
        </p:nvSpPr>
        <p:spPr bwMode="auto">
          <a:xfrm>
            <a:off x="381000" y="2438400"/>
            <a:ext cx="19333633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57200" y="4800600"/>
            <a:ext cx="518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028" name="Object 29"/>
          <p:cNvGraphicFramePr>
            <a:graphicFrameLocks noChangeAspect="1"/>
          </p:cNvGraphicFramePr>
          <p:nvPr/>
        </p:nvGraphicFramePr>
        <p:xfrm>
          <a:off x="3200400" y="12039600"/>
          <a:ext cx="2362200" cy="1889627"/>
        </p:xfrm>
        <a:graphic>
          <a:graphicData uri="http://schemas.openxmlformats.org/presentationml/2006/ole">
            <p:oleObj spid="_x0000_s1028" name="Bitmap Image" r:id="rId4" imgW="6095238" imgH="4877481" progId="PBrush">
              <p:embed/>
            </p:oleObj>
          </a:graphicData>
        </a:graphic>
      </p:graphicFrame>
      <p:sp>
        <p:nvSpPr>
          <p:cNvPr id="27" name="Rectangle 26"/>
          <p:cNvSpPr/>
          <p:nvPr/>
        </p:nvSpPr>
        <p:spPr bwMode="auto">
          <a:xfrm>
            <a:off x="990600" y="6248400"/>
            <a:ext cx="50292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35" name="Group 3"/>
          <p:cNvGraphicFramePr>
            <a:graphicFrameLocks noGrp="1"/>
          </p:cNvGraphicFramePr>
          <p:nvPr/>
        </p:nvGraphicFramePr>
        <p:xfrm>
          <a:off x="533400" y="12115800"/>
          <a:ext cx="2362201" cy="1767840"/>
        </p:xfrm>
        <a:graphic>
          <a:graphicData uri="http://schemas.openxmlformats.org/drawingml/2006/table">
            <a:tbl>
              <a:tblPr/>
              <a:tblGrid>
                <a:gridCol w="1524000"/>
                <a:gridCol w="838201"/>
              </a:tblGrid>
              <a:tr h="21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Major Radius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Minor Radius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0.12 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Number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of Field Periods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Coils per Field Period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Rotational Transform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Effective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transform ( N- m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</a:rPr>
                        <a:t>i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1.05 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1.12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~ 3</a:t>
                      </a: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Magnetic Field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ECH Power (75 ms)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x 100kW            28 GHz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2" name="Group 55"/>
          <p:cNvGrpSpPr>
            <a:grpSpLocks/>
          </p:cNvGrpSpPr>
          <p:nvPr/>
        </p:nvGrpSpPr>
        <p:grpSpPr bwMode="auto">
          <a:xfrm>
            <a:off x="304800" y="9067800"/>
            <a:ext cx="2743200" cy="2590799"/>
            <a:chOff x="0" y="846230"/>
            <a:chExt cx="5743868" cy="5301013"/>
          </a:xfrm>
        </p:grpSpPr>
        <p:pic>
          <p:nvPicPr>
            <p:cNvPr id="23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3632643"/>
              <a:ext cx="2971800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16648" y="3632640"/>
              <a:ext cx="2971800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5" name="Group 54"/>
            <p:cNvGrpSpPr>
              <a:grpSpLocks/>
            </p:cNvGrpSpPr>
            <p:nvPr/>
          </p:nvGrpSpPr>
          <p:grpSpPr bwMode="auto">
            <a:xfrm>
              <a:off x="0" y="846230"/>
              <a:ext cx="5743868" cy="2899560"/>
              <a:chOff x="0" y="1095602"/>
              <a:chExt cx="5743868" cy="2899560"/>
            </a:xfrm>
          </p:grpSpPr>
          <p:pic>
            <p:nvPicPr>
              <p:cNvPr id="29" name="Picture 18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0" y="1480562"/>
                <a:ext cx="2971800" cy="2514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" name="Picture 17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772068" y="1480555"/>
                <a:ext cx="2971800" cy="2514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1" name="Text Box 125"/>
              <p:cNvSpPr txBox="1">
                <a:spLocks noChangeArrowheads="1"/>
              </p:cNvSpPr>
              <p:nvPr/>
            </p:nvSpPr>
            <p:spPr bwMode="auto">
              <a:xfrm>
                <a:off x="3350590" y="1095602"/>
                <a:ext cx="2097381" cy="5667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  <a:buNone/>
                </a:pPr>
                <a:r>
                  <a:rPr lang="en-US" sz="1200" b="1" dirty="0">
                    <a:solidFill>
                      <a:srgbClr val="3333FF"/>
                    </a:solidFill>
                  </a:rPr>
                  <a:t>Mirror</a:t>
                </a:r>
              </a:p>
            </p:txBody>
          </p:sp>
          <p:sp>
            <p:nvSpPr>
              <p:cNvPr id="32" name="Text Box 125"/>
              <p:cNvSpPr txBox="1">
                <a:spLocks noChangeArrowheads="1"/>
              </p:cNvSpPr>
              <p:nvPr/>
            </p:nvSpPr>
            <p:spPr bwMode="auto">
              <a:xfrm>
                <a:off x="638208" y="1095602"/>
                <a:ext cx="2088679" cy="5667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  <a:buNone/>
                </a:pPr>
                <a:r>
                  <a:rPr lang="en-US" sz="1200" b="1" dirty="0">
                    <a:solidFill>
                      <a:srgbClr val="FF0000"/>
                    </a:solidFill>
                  </a:rPr>
                  <a:t>QHS</a:t>
                </a:r>
              </a:p>
            </p:txBody>
          </p:sp>
          <p:sp>
            <p:nvSpPr>
              <p:cNvPr id="33" name="TextBox 25"/>
              <p:cNvSpPr txBox="1">
                <a:spLocks noChangeArrowheads="1"/>
              </p:cNvSpPr>
              <p:nvPr/>
            </p:nvSpPr>
            <p:spPr bwMode="auto">
              <a:xfrm>
                <a:off x="792016" y="1657003"/>
                <a:ext cx="1949374" cy="3463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800" b="1" dirty="0"/>
                  <a:t>|B| along field line</a:t>
                </a:r>
              </a:p>
            </p:txBody>
          </p:sp>
          <p:sp>
            <p:nvSpPr>
              <p:cNvPr id="36" name="TextBox 25"/>
              <p:cNvSpPr txBox="1">
                <a:spLocks noChangeArrowheads="1"/>
              </p:cNvSpPr>
              <p:nvPr/>
            </p:nvSpPr>
            <p:spPr bwMode="auto">
              <a:xfrm>
                <a:off x="3254859" y="1650979"/>
                <a:ext cx="2297547" cy="3463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800" b="1" dirty="0"/>
                  <a:t>|B| along field line</a:t>
                </a:r>
              </a:p>
            </p:txBody>
          </p:sp>
        </p:grpSp>
        <p:sp>
          <p:nvSpPr>
            <p:cNvPr id="26" name="TextBox 24"/>
            <p:cNvSpPr txBox="1">
              <a:spLocks noChangeArrowheads="1"/>
            </p:cNvSpPr>
            <p:nvPr/>
          </p:nvSpPr>
          <p:spPr bwMode="auto">
            <a:xfrm>
              <a:off x="574387" y="3841745"/>
              <a:ext cx="2428090" cy="346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n-US" sz="800" b="1" dirty="0"/>
                <a:t>|B| Spectrum</a:t>
              </a:r>
            </a:p>
          </p:txBody>
        </p:sp>
        <p:sp>
          <p:nvSpPr>
            <p:cNvPr id="28" name="TextBox 24"/>
            <p:cNvSpPr txBox="1">
              <a:spLocks noChangeArrowheads="1"/>
            </p:cNvSpPr>
            <p:nvPr/>
          </p:nvSpPr>
          <p:spPr bwMode="auto">
            <a:xfrm>
              <a:off x="3350590" y="3846362"/>
              <a:ext cx="2393278" cy="346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n-US" sz="800" b="1" dirty="0"/>
                <a:t>|B| Spectrum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09600" y="4419600"/>
            <a:ext cx="4038600" cy="1292225"/>
            <a:chOff x="0" y="3279775"/>
            <a:chExt cx="8610600" cy="3017838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 l="11035" t="6250" r="11723" b="9375"/>
            <a:stretch>
              <a:fillRect/>
            </a:stretch>
          </p:blipFill>
          <p:spPr bwMode="auto">
            <a:xfrm>
              <a:off x="6019800" y="3279775"/>
              <a:ext cx="2590800" cy="2497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" name="Picture 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0" y="3429000"/>
              <a:ext cx="3505200" cy="2519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42" name="Object 6"/>
            <p:cNvGraphicFramePr>
              <a:graphicFrameLocks noChangeAspect="1"/>
            </p:cNvGraphicFramePr>
            <p:nvPr/>
          </p:nvGraphicFramePr>
          <p:xfrm>
            <a:off x="3429000" y="3976688"/>
            <a:ext cx="2286000" cy="442912"/>
          </p:xfrm>
          <a:graphic>
            <a:graphicData uri="http://schemas.openxmlformats.org/presentationml/2006/ole">
              <p:oleObj spid="_x0000_s1029" name="Equation" r:id="rId11" imgW="1180800" imgH="228600" progId="Equation.3">
                <p:embed/>
              </p:oleObj>
            </a:graphicData>
          </a:graphic>
        </p:graphicFrame>
        <p:graphicFrame>
          <p:nvGraphicFramePr>
            <p:cNvPr id="43" name="Object 7"/>
            <p:cNvGraphicFramePr>
              <a:graphicFrameLocks noChangeAspect="1"/>
            </p:cNvGraphicFramePr>
            <p:nvPr/>
          </p:nvGraphicFramePr>
          <p:xfrm>
            <a:off x="2895600" y="5867400"/>
            <a:ext cx="4267200" cy="430213"/>
          </p:xfrm>
          <a:graphic>
            <a:graphicData uri="http://schemas.openxmlformats.org/presentationml/2006/ole">
              <p:oleObj spid="_x0000_s1030" name="Equation" r:id="rId12" imgW="2273040" imgH="228600" progId="Equation.3">
                <p:embed/>
              </p:oleObj>
            </a:graphicData>
          </a:graphic>
        </p:graphicFrame>
        <p:sp>
          <p:nvSpPr>
            <p:cNvPr id="44" name="Line 8"/>
            <p:cNvSpPr>
              <a:spLocks noChangeShapeType="1"/>
            </p:cNvSpPr>
            <p:nvPr/>
          </p:nvSpPr>
          <p:spPr bwMode="auto">
            <a:xfrm flipH="1">
              <a:off x="2514600" y="4114800"/>
              <a:ext cx="9144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Line 9"/>
            <p:cNvSpPr>
              <a:spLocks noChangeShapeType="1"/>
            </p:cNvSpPr>
            <p:nvPr/>
          </p:nvSpPr>
          <p:spPr bwMode="auto">
            <a:xfrm flipH="1" flipV="1">
              <a:off x="3200400" y="5181600"/>
              <a:ext cx="457200" cy="685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10"/>
            <p:cNvSpPr>
              <a:spLocks noChangeShapeType="1"/>
            </p:cNvSpPr>
            <p:nvPr/>
          </p:nvSpPr>
          <p:spPr bwMode="auto">
            <a:xfrm flipV="1">
              <a:off x="5486400" y="5257800"/>
              <a:ext cx="685800" cy="609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7" name="Rectangle 5"/>
          <p:cNvSpPr txBox="1">
            <a:spLocks noChangeArrowheads="1"/>
          </p:cNvSpPr>
          <p:nvPr/>
        </p:nvSpPr>
        <p:spPr>
          <a:xfrm>
            <a:off x="0" y="3505200"/>
            <a:ext cx="6248400" cy="1066800"/>
          </a:xfrm>
          <a:prstGeom prst="rect">
            <a:avLst/>
          </a:prstGeom>
        </p:spPr>
        <p:txBody>
          <a:bodyPr/>
          <a:lstStyle/>
          <a:p>
            <a:pPr marL="114300" defTabSz="3135313"/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tokamak only has a toroidal modulation in the magnetic field strength</a:t>
            </a:r>
          </a:p>
          <a:p>
            <a:pPr marL="571500" lvl="2" defTabSz="3135313">
              <a:buFont typeface="Times New Roman" pitchFamily="18" charset="0"/>
              <a:buChar char="‒"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Trapped particles make closed orbits -&gt; no net radial drift</a:t>
            </a:r>
          </a:p>
          <a:p>
            <a:pPr marL="114300" defTabSz="3135313"/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conventional stellarator also has helical modulation in |B|</a:t>
            </a:r>
          </a:p>
          <a:p>
            <a:pPr marL="571500" lvl="1" defTabSz="3135313">
              <a:buFont typeface="Times New Roman" pitchFamily="18" charset="0"/>
              <a:buChar char="‒"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Particles trapped in the helical ripple do not generally have closed orbits =&gt; radial drift </a:t>
            </a:r>
          </a:p>
        </p:txBody>
      </p:sp>
      <p:sp>
        <p:nvSpPr>
          <p:cNvPr id="58" name="Right Arrow 57"/>
          <p:cNvSpPr/>
          <p:nvPr/>
        </p:nvSpPr>
        <p:spPr bwMode="auto">
          <a:xfrm>
            <a:off x="5181600" y="4038600"/>
            <a:ext cx="978408" cy="484632"/>
          </a:xfrm>
          <a:prstGeom prst="right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9" name="Rectangle 4"/>
          <p:cNvSpPr txBox="1">
            <a:spLocks noChangeArrowheads="1"/>
          </p:cNvSpPr>
          <p:nvPr/>
        </p:nvSpPr>
        <p:spPr>
          <a:xfrm>
            <a:off x="304800" y="3200400"/>
            <a:ext cx="5791200" cy="304800"/>
          </a:xfrm>
          <a:prstGeom prst="rect">
            <a:avLst/>
          </a:prstGeom>
        </p:spPr>
        <p:txBody>
          <a:bodyPr rtlCol="0">
            <a:normAutofit fontScale="97500"/>
          </a:bodyPr>
          <a:lstStyle/>
          <a:p>
            <a:pPr marL="0" marR="0" lvl="0" indent="0" algn="ctr" defTabSz="31353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Conventional Stellarators can have “Bad” Trapped Particle Orbits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1524000" y="6019800"/>
            <a:ext cx="4191000" cy="2819612"/>
            <a:chOff x="762000" y="663576"/>
            <a:chExt cx="8301039" cy="6042024"/>
          </a:xfrm>
        </p:grpSpPr>
        <p:pic>
          <p:nvPicPr>
            <p:cNvPr id="62" name="Picture 3"/>
            <p:cNvPicPr>
              <a:picLocks noChangeAspect="1" noChangeArrowheads="1"/>
            </p:cNvPicPr>
            <p:nvPr/>
          </p:nvPicPr>
          <p:blipFill>
            <a:blip r:embed="rId13" cstate="print"/>
            <a:srcRect l="33081" t="5244" r="29457" b="8041"/>
            <a:stretch>
              <a:fillRect/>
            </a:stretch>
          </p:blipFill>
          <p:spPr bwMode="auto">
            <a:xfrm>
              <a:off x="762000" y="3962400"/>
              <a:ext cx="2743200" cy="274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" name="Text Box 4"/>
            <p:cNvSpPr txBox="1">
              <a:spLocks noChangeArrowheads="1"/>
            </p:cNvSpPr>
            <p:nvPr/>
          </p:nvSpPr>
          <p:spPr bwMode="auto">
            <a:xfrm>
              <a:off x="1295400" y="4953000"/>
              <a:ext cx="1676400" cy="5935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None/>
              </a:pPr>
              <a:r>
                <a:rPr lang="en-US" sz="1200" b="1" dirty="0">
                  <a:solidFill>
                    <a:schemeClr val="accent2"/>
                  </a:solidFill>
                  <a:latin typeface="Calibri" pitchFamily="34" charset="0"/>
                </a:rPr>
                <a:t>QHS</a:t>
              </a:r>
            </a:p>
          </p:txBody>
        </p:sp>
        <p:pic>
          <p:nvPicPr>
            <p:cNvPr id="64" name="Picture 5"/>
            <p:cNvPicPr>
              <a:picLocks noChangeAspect="1" noChangeArrowheads="1"/>
            </p:cNvPicPr>
            <p:nvPr/>
          </p:nvPicPr>
          <p:blipFill>
            <a:blip r:embed="rId14" cstate="print"/>
            <a:srcRect l="13423" t="6131" r="11409" b="8046"/>
            <a:stretch>
              <a:fillRect/>
            </a:stretch>
          </p:blipFill>
          <p:spPr bwMode="auto">
            <a:xfrm>
              <a:off x="5486400" y="4267201"/>
              <a:ext cx="2218287" cy="2285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5" name="Group 6"/>
            <p:cNvGrpSpPr>
              <a:grpSpLocks/>
            </p:cNvGrpSpPr>
            <p:nvPr/>
          </p:nvGrpSpPr>
          <p:grpSpPr bwMode="auto">
            <a:xfrm>
              <a:off x="4648201" y="663576"/>
              <a:ext cx="4414838" cy="3603626"/>
              <a:chOff x="2928" y="418"/>
              <a:chExt cx="2781" cy="2270"/>
            </a:xfrm>
          </p:grpSpPr>
          <p:pic>
            <p:nvPicPr>
              <p:cNvPr id="68" name="Picture 7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2928" y="672"/>
                <a:ext cx="2688" cy="20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9" name="Text Box 8"/>
              <p:cNvSpPr txBox="1">
                <a:spLocks noChangeArrowheads="1"/>
              </p:cNvSpPr>
              <p:nvPr/>
            </p:nvSpPr>
            <p:spPr bwMode="auto">
              <a:xfrm>
                <a:off x="3281" y="418"/>
                <a:ext cx="2428" cy="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 dirty="0">
                    <a:solidFill>
                      <a:schemeClr val="accent2"/>
                    </a:solidFill>
                    <a:latin typeface="Calibri" pitchFamily="34" charset="0"/>
                  </a:rPr>
                  <a:t>QHS Magnetic Spectrum</a:t>
                </a:r>
              </a:p>
            </p:txBody>
          </p:sp>
          <p:graphicFrame>
            <p:nvGraphicFramePr>
              <p:cNvPr id="70" name="Object 9"/>
              <p:cNvGraphicFramePr>
                <a:graphicFrameLocks noChangeAspect="1"/>
              </p:cNvGraphicFramePr>
              <p:nvPr/>
            </p:nvGraphicFramePr>
            <p:xfrm>
              <a:off x="3318" y="864"/>
              <a:ext cx="1924" cy="360"/>
            </p:xfrm>
            <a:graphic>
              <a:graphicData uri="http://schemas.openxmlformats.org/presentationml/2006/ole">
                <p:oleObj spid="_x0000_s1033" name="Equation" r:id="rId16" imgW="1930320" imgH="355320" progId="Equation.3">
                  <p:embed/>
                </p:oleObj>
              </a:graphicData>
            </a:graphic>
          </p:graphicFrame>
        </p:grpSp>
        <p:sp>
          <p:nvSpPr>
            <p:cNvPr id="66" name="Line 12"/>
            <p:cNvSpPr>
              <a:spLocks noChangeShapeType="1"/>
            </p:cNvSpPr>
            <p:nvPr/>
          </p:nvSpPr>
          <p:spPr bwMode="auto">
            <a:xfrm flipV="1">
              <a:off x="3581400" y="3048000"/>
              <a:ext cx="274320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AutoShape 13"/>
            <p:cNvSpPr>
              <a:spLocks noChangeArrowheads="1"/>
            </p:cNvSpPr>
            <p:nvPr/>
          </p:nvSpPr>
          <p:spPr bwMode="auto">
            <a:xfrm rot="10800000">
              <a:off x="7772400" y="4343400"/>
              <a:ext cx="814388" cy="866775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2912 h 21600"/>
                <a:gd name="T14" fmla="*/ 18227 w 21600"/>
                <a:gd name="T15" fmla="*/ 9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" name="Rectangle 2"/>
          <p:cNvSpPr txBox="1">
            <a:spLocks noChangeArrowheads="1"/>
          </p:cNvSpPr>
          <p:nvPr/>
        </p:nvSpPr>
        <p:spPr>
          <a:xfrm>
            <a:off x="381000" y="5791200"/>
            <a:ext cx="5181600" cy="30479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31353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“Quasisymmetry” can restore good orbits</a:t>
            </a:r>
          </a:p>
        </p:txBody>
      </p:sp>
      <p:sp>
        <p:nvSpPr>
          <p:cNvPr id="72" name="Rectangle 11"/>
          <p:cNvSpPr txBox="1">
            <a:spLocks noChangeArrowheads="1"/>
          </p:cNvSpPr>
          <p:nvPr/>
        </p:nvSpPr>
        <p:spPr>
          <a:xfrm>
            <a:off x="381000" y="6172200"/>
            <a:ext cx="3048000" cy="1447800"/>
          </a:xfrm>
          <a:prstGeom prst="rect">
            <a:avLst/>
          </a:prstGeom>
          <a:noFill/>
        </p:spPr>
        <p:txBody>
          <a:bodyPr/>
          <a:lstStyle/>
          <a:p>
            <a:pPr marL="115888" indent="-115888" defTabSz="3135313">
              <a:lnSpc>
                <a:spcPct val="80000"/>
              </a:lnSpc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Drifts off magnetic surfaces are only dependent upon the</a:t>
            </a:r>
            <a:r>
              <a:rPr kumimoji="0" lang="en-US" sz="1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spectrum of |B| in flux coordinates, </a:t>
            </a:r>
            <a:r>
              <a:rPr kumimoji="0" lang="en-US" sz="1000" b="0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</a:t>
            </a: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symmetry in the vector components</a:t>
            </a:r>
          </a:p>
          <a:p>
            <a:pPr marL="115888" indent="-115888" defTabSz="3135313">
              <a:lnSpc>
                <a:spcPct val="80000"/>
              </a:lnSpc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Symmetry in |B| insures good confinement</a:t>
            </a:r>
          </a:p>
          <a:p>
            <a:pPr marL="231775" marR="0" lvl="0" indent="-231775" algn="l" defTabSz="3135313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-quasi-</a:t>
            </a:r>
            <a:r>
              <a:rPr kumimoji="0" lang="en-US" sz="1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axisymmetry</a:t>
            </a: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31775" marR="0" lvl="0" indent="-231775" algn="l" defTabSz="3135313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</a:t>
            </a: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quasi-helical symmetry (HSX)</a:t>
            </a:r>
          </a:p>
          <a:p>
            <a:pPr marL="231775" marR="0" lvl="0" indent="-231775" algn="l" defTabSz="3135313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-quasi-poloidal symmetry</a:t>
            </a:r>
          </a:p>
          <a:p>
            <a:pPr marL="115888" indent="-115888" defTabSz="3135313">
              <a:lnSpc>
                <a:spcPct val="80000"/>
              </a:lnSpc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True symmetry is a subset of quasisymmetry</a:t>
            </a:r>
          </a:p>
        </p:txBody>
      </p:sp>
      <p:sp>
        <p:nvSpPr>
          <p:cNvPr id="73" name="Title 1"/>
          <p:cNvSpPr txBox="1">
            <a:spLocks/>
          </p:cNvSpPr>
          <p:nvPr/>
        </p:nvSpPr>
        <p:spPr>
          <a:xfrm>
            <a:off x="304800" y="8839200"/>
            <a:ext cx="5638800" cy="381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31353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HSX can operate with QHS or as a conventional stellarator</a:t>
            </a:r>
          </a:p>
        </p:txBody>
      </p:sp>
      <p:sp>
        <p:nvSpPr>
          <p:cNvPr id="74" name="Content Placeholder 2"/>
          <p:cNvSpPr txBox="1">
            <a:spLocks/>
          </p:cNvSpPr>
          <p:nvPr/>
        </p:nvSpPr>
        <p:spPr>
          <a:xfrm>
            <a:off x="3124200" y="9144000"/>
            <a:ext cx="2895600" cy="1143000"/>
          </a:xfrm>
          <a:prstGeom prst="rect">
            <a:avLst/>
          </a:prstGeom>
        </p:spPr>
        <p:txBody>
          <a:bodyPr/>
          <a:lstStyle/>
          <a:p>
            <a:pPr marL="61913" marR="0" lvl="0" indent="-61913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quasi-helical symmetry (QHS) of HSX can be spoiled by a set of (48) auxiliary coils</a:t>
            </a:r>
          </a:p>
          <a:p>
            <a:pPr marL="61913" marR="0" lvl="0" indent="-61913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“Mirror” changes the transport properties towards the level of a classical stellarator</a:t>
            </a:r>
          </a:p>
          <a:p>
            <a:pPr marL="61913" marR="0" lvl="0" indent="-61913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Effective ripple larger than QHS, still small compared to many conventional stellarators</a:t>
            </a:r>
          </a:p>
        </p:txBody>
      </p:sp>
      <p:pic>
        <p:nvPicPr>
          <p:cNvPr id="75" name="Picture 19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429000" y="10210799"/>
            <a:ext cx="1981200" cy="1697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Rectangle 2"/>
          <p:cNvSpPr txBox="1">
            <a:spLocks noChangeArrowheads="1"/>
          </p:cNvSpPr>
          <p:nvPr/>
        </p:nvSpPr>
        <p:spPr>
          <a:xfrm>
            <a:off x="685800" y="11734800"/>
            <a:ext cx="2133600" cy="381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31353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HSX Device</a:t>
            </a:r>
          </a:p>
        </p:txBody>
      </p:sp>
      <p:sp>
        <p:nvSpPr>
          <p:cNvPr id="51" name="Text Box 114"/>
          <p:cNvSpPr txBox="1">
            <a:spLocks noChangeArrowheads="1"/>
          </p:cNvSpPr>
          <p:nvPr/>
        </p:nvSpPr>
        <p:spPr bwMode="auto">
          <a:xfrm>
            <a:off x="6248400" y="8839200"/>
            <a:ext cx="4724400" cy="523220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Impurity Transport</a:t>
            </a:r>
          </a:p>
        </p:txBody>
      </p:sp>
      <p:sp>
        <p:nvSpPr>
          <p:cNvPr id="52" name="Text Box 114"/>
          <p:cNvSpPr txBox="1">
            <a:spLocks noChangeArrowheads="1"/>
          </p:cNvSpPr>
          <p:nvPr/>
        </p:nvSpPr>
        <p:spPr bwMode="auto">
          <a:xfrm>
            <a:off x="11811000" y="2590800"/>
            <a:ext cx="7239000" cy="677108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2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Gyrotrons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Now Operational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(See Poster by Likin for Heat Pulse Propagation)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53" name="TextBox 20"/>
          <p:cNvSpPr txBox="1">
            <a:spLocks noChangeArrowheads="1"/>
          </p:cNvSpPr>
          <p:nvPr/>
        </p:nvSpPr>
        <p:spPr bwMode="auto">
          <a:xfrm>
            <a:off x="6477000" y="3276600"/>
            <a:ext cx="4495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200" dirty="0"/>
              <a:t>Measured flows are predominantly in the direction of symmetry</a:t>
            </a:r>
          </a:p>
        </p:txBody>
      </p:sp>
      <p:pic>
        <p:nvPicPr>
          <p:cNvPr id="54" name="Picture 636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324600" y="5715000"/>
            <a:ext cx="2514600" cy="2040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Rectangle 19"/>
          <p:cNvSpPr>
            <a:spLocks noChangeArrowheads="1"/>
          </p:cNvSpPr>
          <p:nvPr/>
        </p:nvSpPr>
        <p:spPr bwMode="auto">
          <a:xfrm>
            <a:off x="8763000" y="3810000"/>
            <a:ext cx="1905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dirty="0"/>
              <a:t>Intrinsic rotation velocities of up to 20 km/s in the symmetry direction have been measured with the </a:t>
            </a:r>
            <a:r>
              <a:rPr lang="en-US" sz="1000" dirty="0" err="1"/>
              <a:t>ChERS</a:t>
            </a:r>
            <a:r>
              <a:rPr lang="en-US" sz="1000" dirty="0"/>
              <a:t> system and compared to the PENTA </a:t>
            </a:r>
            <a:r>
              <a:rPr lang="en-US" sz="1000" dirty="0" smtClean="0"/>
              <a:t>code</a:t>
            </a:r>
          </a:p>
          <a:p>
            <a:r>
              <a:rPr lang="en-US" sz="1000" dirty="0" smtClean="0"/>
              <a:t>Speed increases with increasing ECH power</a:t>
            </a:r>
          </a:p>
        </p:txBody>
      </p:sp>
      <p:pic>
        <p:nvPicPr>
          <p:cNvPr id="61" name="Picture 2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832"/>
          <a:stretch/>
        </p:blipFill>
        <p:spPr bwMode="auto">
          <a:xfrm>
            <a:off x="6324600" y="3657600"/>
            <a:ext cx="248152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TextBox 77"/>
          <p:cNvSpPr txBox="1"/>
          <p:nvPr/>
        </p:nvSpPr>
        <p:spPr>
          <a:xfrm>
            <a:off x="6781800" y="4953000"/>
            <a:ext cx="914400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800" dirty="0" smtClean="0">
                <a:solidFill>
                  <a:srgbClr val="AC0488"/>
                </a:solidFill>
              </a:rPr>
              <a:t>“</a:t>
            </a:r>
            <a:r>
              <a:rPr lang="en-US" sz="800" dirty="0" err="1" smtClean="0">
                <a:solidFill>
                  <a:srgbClr val="AC0488"/>
                </a:solidFill>
              </a:rPr>
              <a:t>Poloidal</a:t>
            </a:r>
            <a:r>
              <a:rPr lang="en-US" sz="800" dirty="0" smtClean="0">
                <a:solidFill>
                  <a:srgbClr val="AC0488"/>
                </a:solidFill>
              </a:rPr>
              <a:t>” Views</a:t>
            </a:r>
            <a:endParaRPr lang="en-US" sz="800" dirty="0">
              <a:solidFill>
                <a:srgbClr val="AC0488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781800" y="4267200"/>
            <a:ext cx="1066800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800" dirty="0" smtClean="0">
                <a:solidFill>
                  <a:srgbClr val="00B015"/>
                </a:solidFill>
              </a:rPr>
              <a:t>“Toroidal” Views</a:t>
            </a:r>
            <a:endParaRPr lang="en-US" sz="800" dirty="0">
              <a:solidFill>
                <a:srgbClr val="00B015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5400000">
            <a:off x="6941650" y="5478949"/>
            <a:ext cx="366099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" name="Picture 6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6972"/>
          <a:stretch/>
        </p:blipFill>
        <p:spPr bwMode="auto">
          <a:xfrm>
            <a:off x="8839200" y="5715000"/>
            <a:ext cx="2057400" cy="1658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" name="Title 1"/>
          <p:cNvSpPr txBox="1">
            <a:spLocks/>
          </p:cNvSpPr>
          <p:nvPr/>
        </p:nvSpPr>
        <p:spPr>
          <a:xfrm>
            <a:off x="8991600" y="5105400"/>
            <a:ext cx="18288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31775" indent="-231775"/>
            <a:r>
              <a:rPr lang="en-US" sz="1200" b="1" dirty="0" smtClean="0"/>
              <a:t>V</a:t>
            </a:r>
            <a:r>
              <a:rPr lang="en-US" sz="1200" b="1" baseline="-25000" dirty="0" smtClean="0"/>
              <a:t>||</a:t>
            </a:r>
            <a:r>
              <a:rPr lang="en-US" sz="1200" b="1" dirty="0" smtClean="0"/>
              <a:t> Calculated </a:t>
            </a:r>
            <a:r>
              <a:rPr lang="en-US" sz="1200" b="1" dirty="0"/>
              <a:t>by </a:t>
            </a:r>
            <a:r>
              <a:rPr lang="en-US" sz="1200" b="1" dirty="0" smtClean="0"/>
              <a:t>PENTA Agrees With the Measured V</a:t>
            </a:r>
            <a:r>
              <a:rPr lang="en-US" sz="1200" b="1" baseline="-25000" dirty="0" smtClean="0"/>
              <a:t>||</a:t>
            </a:r>
            <a:r>
              <a:rPr lang="en-US" sz="1200" b="1" dirty="0" smtClean="0"/>
              <a:t> For r/a&gt;0.5 </a:t>
            </a:r>
            <a:endParaRPr lang="en-US" sz="1200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9220200" y="6934200"/>
            <a:ext cx="533400" cy="215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800" dirty="0" smtClean="0">
                <a:solidFill>
                  <a:srgbClr val="0000FF"/>
                </a:solidFill>
              </a:rPr>
              <a:t>DKES</a:t>
            </a:r>
            <a:endParaRPr lang="en-US" sz="800" dirty="0">
              <a:solidFill>
                <a:srgbClr val="0000FF"/>
              </a:solidFill>
            </a:endParaRPr>
          </a:p>
        </p:txBody>
      </p:sp>
      <p:cxnSp>
        <p:nvCxnSpPr>
          <p:cNvPr id="84" name="Straight Arrow Connector 83"/>
          <p:cNvCxnSpPr/>
          <p:nvPr/>
        </p:nvCxnSpPr>
        <p:spPr>
          <a:xfrm flipV="1">
            <a:off x="9601200" y="6934200"/>
            <a:ext cx="304800" cy="87766"/>
          </a:xfrm>
          <a:prstGeom prst="straightConnector1">
            <a:avLst/>
          </a:prstGeom>
          <a:ln w="190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 bwMode="auto">
          <a:xfrm>
            <a:off x="8991600" y="8991600"/>
            <a:ext cx="228600" cy="76200"/>
          </a:xfrm>
          <a:prstGeom prst="straightConnector1">
            <a:avLst/>
          </a:prstGeom>
          <a:noFill/>
          <a:ln>
            <a:noFill/>
            <a:tailEnd type="arrow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3" name="TextBox 92"/>
          <p:cNvSpPr txBox="1"/>
          <p:nvPr/>
        </p:nvSpPr>
        <p:spPr>
          <a:xfrm>
            <a:off x="9829800" y="5943600"/>
            <a:ext cx="685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800" dirty="0" smtClean="0">
                <a:solidFill>
                  <a:srgbClr val="FF0000"/>
                </a:solidFill>
              </a:rPr>
              <a:t>PENTA</a:t>
            </a:r>
            <a:endParaRPr lang="en-US" sz="800" dirty="0">
              <a:solidFill>
                <a:srgbClr val="FF0000"/>
              </a:solidFill>
            </a:endParaRPr>
          </a:p>
        </p:txBody>
      </p:sp>
      <p:cxnSp>
        <p:nvCxnSpPr>
          <p:cNvPr id="94" name="Straight Arrow Connector 93"/>
          <p:cNvCxnSpPr/>
          <p:nvPr/>
        </p:nvCxnSpPr>
        <p:spPr>
          <a:xfrm flipH="1">
            <a:off x="9829800" y="6096000"/>
            <a:ext cx="199694" cy="246591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10287000" y="6096000"/>
            <a:ext cx="457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800" b="1" dirty="0" smtClean="0"/>
              <a:t>Data</a:t>
            </a:r>
            <a:endParaRPr lang="en-US" sz="800" b="1" dirty="0"/>
          </a:p>
        </p:txBody>
      </p:sp>
      <p:cxnSp>
        <p:nvCxnSpPr>
          <p:cNvPr id="102" name="Straight Arrow Connector 101"/>
          <p:cNvCxnSpPr/>
          <p:nvPr/>
        </p:nvCxnSpPr>
        <p:spPr bwMode="auto">
          <a:xfrm flipH="1">
            <a:off x="10287000" y="6248400"/>
            <a:ext cx="304800" cy="152400"/>
          </a:xfrm>
          <a:prstGeom prst="straightConnector1">
            <a:avLst/>
          </a:prstGeom>
          <a:noFill/>
          <a:ln w="12700">
            <a:solidFill>
              <a:schemeClr val="tx1"/>
            </a:solidFill>
            <a:tailEnd type="arrow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" name="Content Placeholder 2"/>
          <p:cNvSpPr txBox="1">
            <a:spLocks/>
          </p:cNvSpPr>
          <p:nvPr/>
        </p:nvSpPr>
        <p:spPr>
          <a:xfrm>
            <a:off x="6477000" y="7696200"/>
            <a:ext cx="4495800" cy="990600"/>
          </a:xfrm>
          <a:prstGeom prst="rect">
            <a:avLst/>
          </a:prstGeom>
        </p:spPr>
        <p:txBody>
          <a:bodyPr/>
          <a:lstStyle/>
          <a:p>
            <a:pPr marL="231775" marR="0" lvl="0" indent="-231775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DKES under-predicts V</a:t>
            </a:r>
            <a:r>
              <a:rPr kumimoji="0" lang="en-US" sz="10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||</a:t>
            </a: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by more than an order of magnitude</a:t>
            </a:r>
          </a:p>
          <a:p>
            <a:pPr marL="231775" marR="0" lvl="0" indent="-231775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Flows predicted by PENTA with momentum conservation show better agreement</a:t>
            </a:r>
          </a:p>
          <a:p>
            <a:pPr marL="231775" marR="0" lvl="0" indent="-231775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1000" kern="0" dirty="0" smtClean="0">
                <a:latin typeface="+mn-lt"/>
              </a:rPr>
              <a:t>Synthetic diagnostic shows poor </a:t>
            </a:r>
            <a:r>
              <a:rPr lang="en-US" sz="1000" kern="0" dirty="0" err="1" smtClean="0">
                <a:latin typeface="+mn-lt"/>
              </a:rPr>
              <a:t>E</a:t>
            </a:r>
            <a:r>
              <a:rPr lang="en-US" sz="1000" kern="0" baseline="-25000" dirty="0" err="1" smtClean="0">
                <a:latin typeface="+mn-lt"/>
              </a:rPr>
              <a:t>r</a:t>
            </a:r>
            <a:r>
              <a:rPr lang="en-US" sz="1000" kern="0" dirty="0" smtClean="0">
                <a:latin typeface="+mn-lt"/>
              </a:rPr>
              <a:t> resolution and comparison in core due to geometrical factors and large flow speeds relative to thermal velocity</a:t>
            </a: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76338" marR="0" lvl="0" indent="-1176338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5" name="Content Placeholder 2"/>
          <p:cNvSpPr txBox="1">
            <a:spLocks/>
          </p:cNvSpPr>
          <p:nvPr/>
        </p:nvSpPr>
        <p:spPr>
          <a:xfrm>
            <a:off x="6019800" y="9448800"/>
            <a:ext cx="4953000" cy="2819400"/>
          </a:xfrm>
          <a:prstGeom prst="rect">
            <a:avLst/>
          </a:prstGeom>
        </p:spPr>
        <p:txBody>
          <a:bodyPr/>
          <a:lstStyle/>
          <a:p>
            <a:pPr marL="171450" marR="0" lvl="0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Impurity control and effective helium exhaust are open areas of research for the stellarator reactor concept  </a:t>
            </a:r>
          </a:p>
          <a:p>
            <a:pPr marL="171450" marR="0" lvl="1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The expected “Ion Root” operating point of a stellarator reactor is predicted to enhance impurity confinement</a:t>
            </a:r>
          </a:p>
          <a:p>
            <a:pPr marL="171450" marR="0" lvl="1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Some stellarators have seen unexpected, and unexplained increase in impurity transport under specific operating conditions</a:t>
            </a:r>
          </a:p>
          <a:p>
            <a:pPr marL="171450" marR="0" lvl="2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W7-AS had an “High Density H-mode”[</a:t>
            </a:r>
            <a:r>
              <a:rPr kumimoji="0" lang="en-US" sz="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Grigull</a:t>
            </a: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, ’01];</a:t>
            </a:r>
            <a:r>
              <a:rPr kumimoji="0" lang="en-US" sz="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</a:t>
            </a: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LHD has an impurity “hole” [Ida, ‘09]</a:t>
            </a:r>
          </a:p>
          <a:p>
            <a:pPr marL="171450" marR="0" lvl="0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have undertaken an experimental program to measure the impurity transport properties of the HSX stellarator.  Our goals are to:</a:t>
            </a:r>
          </a:p>
          <a:p>
            <a:pPr marL="171450" marR="0" lvl="1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Inject aluminum neutrals into HSX plasmas using a laser blow-off technique</a:t>
            </a:r>
          </a:p>
          <a:p>
            <a:pPr marL="171450" marR="0" lvl="1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Measure the resulting radiation using AXUV photodiode arrays</a:t>
            </a:r>
          </a:p>
          <a:p>
            <a:pPr marL="171450" marR="0" lvl="1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Determine the impurity diffusivity and convective velocity using the STRAHL code</a:t>
            </a:r>
          </a:p>
          <a:p>
            <a:pPr marL="171450" marR="0" lvl="1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Compare these findings with the neoclassical model using the PENTA code</a:t>
            </a:r>
          </a:p>
        </p:txBody>
      </p:sp>
      <p:grpSp>
        <p:nvGrpSpPr>
          <p:cNvPr id="106" name="Group 105"/>
          <p:cNvGrpSpPr/>
          <p:nvPr/>
        </p:nvGrpSpPr>
        <p:grpSpPr>
          <a:xfrm>
            <a:off x="9906000" y="10515600"/>
            <a:ext cx="1219200" cy="2914650"/>
            <a:chOff x="5232400" y="990600"/>
            <a:chExt cx="2692400" cy="5581650"/>
          </a:xfrm>
        </p:grpSpPr>
        <p:pic>
          <p:nvPicPr>
            <p:cNvPr id="107" name="Picture 106" descr="D:\SVN\Projects\Impurity_Transport\Presentations\APS 2011\HSX LBO Sample Chamber Left.JPG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5562600" y="990600"/>
              <a:ext cx="2133600" cy="178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8" name="Picture 95" descr="D:\SVN\Projects\Impurity_Transport\Presentations\APS 2011\Perturbed_Photodiode_3_4_11.png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5232400" y="2590800"/>
              <a:ext cx="2641600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" name="Picture 96" descr="D:\SVN\Projects\Impurity_Transport\Presentations\APS 2011\Unperturbed_Background_3_4_11.png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5257800" y="4572000"/>
              <a:ext cx="2667000" cy="2000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0" name="Content Placeholder 2"/>
          <p:cNvSpPr txBox="1">
            <a:spLocks/>
          </p:cNvSpPr>
          <p:nvPr/>
        </p:nvSpPr>
        <p:spPr>
          <a:xfrm>
            <a:off x="6172200" y="11125200"/>
            <a:ext cx="3810000" cy="990600"/>
          </a:xfrm>
          <a:prstGeom prst="rect">
            <a:avLst/>
          </a:prstGeom>
        </p:spPr>
        <p:txBody>
          <a:bodyPr/>
          <a:lstStyle/>
          <a:p>
            <a:pPr marL="0" marR="0" lvl="1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Aluminum has been injected into HSX discharges</a:t>
            </a:r>
          </a:p>
          <a:p>
            <a:pPr marL="0" marR="0" lvl="2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The injection was visible on a photodiode</a:t>
            </a:r>
          </a:p>
          <a:p>
            <a:pPr marL="0" marR="0" lvl="2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The injection did not perturbing the background plasma parameters</a:t>
            </a:r>
          </a:p>
          <a:p>
            <a:pPr marL="0" marR="0" lvl="1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Two photodiode pinhole cameras have been installed on HSX, and five more are under construction.</a:t>
            </a:r>
          </a:p>
          <a:p>
            <a:pPr marL="1176338" marR="0" lvl="0" indent="-1176338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1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76338" marR="0" lvl="0" indent="-1176338" algn="l" defTabSz="31353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1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21" name="Group 120"/>
          <p:cNvGrpSpPr/>
          <p:nvPr/>
        </p:nvGrpSpPr>
        <p:grpSpPr>
          <a:xfrm>
            <a:off x="7086600" y="11887200"/>
            <a:ext cx="2590800" cy="1524000"/>
            <a:chOff x="11997443" y="8649000"/>
            <a:chExt cx="4210050" cy="3108102"/>
          </a:xfrm>
        </p:grpSpPr>
        <p:pic>
          <p:nvPicPr>
            <p:cNvPr id="111" name="Picture 141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3639800" y="8839200"/>
              <a:ext cx="1945187" cy="2466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" name="Text Box 599"/>
            <p:cNvSpPr txBox="1">
              <a:spLocks noChangeArrowheads="1"/>
            </p:cNvSpPr>
            <p:nvPr/>
          </p:nvSpPr>
          <p:spPr bwMode="auto">
            <a:xfrm>
              <a:off x="12365648" y="8649000"/>
              <a:ext cx="1493740" cy="3516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57150" lvl="1">
                <a:spcBef>
                  <a:spcPct val="50000"/>
                </a:spcBef>
              </a:pPr>
              <a:r>
                <a:rPr lang="en-US" sz="800" dirty="0"/>
                <a:t>AXUV-20EL Chip</a:t>
              </a:r>
            </a:p>
          </p:txBody>
        </p:sp>
        <p:sp>
          <p:nvSpPr>
            <p:cNvPr id="113" name="Text Box 599"/>
            <p:cNvSpPr txBox="1">
              <a:spLocks noChangeArrowheads="1"/>
            </p:cNvSpPr>
            <p:nvPr/>
          </p:nvSpPr>
          <p:spPr bwMode="auto">
            <a:xfrm>
              <a:off x="12368918" y="9581431"/>
              <a:ext cx="1217249" cy="439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dirty="0"/>
                <a:t>Pinhole</a:t>
              </a:r>
            </a:p>
          </p:txBody>
        </p:sp>
        <p:sp>
          <p:nvSpPr>
            <p:cNvPr id="114" name="Text Box 599"/>
            <p:cNvSpPr txBox="1">
              <a:spLocks noChangeArrowheads="1"/>
            </p:cNvSpPr>
            <p:nvPr/>
          </p:nvSpPr>
          <p:spPr bwMode="auto">
            <a:xfrm>
              <a:off x="14564082" y="11051108"/>
              <a:ext cx="1643411" cy="439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None/>
              </a:pPr>
              <a:endParaRPr lang="en-US" sz="800" dirty="0"/>
            </a:p>
          </p:txBody>
        </p:sp>
        <p:sp>
          <p:nvSpPr>
            <p:cNvPr id="115" name="Text Box 599"/>
            <p:cNvSpPr txBox="1">
              <a:spLocks noChangeArrowheads="1"/>
            </p:cNvSpPr>
            <p:nvPr/>
          </p:nvSpPr>
          <p:spPr bwMode="auto">
            <a:xfrm>
              <a:off x="11997443" y="10980074"/>
              <a:ext cx="1340264" cy="439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dirty="0" err="1"/>
                <a:t>Separatrix</a:t>
              </a:r>
              <a:endParaRPr lang="en-US" sz="800" dirty="0"/>
            </a:p>
          </p:txBody>
        </p:sp>
        <p:sp>
          <p:nvSpPr>
            <p:cNvPr id="116" name="Line 713"/>
            <p:cNvSpPr>
              <a:spLocks noChangeShapeType="1"/>
            </p:cNvSpPr>
            <p:nvPr/>
          </p:nvSpPr>
          <p:spPr bwMode="auto">
            <a:xfrm flipV="1">
              <a:off x="13174429" y="10728095"/>
              <a:ext cx="797759" cy="2449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Line 713"/>
            <p:cNvSpPr>
              <a:spLocks noChangeShapeType="1"/>
            </p:cNvSpPr>
            <p:nvPr/>
          </p:nvSpPr>
          <p:spPr bwMode="auto">
            <a:xfrm>
              <a:off x="13850680" y="8812967"/>
              <a:ext cx="930832" cy="2366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Line 713"/>
            <p:cNvSpPr>
              <a:spLocks noChangeShapeType="1"/>
            </p:cNvSpPr>
            <p:nvPr/>
          </p:nvSpPr>
          <p:spPr bwMode="auto">
            <a:xfrm flipV="1">
              <a:off x="13439487" y="9177655"/>
              <a:ext cx="1378492" cy="473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Text Box 599"/>
            <p:cNvSpPr txBox="1">
              <a:spLocks noChangeArrowheads="1"/>
            </p:cNvSpPr>
            <p:nvPr/>
          </p:nvSpPr>
          <p:spPr bwMode="auto">
            <a:xfrm>
              <a:off x="12312039" y="11405413"/>
              <a:ext cx="1092615" cy="3516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 dirty="0"/>
                <a:t>Vessel</a:t>
              </a:r>
            </a:p>
          </p:txBody>
        </p:sp>
        <p:sp>
          <p:nvSpPr>
            <p:cNvPr id="120" name="Line 713"/>
            <p:cNvSpPr>
              <a:spLocks noChangeShapeType="1"/>
            </p:cNvSpPr>
            <p:nvPr/>
          </p:nvSpPr>
          <p:spPr bwMode="auto">
            <a:xfrm flipV="1">
              <a:off x="13016048" y="11131451"/>
              <a:ext cx="797759" cy="2449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" name="Text Box 114"/>
          <p:cNvSpPr txBox="1">
            <a:spLocks noChangeArrowheads="1"/>
          </p:cNvSpPr>
          <p:nvPr/>
        </p:nvSpPr>
        <p:spPr bwMode="auto">
          <a:xfrm>
            <a:off x="6172200" y="13563600"/>
            <a:ext cx="4800600" cy="523220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Diagnostic Improvements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6172200" y="14097000"/>
            <a:ext cx="4953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ECE system has been upgraded to 16 channels with improved detectors and amplifiers for heat pulse propagation studies</a:t>
            </a:r>
          </a:p>
          <a:p>
            <a:r>
              <a:rPr lang="en-US" sz="1000" b="1" dirty="0" smtClean="0"/>
              <a:t>Thomson scattering is now two pulse system and scattered pulses are being digitized for improved measurement accuracy and better signal to noise</a:t>
            </a:r>
          </a:p>
          <a:p>
            <a:r>
              <a:rPr lang="en-US" sz="1000" b="1" dirty="0" smtClean="0"/>
              <a:t>The </a:t>
            </a:r>
            <a:r>
              <a:rPr lang="en-US" sz="1000" b="1" dirty="0" err="1" smtClean="0"/>
              <a:t>reflectometer</a:t>
            </a:r>
            <a:r>
              <a:rPr lang="en-US" sz="1000" b="1" dirty="0" smtClean="0"/>
              <a:t> has been upgraded to a </a:t>
            </a:r>
            <a:r>
              <a:rPr lang="en-US" sz="1000" b="1" dirty="0" err="1" smtClean="0"/>
              <a:t>doppler</a:t>
            </a:r>
            <a:r>
              <a:rPr lang="en-US" sz="1000" b="1" dirty="0" smtClean="0"/>
              <a:t> system to augment flow measurements</a:t>
            </a:r>
          </a:p>
          <a:p>
            <a:r>
              <a:rPr lang="en-US" sz="1000" b="1" dirty="0" smtClean="0"/>
              <a:t>Two </a:t>
            </a:r>
            <a:r>
              <a:rPr lang="en-US" sz="1000" b="1" dirty="0" err="1" smtClean="0"/>
              <a:t>toroidally</a:t>
            </a:r>
            <a:r>
              <a:rPr lang="en-US" sz="1000" b="1" dirty="0" smtClean="0"/>
              <a:t> separated additional H-alpha arrays have been added to look at profile differences observed with different fueling locations.</a:t>
            </a:r>
          </a:p>
          <a:p>
            <a:r>
              <a:rPr lang="en-US" sz="1000" b="1" dirty="0" smtClean="0"/>
              <a:t>Upgrades to the CXRS beam are under investigation for improved </a:t>
            </a:r>
            <a:r>
              <a:rPr lang="en-US" sz="1000" b="1" dirty="0" err="1" smtClean="0"/>
              <a:t>E</a:t>
            </a:r>
            <a:r>
              <a:rPr lang="en-US" sz="1000" b="1" baseline="-25000" dirty="0" err="1" smtClean="0"/>
              <a:t>r</a:t>
            </a:r>
            <a:r>
              <a:rPr lang="en-US" sz="1000" b="1" dirty="0" smtClean="0"/>
              <a:t> measurements</a:t>
            </a:r>
            <a:endParaRPr lang="en-US" sz="1000" b="1" dirty="0"/>
          </a:p>
        </p:txBody>
      </p:sp>
      <p:sp>
        <p:nvSpPr>
          <p:cNvPr id="136" name="Text Box 114"/>
          <p:cNvSpPr txBox="1">
            <a:spLocks noChangeArrowheads="1"/>
          </p:cNvSpPr>
          <p:nvPr/>
        </p:nvSpPr>
        <p:spPr bwMode="auto">
          <a:xfrm>
            <a:off x="304800" y="14020800"/>
            <a:ext cx="5562600" cy="523220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Other Posters at Workshop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11811000" y="3505200"/>
            <a:ext cx="7315200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Heating power doubled to potentially 200kW into torus (need to connect more capacitor bank sections into power supply)</a:t>
            </a:r>
          </a:p>
          <a:p>
            <a:r>
              <a:rPr lang="en-US" sz="1400" b="1" dirty="0" smtClean="0"/>
              <a:t>2</a:t>
            </a:r>
            <a:r>
              <a:rPr lang="en-US" sz="1400" b="1" baseline="30000" dirty="0" smtClean="0"/>
              <a:t>nd</a:t>
            </a:r>
            <a:r>
              <a:rPr lang="en-US" sz="1400" b="1" dirty="0" smtClean="0"/>
              <a:t> source steerable and can be modulated – first results Likin Poster</a:t>
            </a:r>
          </a:p>
          <a:p>
            <a:r>
              <a:rPr lang="en-US" sz="1400" b="1" dirty="0" smtClean="0"/>
              <a:t>Profile differences observed dependent on heating </a:t>
            </a:r>
            <a:r>
              <a:rPr lang="en-US" sz="1400" b="1" dirty="0" err="1" smtClean="0"/>
              <a:t>vs</a:t>
            </a:r>
            <a:r>
              <a:rPr lang="en-US" sz="1400" b="1" dirty="0" smtClean="0"/>
              <a:t> fueling locations</a:t>
            </a:r>
            <a:endParaRPr lang="en-US" sz="1400" b="1" dirty="0"/>
          </a:p>
        </p:txBody>
      </p:sp>
      <p:sp>
        <p:nvSpPr>
          <p:cNvPr id="139" name="TextBox 138"/>
          <p:cNvSpPr txBox="1"/>
          <p:nvPr/>
        </p:nvSpPr>
        <p:spPr>
          <a:xfrm>
            <a:off x="304800" y="14630400"/>
            <a:ext cx="5486400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This session:</a:t>
            </a:r>
          </a:p>
          <a:p>
            <a:pPr lvl="1"/>
            <a:r>
              <a:rPr lang="en-US" sz="1200" b="1" dirty="0" smtClean="0"/>
              <a:t>Likin: Power Balance </a:t>
            </a:r>
            <a:r>
              <a:rPr lang="en-US" sz="1200" b="1" dirty="0" err="1" smtClean="0"/>
              <a:t>vs</a:t>
            </a:r>
            <a:r>
              <a:rPr lang="en-US" sz="1200" b="1" dirty="0" smtClean="0"/>
              <a:t> Heat Pulse Thermal Conductivity</a:t>
            </a:r>
          </a:p>
          <a:p>
            <a:pPr lvl="1"/>
            <a:r>
              <a:rPr lang="en-US" sz="1200" b="1" dirty="0" smtClean="0"/>
              <a:t>Cook: Stability Analysis using SIESTA</a:t>
            </a:r>
          </a:p>
          <a:p>
            <a:r>
              <a:rPr lang="en-US" sz="1200" b="1" dirty="0" smtClean="0"/>
              <a:t>Next Session:</a:t>
            </a:r>
          </a:p>
          <a:p>
            <a:pPr lvl="1"/>
            <a:r>
              <a:rPr lang="en-US" sz="1200" b="1" dirty="0" smtClean="0"/>
              <a:t>Wilcox:  Measurement of Reynolds Stress Flow Drive in HSX</a:t>
            </a:r>
            <a:endParaRPr lang="en-US" sz="1200" b="1" dirty="0"/>
          </a:p>
        </p:txBody>
      </p:sp>
      <p:sp>
        <p:nvSpPr>
          <p:cNvPr id="140" name="Text Box 114"/>
          <p:cNvSpPr txBox="1">
            <a:spLocks noChangeArrowheads="1"/>
          </p:cNvSpPr>
          <p:nvPr/>
        </p:nvSpPr>
        <p:spPr bwMode="auto">
          <a:xfrm>
            <a:off x="11811000" y="4800600"/>
            <a:ext cx="7239000" cy="677108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Equilibrium Reconstruction with V3FIT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(Talk by Schmitt (Anderson) Thursday)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144" name="Text Box 114"/>
          <p:cNvSpPr txBox="1">
            <a:spLocks noChangeArrowheads="1"/>
          </p:cNvSpPr>
          <p:nvPr/>
        </p:nvSpPr>
        <p:spPr bwMode="auto">
          <a:xfrm>
            <a:off x="11811000" y="10896600"/>
            <a:ext cx="7239000" cy="5232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Targeted Optimization of Stellarators</a:t>
            </a:r>
            <a:endParaRPr 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_ISHW_2012_Poster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Template_ISHW_2012_Poster</Template>
  <TotalTime>786</TotalTime>
  <Words>832</Words>
  <Application>Microsoft Office PowerPoint</Application>
  <PresentationFormat>Custom</PresentationFormat>
  <Paragraphs>98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Template_ISHW_2012_Poster</vt:lpstr>
      <vt:lpstr>1_Custom Design</vt:lpstr>
      <vt:lpstr>Custom Design</vt:lpstr>
      <vt:lpstr>Bitmap Image</vt:lpstr>
      <vt:lpstr>Equation</vt:lpstr>
      <vt:lpstr>Slide 1</vt:lpstr>
    </vt:vector>
  </TitlesOfParts>
  <Company>HSX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Anderson</dc:creator>
  <cp:lastModifiedBy>HSX-User</cp:lastModifiedBy>
  <cp:revision>72</cp:revision>
  <dcterms:created xsi:type="dcterms:W3CDTF">2012-01-18T21:14:02Z</dcterms:created>
  <dcterms:modified xsi:type="dcterms:W3CDTF">2012-01-27T00:14:59Z</dcterms:modified>
</cp:coreProperties>
</file>