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004000" cy="16459200"/>
  <p:notesSz cx="6400800" cy="86868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9900CC"/>
    <a:srgbClr val="00FF00"/>
    <a:srgbClr val="00FFFF"/>
    <a:srgbClr val="9933FF"/>
    <a:srgbClr val="00CCFF"/>
    <a:srgbClr val="FF66FF"/>
    <a:srgbClr val="FF33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9144" autoAdjust="0"/>
  </p:normalViewPr>
  <p:slideViewPr>
    <p:cSldViewPr snapToGrid="0">
      <p:cViewPr>
        <p:scale>
          <a:sx n="75" d="100"/>
          <a:sy n="75" d="100"/>
        </p:scale>
        <p:origin x="3738" y="708"/>
      </p:cViewPr>
      <p:guideLst>
        <p:guide orient="horz"/>
        <p:guide pos="147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2514" y="-108"/>
      </p:cViewPr>
      <p:guideLst>
        <p:guide orient="horz" pos="2736"/>
        <p:guide pos="201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image" Target="../media/image5.wmf"/><Relationship Id="rId7" Type="http://schemas.openxmlformats.org/officeDocument/2006/relationships/image" Target="../media/image9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Relationship Id="rId9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t" anchorCtr="0" compatLnSpc="1">
            <a:prstTxWarp prst="textNoShape">
              <a:avLst/>
            </a:prstTxWarp>
          </a:bodyPr>
          <a:lstStyle>
            <a:lvl1pPr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626541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t" anchorCtr="0" compatLnSpc="1">
            <a:prstTxWarp prst="textNoShape">
              <a:avLst/>
            </a:prstTxWarp>
          </a:bodyPr>
          <a:lstStyle>
            <a:lvl1pPr algn="r"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252311"/>
            <a:ext cx="2774260" cy="4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b" anchorCtr="0" compatLnSpc="1">
            <a:prstTxWarp prst="textNoShape">
              <a:avLst/>
            </a:prstTxWarp>
          </a:bodyPr>
          <a:lstStyle>
            <a:lvl1pPr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626541" y="8252311"/>
            <a:ext cx="2774260" cy="434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6181" tIns="43090" rIns="86181" bIns="43090" numCol="1" anchor="b" anchorCtr="0" compatLnSpc="1">
            <a:prstTxWarp prst="textNoShape">
              <a:avLst/>
            </a:prstTxWarp>
          </a:bodyPr>
          <a:lstStyle>
            <a:lvl1pPr algn="r" defTabSz="862254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029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625092" y="0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338" y="650875"/>
            <a:ext cx="6334125" cy="3257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40661" y="4126903"/>
            <a:ext cx="5119481" cy="3908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250818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625092" y="8250818"/>
            <a:ext cx="2774260" cy="434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4899" tIns="42450" rIns="84899" bIns="4245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1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0447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338" y="650875"/>
            <a:ext cx="6334125" cy="3257550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9994" y="5113342"/>
            <a:ext cx="27204017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99983" y="9326567"/>
            <a:ext cx="22404036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511" y="3840163"/>
            <a:ext cx="28802983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8096" y="10575925"/>
            <a:ext cx="27204017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28096" y="6975475"/>
            <a:ext cx="27204017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511" y="3840163"/>
            <a:ext cx="14327408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76085" y="3840163"/>
            <a:ext cx="14327408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510" y="3684588"/>
            <a:ext cx="14140657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00510" y="5219704"/>
            <a:ext cx="14140657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58206" y="3684588"/>
            <a:ext cx="14145287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58206" y="5219704"/>
            <a:ext cx="14145287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0" y="655642"/>
            <a:ext cx="1052909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2367" y="655642"/>
            <a:ext cx="17891125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510" y="3444875"/>
            <a:ext cx="1052909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2393" y="11522075"/>
            <a:ext cx="19203017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72393" y="1470025"/>
            <a:ext cx="19203017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72393" y="12880976"/>
            <a:ext cx="19203017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511" y="658813"/>
            <a:ext cx="28802983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511" y="3840163"/>
            <a:ext cx="28802983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203519" y="658814"/>
            <a:ext cx="7199974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511" y="658814"/>
            <a:ext cx="21454843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92604" y="15744828"/>
            <a:ext cx="31855833" cy="490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54th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October</a:t>
            </a:r>
            <a:r>
              <a:rPr lang="en-US" sz="2800" b="1" baseline="0" dirty="0" smtClean="0">
                <a:solidFill>
                  <a:srgbClr val="000066"/>
                </a:solidFill>
                <a:cs typeface="Arial" charset="0"/>
              </a:rPr>
              <a:t> 29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 – November 2, 2012, Providence, Rhode Island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2051" name="Picture 10" descr="bucky badger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27845" y="190500"/>
            <a:ext cx="1956798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11" descr="qhs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8892500" y="128592"/>
            <a:ext cx="31115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26" Type="http://schemas.openxmlformats.org/officeDocument/2006/relationships/image" Target="../media/image7.w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3.bin"/><Relationship Id="rId34" Type="http://schemas.openxmlformats.org/officeDocument/2006/relationships/image" Target="../media/image10.wmf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17" Type="http://schemas.openxmlformats.org/officeDocument/2006/relationships/image" Target="../media/image4.wmf"/><Relationship Id="rId25" Type="http://schemas.openxmlformats.org/officeDocument/2006/relationships/oleObject" Target="../embeddings/oleObject5.bin"/><Relationship Id="rId3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24.png"/><Relationship Id="rId29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24" Type="http://schemas.openxmlformats.org/officeDocument/2006/relationships/image" Target="../media/image6.wmf"/><Relationship Id="rId32" Type="http://schemas.openxmlformats.org/officeDocument/2006/relationships/image" Target="../media/image9.wmf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23" Type="http://schemas.openxmlformats.org/officeDocument/2006/relationships/oleObject" Target="../embeddings/oleObject4.bin"/><Relationship Id="rId28" Type="http://schemas.openxmlformats.org/officeDocument/2006/relationships/image" Target="../media/image26.png"/><Relationship Id="rId36" Type="http://schemas.openxmlformats.org/officeDocument/2006/relationships/image" Target="../media/image11.wmf"/><Relationship Id="rId10" Type="http://schemas.openxmlformats.org/officeDocument/2006/relationships/image" Target="../media/image3.wmf"/><Relationship Id="rId19" Type="http://schemas.openxmlformats.org/officeDocument/2006/relationships/image" Target="../media/image23.jpeg"/><Relationship Id="rId31" Type="http://schemas.openxmlformats.org/officeDocument/2006/relationships/oleObject" Target="../embeddings/oleObject7.bin"/><Relationship Id="rId4" Type="http://schemas.openxmlformats.org/officeDocument/2006/relationships/image" Target="../media/image12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20.png"/><Relationship Id="rId22" Type="http://schemas.openxmlformats.org/officeDocument/2006/relationships/image" Target="../media/image5.wmf"/><Relationship Id="rId27" Type="http://schemas.openxmlformats.org/officeDocument/2006/relationships/image" Target="../media/image25.png"/><Relationship Id="rId30" Type="http://schemas.openxmlformats.org/officeDocument/2006/relationships/image" Target="../media/image8.wmf"/><Relationship Id="rId35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Content Placeholder 6" descr="Er_assumed_T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73800" y="3319236"/>
            <a:ext cx="4129315" cy="3030029"/>
          </a:xfrm>
          <a:prstGeom prst="rect">
            <a:avLst/>
          </a:prstGeom>
        </p:spPr>
      </p:pic>
      <p:pic>
        <p:nvPicPr>
          <p:cNvPr id="1169" name="Picture 14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672300" y="7619340"/>
            <a:ext cx="3289300" cy="2394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Content Placeholder 4" descr="collisionality_regim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354832" y="3542339"/>
            <a:ext cx="3456727" cy="2590800"/>
          </a:xfrm>
          <a:prstGeom prst="rect">
            <a:avLst/>
          </a:prstGeom>
        </p:spPr>
      </p:pic>
      <p:pic>
        <p:nvPicPr>
          <p:cNvPr id="4" name="Picture 1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3266382" y="6686550"/>
            <a:ext cx="4259542" cy="3207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0017224" y="13502902"/>
            <a:ext cx="3077745" cy="214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3" name="TextBox 262"/>
          <p:cNvSpPr txBox="1"/>
          <p:nvPr/>
        </p:nvSpPr>
        <p:spPr>
          <a:xfrm>
            <a:off x="263029" y="8232112"/>
            <a:ext cx="5020171" cy="1618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 5-pin Langmuir probe measures floating potential to infer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and E</a:t>
            </a:r>
            <a:r>
              <a:rPr lang="el-GR" baseline="-25000" dirty="0" smtClean="0"/>
              <a:t>θ</a:t>
            </a:r>
            <a:r>
              <a:rPr lang="en-US" dirty="0" smtClean="0"/>
              <a:t>, and differential ion saturation current pins are configured as a mach probe for V</a:t>
            </a:r>
            <a:r>
              <a:rPr lang="en-US" baseline="-25000" dirty="0" smtClean="0"/>
              <a:t>||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Fluctuating velocity components obtained from measured fluctuating </a:t>
            </a:r>
            <a:r>
              <a:rPr lang="en-US" dirty="0" err="1" smtClean="0"/>
              <a:t>ExB</a:t>
            </a:r>
            <a:r>
              <a:rPr lang="en-US" dirty="0" smtClean="0"/>
              <a:t> velocities, assuming     T</a:t>
            </a:r>
            <a:r>
              <a:rPr lang="en-US" baseline="-25000" dirty="0" smtClean="0"/>
              <a:t>e</a:t>
            </a:r>
            <a:r>
              <a:rPr lang="en-US" dirty="0" smtClean="0"/>
              <a:t> fluctuations are negligible:</a:t>
            </a:r>
          </a:p>
        </p:txBody>
      </p:sp>
      <p:sp>
        <p:nvSpPr>
          <p:cNvPr id="1031" name="Text Box 107"/>
          <p:cNvSpPr txBox="1">
            <a:spLocks noChangeArrowheads="1"/>
          </p:cNvSpPr>
          <p:nvPr/>
        </p:nvSpPr>
        <p:spPr bwMode="auto">
          <a:xfrm>
            <a:off x="2370668" y="231509"/>
            <a:ext cx="2700866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5400" b="1" dirty="0" smtClean="0"/>
              <a:t>Effect of Reynolds stress on momentum balance and flows in HSX</a:t>
            </a:r>
            <a:endParaRPr lang="en-US" sz="5400" dirty="0"/>
          </a:p>
        </p:txBody>
      </p:sp>
      <p:sp>
        <p:nvSpPr>
          <p:cNvPr id="1032" name="Text Box 108"/>
          <p:cNvSpPr txBox="1">
            <a:spLocks noChangeArrowheads="1"/>
          </p:cNvSpPr>
          <p:nvPr/>
        </p:nvSpPr>
        <p:spPr bwMode="auto">
          <a:xfrm>
            <a:off x="0" y="1087873"/>
            <a:ext cx="320040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en-US" sz="3600" b="1" dirty="0" smtClean="0">
                <a:cs typeface="Times New Roman" pitchFamily="18" charset="0"/>
              </a:rPr>
              <a:t>R.S. Wilcox,</a:t>
            </a:r>
            <a:r>
              <a:rPr lang="en-US" sz="3600" b="1" dirty="0" smtClean="0"/>
              <a:t> A. </a:t>
            </a:r>
            <a:r>
              <a:rPr lang="en-US" sz="3600" b="1" dirty="0" err="1" smtClean="0"/>
              <a:t>Briesemeister</a:t>
            </a:r>
            <a:r>
              <a:rPr lang="en-US" sz="3600" b="1" dirty="0" smtClean="0"/>
              <a:t>, J.N. </a:t>
            </a:r>
            <a:r>
              <a:rPr lang="en-US" sz="3600" b="1" dirty="0" err="1" smtClean="0"/>
              <a:t>Talmadge</a:t>
            </a:r>
            <a:r>
              <a:rPr lang="en-US" sz="3600" b="1" dirty="0" smtClean="0"/>
              <a:t>, </a:t>
            </a:r>
            <a:r>
              <a:rPr lang="en-US" sz="3600" b="1" dirty="0" smtClean="0">
                <a:cs typeface="Times New Roman" pitchFamily="18" charset="0"/>
              </a:rPr>
              <a:t>D.T. Anderson, </a:t>
            </a:r>
            <a:r>
              <a:rPr lang="en-US" sz="3600" b="1" dirty="0" smtClean="0"/>
              <a:t>F.S.B. Anderson</a:t>
            </a:r>
            <a:r>
              <a:rPr lang="en-US" sz="4000" b="1" dirty="0" smtClean="0">
                <a:cs typeface="Times New Roman" pitchFamily="18" charset="0"/>
              </a:rPr>
              <a:t> 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None/>
            </a:pPr>
            <a:r>
              <a:rPr lang="en-US" sz="2800" i="1" dirty="0" smtClean="0">
                <a:solidFill>
                  <a:schemeClr val="accent2"/>
                </a:solidFill>
              </a:rPr>
              <a:t>HSX </a:t>
            </a:r>
            <a:r>
              <a:rPr lang="en-US" sz="2800" i="1" dirty="0">
                <a:solidFill>
                  <a:schemeClr val="accent2"/>
                </a:solidFill>
              </a:rPr>
              <a:t>Plasma Laboratory, </a:t>
            </a:r>
            <a:r>
              <a:rPr lang="en-US" sz="2800" i="1" dirty="0" smtClean="0">
                <a:solidFill>
                  <a:schemeClr val="accent2"/>
                </a:solidFill>
              </a:rPr>
              <a:t>University </a:t>
            </a:r>
            <a:r>
              <a:rPr lang="en-US" sz="2800" i="1" dirty="0">
                <a:solidFill>
                  <a:schemeClr val="accent2"/>
                </a:solidFill>
              </a:rPr>
              <a:t>of Wisconsin, Madison, </a:t>
            </a:r>
            <a:r>
              <a:rPr lang="en-US" sz="2800" i="1" dirty="0" smtClean="0">
                <a:solidFill>
                  <a:schemeClr val="accent2"/>
                </a:solidFill>
              </a:rPr>
              <a:t>USA</a:t>
            </a:r>
            <a:endParaRPr lang="es-ES" sz="2800" i="1" dirty="0" smtClean="0">
              <a:solidFill>
                <a:schemeClr val="accent2"/>
              </a:solidFill>
            </a:endParaRPr>
          </a:p>
        </p:txBody>
      </p:sp>
      <p:sp>
        <p:nvSpPr>
          <p:cNvPr id="2160" name="Text Box 112"/>
          <p:cNvSpPr txBox="1">
            <a:spLocks noChangeArrowheads="1"/>
          </p:cNvSpPr>
          <p:nvPr/>
        </p:nvSpPr>
        <p:spPr bwMode="auto">
          <a:xfrm>
            <a:off x="10378559" y="2446525"/>
            <a:ext cx="12735442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Deviation of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E</a:t>
            </a:r>
            <a:r>
              <a:rPr lang="en-US" sz="4400" b="1" baseline="-25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from Neoclassical Prediction</a:t>
            </a:r>
          </a:p>
        </p:txBody>
      </p:sp>
      <p:sp>
        <p:nvSpPr>
          <p:cNvPr id="2313" name="Text Box 265"/>
          <p:cNvSpPr txBox="1">
            <a:spLocks noChangeArrowheads="1"/>
          </p:cNvSpPr>
          <p:nvPr/>
        </p:nvSpPr>
        <p:spPr bwMode="auto">
          <a:xfrm>
            <a:off x="23292399" y="13494658"/>
            <a:ext cx="8603357" cy="769441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References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45" name="Rectangle 268"/>
          <p:cNvSpPr>
            <a:spLocks noChangeArrowheads="1"/>
          </p:cNvSpPr>
          <p:nvPr/>
        </p:nvSpPr>
        <p:spPr bwMode="auto">
          <a:xfrm>
            <a:off x="23304500" y="14363700"/>
            <a:ext cx="8583691" cy="13335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D.A. </a:t>
            </a:r>
            <a:r>
              <a:rPr lang="en-US" dirty="0" err="1" smtClean="0"/>
              <a:t>Spong</a:t>
            </a:r>
            <a:r>
              <a:rPr lang="en-US" dirty="0" smtClean="0"/>
              <a:t>, </a:t>
            </a:r>
            <a:r>
              <a:rPr lang="en-US" i="1" dirty="0" smtClean="0"/>
              <a:t>Phys. Plasmas</a:t>
            </a:r>
            <a:r>
              <a:rPr lang="en-US" dirty="0" smtClean="0"/>
              <a:t> 12 (2005) 056114.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J. Lore at al., </a:t>
            </a:r>
            <a:r>
              <a:rPr lang="en-US" i="1" dirty="0" smtClean="0"/>
              <a:t>Phys. Plasmas</a:t>
            </a:r>
            <a:r>
              <a:rPr lang="en-US" dirty="0" smtClean="0"/>
              <a:t> 17 (2010) 056101.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P. </a:t>
            </a:r>
            <a:r>
              <a:rPr lang="en-US" dirty="0" err="1" smtClean="0"/>
              <a:t>Helander</a:t>
            </a:r>
            <a:r>
              <a:rPr lang="en-US" dirty="0" smtClean="0"/>
              <a:t> and A.N. </a:t>
            </a:r>
            <a:r>
              <a:rPr lang="en-US" dirty="0" err="1" smtClean="0"/>
              <a:t>Simakov</a:t>
            </a:r>
            <a:r>
              <a:rPr lang="en-US" dirty="0" smtClean="0"/>
              <a:t>, </a:t>
            </a:r>
            <a:r>
              <a:rPr lang="en-US" i="1" dirty="0" smtClean="0"/>
              <a:t>Phys. Rev. </a:t>
            </a:r>
            <a:r>
              <a:rPr lang="en-US" i="1" dirty="0" err="1" smtClean="0"/>
              <a:t>Lett</a:t>
            </a:r>
            <a:r>
              <a:rPr lang="en-US" i="1" dirty="0" smtClean="0"/>
              <a:t>. </a:t>
            </a:r>
            <a:r>
              <a:rPr lang="en-US" dirty="0" smtClean="0"/>
              <a:t>101 (2008) 145003.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P. </a:t>
            </a:r>
            <a:r>
              <a:rPr lang="en-US" dirty="0" err="1" smtClean="0"/>
              <a:t>Helander</a:t>
            </a:r>
            <a:r>
              <a:rPr lang="en-US" dirty="0" smtClean="0"/>
              <a:t> and A.N. </a:t>
            </a:r>
            <a:r>
              <a:rPr lang="en-US" dirty="0" err="1" smtClean="0"/>
              <a:t>Simakov</a:t>
            </a:r>
            <a:r>
              <a:rPr lang="en-US" dirty="0" smtClean="0"/>
              <a:t>, </a:t>
            </a:r>
            <a:r>
              <a:rPr lang="en-US" i="1" dirty="0" smtClean="0"/>
              <a:t>Contrib. Plasma Phys. </a:t>
            </a:r>
            <a:r>
              <a:rPr lang="en-US" dirty="0" smtClean="0"/>
              <a:t>50 (2010) 695.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r>
              <a:rPr lang="en-US" dirty="0" smtClean="0"/>
              <a:t> V.V. </a:t>
            </a:r>
            <a:r>
              <a:rPr lang="en-US" dirty="0" err="1" smtClean="0"/>
              <a:t>Nemov</a:t>
            </a:r>
            <a:r>
              <a:rPr lang="en-US" dirty="0" smtClean="0"/>
              <a:t> et al., </a:t>
            </a:r>
            <a:r>
              <a:rPr lang="en-US" i="1" dirty="0" smtClean="0"/>
              <a:t>Phys. Plasmas </a:t>
            </a:r>
            <a:r>
              <a:rPr lang="en-US" dirty="0" smtClean="0"/>
              <a:t>6 (1999) 4622.</a:t>
            </a:r>
          </a:p>
          <a:p>
            <a:pPr>
              <a:spcBef>
                <a:spcPts val="0"/>
              </a:spcBef>
              <a:buFont typeface="+mj-lt"/>
              <a:buAutoNum type="arabicParenR"/>
            </a:pPr>
            <a:endParaRPr lang="en-US" dirty="0" smtClean="0"/>
          </a:p>
        </p:txBody>
      </p:sp>
      <p:sp>
        <p:nvSpPr>
          <p:cNvPr id="2163" name="Text Box 115"/>
          <p:cNvSpPr txBox="1">
            <a:spLocks noChangeArrowheads="1"/>
          </p:cNvSpPr>
          <p:nvPr/>
        </p:nvSpPr>
        <p:spPr bwMode="auto">
          <a:xfrm>
            <a:off x="117665" y="2446496"/>
            <a:ext cx="10092674" cy="830997"/>
          </a:xfrm>
          <a:prstGeom prst="rect">
            <a:avLst/>
          </a:prstGeom>
          <a:solidFill>
            <a:srgbClr val="9900CC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Overview</a:t>
            </a:r>
          </a:p>
        </p:txBody>
      </p:sp>
      <p:sp>
        <p:nvSpPr>
          <p:cNvPr id="1055" name="Line 111"/>
          <p:cNvSpPr>
            <a:spLocks noChangeShapeType="1"/>
          </p:cNvSpPr>
          <p:nvPr/>
        </p:nvSpPr>
        <p:spPr bwMode="auto">
          <a:xfrm>
            <a:off x="107009" y="2368551"/>
            <a:ext cx="31626819" cy="1374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1056" name="TextBox 26"/>
          <p:cNvSpPr txBox="1">
            <a:spLocks noChangeArrowheads="1"/>
          </p:cNvSpPr>
          <p:nvPr/>
        </p:nvSpPr>
        <p:spPr bwMode="auto">
          <a:xfrm>
            <a:off x="17261416" y="1981200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063" name="Rectangle 355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65" name="Rectangle 356"/>
          <p:cNvSpPr>
            <a:spLocks noChangeArrowheads="1"/>
          </p:cNvSpPr>
          <p:nvPr/>
        </p:nvSpPr>
        <p:spPr bwMode="auto">
          <a:xfrm>
            <a:off x="2" y="933454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66" name="Rectangle 358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67" name="Rectangle 359"/>
          <p:cNvSpPr>
            <a:spLocks noChangeArrowheads="1"/>
          </p:cNvSpPr>
          <p:nvPr/>
        </p:nvSpPr>
        <p:spPr bwMode="auto">
          <a:xfrm>
            <a:off x="2" y="971553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068" name="Rectangle 361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070" name="Rectangle 362"/>
          <p:cNvSpPr>
            <a:spLocks noChangeArrowheads="1"/>
          </p:cNvSpPr>
          <p:nvPr/>
        </p:nvSpPr>
        <p:spPr bwMode="auto">
          <a:xfrm>
            <a:off x="2" y="685803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38" name="Text Box 113"/>
          <p:cNvSpPr txBox="1">
            <a:spLocks noChangeArrowheads="1"/>
          </p:cNvSpPr>
          <p:nvPr/>
        </p:nvSpPr>
        <p:spPr bwMode="auto">
          <a:xfrm>
            <a:off x="23258722" y="2447045"/>
            <a:ext cx="8496716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Planned Experiments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96" name="Text Box 137"/>
          <p:cNvSpPr txBox="1">
            <a:spLocks noChangeArrowheads="1"/>
          </p:cNvSpPr>
          <p:nvPr/>
        </p:nvSpPr>
        <p:spPr bwMode="auto">
          <a:xfrm>
            <a:off x="23867150" y="9865063"/>
            <a:ext cx="731842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800" b="1" dirty="0" smtClean="0">
                <a:solidFill>
                  <a:schemeClr val="accent2"/>
                </a:solidFill>
              </a:rPr>
              <a:t>Summary</a:t>
            </a:r>
            <a:endParaRPr lang="en-US" sz="2800" b="1" dirty="0">
              <a:solidFill>
                <a:schemeClr val="accent2"/>
              </a:solidFill>
            </a:endParaRPr>
          </a:p>
        </p:txBody>
      </p:sp>
      <p:sp>
        <p:nvSpPr>
          <p:cNvPr id="513" name="Text Box 177"/>
          <p:cNvSpPr txBox="1">
            <a:spLocks noChangeArrowheads="1"/>
          </p:cNvSpPr>
          <p:nvPr/>
        </p:nvSpPr>
        <p:spPr bwMode="auto">
          <a:xfrm>
            <a:off x="23327833" y="10311366"/>
            <a:ext cx="8247595" cy="302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19063" indent="-119063"/>
            <a:r>
              <a:rPr lang="en-US" sz="1800" dirty="0" smtClean="0">
                <a:sym typeface="Symbol" pitchFamily="18" charset="2"/>
              </a:rPr>
              <a:t>For a sufficiently optimized magnetic configuration, Reynolds stress can contribute to or even dominate neoclassical non-</a:t>
            </a:r>
            <a:r>
              <a:rPr lang="en-US" sz="1800" dirty="0" err="1" smtClean="0">
                <a:sym typeface="Symbol" pitchFamily="18" charset="2"/>
              </a:rPr>
              <a:t>ambipolar</a:t>
            </a:r>
            <a:r>
              <a:rPr lang="en-US" sz="1800" dirty="0" smtClean="0">
                <a:sym typeface="Symbol" pitchFamily="18" charset="2"/>
              </a:rPr>
              <a:t> transport in the determination of the radial electric field and rotation</a:t>
            </a:r>
          </a:p>
          <a:p>
            <a:pPr marL="119063" indent="-119063"/>
            <a:r>
              <a:rPr lang="en-US" sz="1800" dirty="0" err="1" smtClean="0"/>
              <a:t>E</a:t>
            </a:r>
            <a:r>
              <a:rPr lang="en-US" sz="1800" baseline="-25000" dirty="0" err="1" smtClean="0"/>
              <a:t>r</a:t>
            </a:r>
            <a:r>
              <a:rPr lang="en-US" sz="1800" dirty="0" smtClean="0"/>
              <a:t> measured in HSX is different than what is calculated from the </a:t>
            </a:r>
            <a:r>
              <a:rPr lang="en-US" sz="1800" dirty="0" err="1" smtClean="0"/>
              <a:t>ambipolarity</a:t>
            </a:r>
            <a:r>
              <a:rPr lang="en-US" sz="1800" dirty="0" smtClean="0"/>
              <a:t> condition of neoclassical transport calculations in the edge</a:t>
            </a:r>
          </a:p>
          <a:p>
            <a:pPr marL="119063" indent="-119063"/>
            <a:r>
              <a:rPr lang="en-US" sz="1800" dirty="0" smtClean="0"/>
              <a:t>Additional Reynolds stress probe is planned to get a better estimate of the flux surface average value of the Reynolds stress flow drive</a:t>
            </a:r>
          </a:p>
          <a:p>
            <a:pPr marL="119063" indent="-119063"/>
            <a:r>
              <a:rPr lang="en-US" sz="1800" dirty="0" smtClean="0"/>
              <a:t>Proposed experiments will explore the scaling of deviation from neoclassical calculations with breaking of the designed symmetry, as well as the scaling with electron collisionality and neoclassical electron particle transport</a:t>
            </a:r>
          </a:p>
        </p:txBody>
      </p:sp>
      <p:sp>
        <p:nvSpPr>
          <p:cNvPr id="1121" name="Rectangle 97"/>
          <p:cNvSpPr>
            <a:spLocks noChangeArrowheads="1"/>
          </p:cNvSpPr>
          <p:nvPr/>
        </p:nvSpPr>
        <p:spPr bwMode="auto">
          <a:xfrm>
            <a:off x="0" y="-169277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cxnSp>
        <p:nvCxnSpPr>
          <p:cNvPr id="250" name="Straight Connector 249"/>
          <p:cNvCxnSpPr/>
          <p:nvPr/>
        </p:nvCxnSpPr>
        <p:spPr bwMode="auto">
          <a:xfrm flipH="1">
            <a:off x="10291984" y="2397578"/>
            <a:ext cx="767" cy="13147222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2" name="Straight Connector 301"/>
          <p:cNvCxnSpPr/>
          <p:nvPr/>
        </p:nvCxnSpPr>
        <p:spPr bwMode="auto">
          <a:xfrm>
            <a:off x="23169245" y="2419351"/>
            <a:ext cx="29178" cy="13220700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6" name="Text Box 137"/>
          <p:cNvSpPr txBox="1">
            <a:spLocks noChangeArrowheads="1"/>
          </p:cNvSpPr>
          <p:nvPr/>
        </p:nvSpPr>
        <p:spPr bwMode="auto">
          <a:xfrm>
            <a:off x="13208493" y="11511268"/>
            <a:ext cx="787695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9900CC"/>
                </a:solidFill>
              </a:rPr>
              <a:t>PENTA Neoclassical </a:t>
            </a:r>
            <a:r>
              <a:rPr lang="en-US" sz="2400" b="1" dirty="0" err="1" smtClean="0">
                <a:solidFill>
                  <a:srgbClr val="9900CC"/>
                </a:solidFill>
              </a:rPr>
              <a:t>E</a:t>
            </a:r>
            <a:r>
              <a:rPr lang="en-US" sz="2400" b="1" baseline="-25000" dirty="0" err="1" smtClean="0">
                <a:solidFill>
                  <a:srgbClr val="9900CC"/>
                </a:solidFill>
              </a:rPr>
              <a:t>r</a:t>
            </a:r>
            <a:r>
              <a:rPr lang="en-US" sz="2400" b="1" dirty="0" smtClean="0">
                <a:solidFill>
                  <a:srgbClr val="9900CC"/>
                </a:solidFill>
              </a:rPr>
              <a:t> Predictions</a:t>
            </a:r>
            <a:endParaRPr lang="en-US" sz="2400" b="1" dirty="0">
              <a:solidFill>
                <a:srgbClr val="9900CC"/>
              </a:solidFill>
            </a:endParaRPr>
          </a:p>
        </p:txBody>
      </p:sp>
      <p:sp>
        <p:nvSpPr>
          <p:cNvPr id="1130" name="Rectangle 106"/>
          <p:cNvSpPr>
            <a:spLocks noChangeArrowheads="1"/>
          </p:cNvSpPr>
          <p:nvPr/>
        </p:nvSpPr>
        <p:spPr bwMode="auto">
          <a:xfrm>
            <a:off x="0" y="-169277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31" name="Object 107"/>
          <p:cNvGraphicFramePr>
            <a:graphicFrameLocks noChangeAspect="1"/>
          </p:cNvGraphicFramePr>
          <p:nvPr/>
        </p:nvGraphicFramePr>
        <p:xfrm>
          <a:off x="15330488" y="10674350"/>
          <a:ext cx="4059237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5" name="Equation" r:id="rId9" imgW="2882880" imgH="393480" progId="Equation.3">
                  <p:embed/>
                </p:oleObj>
              </mc:Choice>
              <mc:Fallback>
                <p:oleObj name="Equation" r:id="rId9" imgW="2882880" imgH="393480" progId="Equation.3">
                  <p:embed/>
                  <p:pic>
                    <p:nvPicPr>
                      <p:cNvPr id="0" name="Picture 10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30488" y="10674350"/>
                        <a:ext cx="4059237" cy="581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" name="TextBox 109"/>
          <p:cNvSpPr txBox="1"/>
          <p:nvPr/>
        </p:nvSpPr>
        <p:spPr>
          <a:xfrm>
            <a:off x="27470100" y="6715125"/>
            <a:ext cx="4287156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Compare neoclassical particle transport in different magnetic configurations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Effective ripple is a measure of particle loss in collisionless regime for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=0 [5]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For a given percentage of auxiliary coil current, pick configuration with most effective ripple to compare to optimized QHS configuration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Expectation would be for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measurements to more closely match the neoclassical calculation in configuration with designed symmetry broken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3279100" y="3739554"/>
            <a:ext cx="5241471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 Neoclassical 1/</a:t>
            </a:r>
            <a:r>
              <a:rPr lang="el-GR" dirty="0" smtClean="0">
                <a:latin typeface="+mn-lt"/>
              </a:rPr>
              <a:t>ν</a:t>
            </a:r>
            <a:r>
              <a:rPr lang="en-US" dirty="0" smtClean="0"/>
              <a:t> transport occurs only in the long mean free path collisional regime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Ions are solidly in the plateau regime and no direct ion heating is available, so ion particle transport is relatively fixed experimentally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 Electron collisionality will be scanned to test scaling of deviation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and V</a:t>
            </a:r>
            <a:r>
              <a:rPr lang="en-US" baseline="-25000" dirty="0" smtClean="0"/>
              <a:t>||</a:t>
            </a:r>
            <a:r>
              <a:rPr lang="en-US" dirty="0" smtClean="0"/>
              <a:t> from neoclassical calculations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Expectation is that less collisional electrons will lead to larger deviation from </a:t>
            </a:r>
            <a:r>
              <a:rPr lang="en-US" dirty="0" err="1" smtClean="0"/>
              <a:t>neocassical</a:t>
            </a:r>
            <a:r>
              <a:rPr lang="en-US" dirty="0" smtClean="0"/>
              <a:t>, and vice-versa</a:t>
            </a:r>
          </a:p>
        </p:txBody>
      </p:sp>
      <p:sp>
        <p:nvSpPr>
          <p:cNvPr id="133" name="Text Box 137"/>
          <p:cNvSpPr txBox="1">
            <a:spLocks noChangeArrowheads="1"/>
          </p:cNvSpPr>
          <p:nvPr/>
        </p:nvSpPr>
        <p:spPr bwMode="auto">
          <a:xfrm>
            <a:off x="24863787" y="6232232"/>
            <a:ext cx="5403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Alternate Magnetic Configuration</a:t>
            </a: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6" name="Picture 13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3645588" y="13490122"/>
            <a:ext cx="2974164" cy="212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" name="TextBox 82"/>
          <p:cNvSpPr txBox="1"/>
          <p:nvPr/>
        </p:nvSpPr>
        <p:spPr>
          <a:xfrm>
            <a:off x="13964710" y="12003173"/>
            <a:ext cx="5717338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-109728"/>
            <a:r>
              <a:rPr lang="en-US" dirty="0" smtClean="0"/>
              <a:t>PENTA code [1,2] calculates the neoclassical particle fluxes for a set of plasma parameters in a given magnetic configuration, then finds the </a:t>
            </a:r>
            <a:r>
              <a:rPr lang="en-US" dirty="0" err="1" smtClean="0"/>
              <a:t>ambipolar</a:t>
            </a:r>
            <a:r>
              <a:rPr lang="en-US" dirty="0" smtClean="0"/>
              <a:t> radial electric field</a:t>
            </a:r>
          </a:p>
          <a:p>
            <a:pPr marL="109728" indent="-109728"/>
            <a:r>
              <a:rPr lang="en-US" dirty="0" smtClean="0">
                <a:latin typeface="Arial" pitchFamily="34" charset="0"/>
                <a:cs typeface="Arial" pitchFamily="34" charset="0"/>
              </a:rPr>
              <a:t>PENTA uses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monoenergetic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DKES transport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coeffecients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corrects for momentum conservation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0458478" y="14280100"/>
            <a:ext cx="32998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-109728"/>
            <a:r>
              <a:rPr lang="en-US" dirty="0" smtClean="0"/>
              <a:t>“Ion root” solution exists at all positions across the minor radius, so “electron root” solutions in the core are not plotted here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6444684" y="13453839"/>
            <a:ext cx="3585029" cy="191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-109728"/>
            <a:r>
              <a:rPr lang="en-US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from CHERS measurement in a methane discharge</a:t>
            </a:r>
          </a:p>
          <a:p>
            <a:pPr marL="109728" indent="-109728"/>
            <a:r>
              <a:rPr lang="en-US" dirty="0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input into calculations is scaled down to account for removal of C ion species from plasma</a:t>
            </a:r>
          </a:p>
          <a:p>
            <a:pPr marL="109728" indent="-109728"/>
            <a:r>
              <a:rPr lang="en-US" dirty="0" smtClean="0">
                <a:latin typeface="Arial" pitchFamily="34" charset="0"/>
                <a:cs typeface="Arial" pitchFamily="34" charset="0"/>
              </a:rPr>
              <a:t>Neoclassical calculations relatively insensitive to changes in T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i</a:t>
            </a:r>
            <a:endParaRPr lang="en-US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2" name="Text Box 137"/>
          <p:cNvSpPr txBox="1">
            <a:spLocks noChangeArrowheads="1"/>
          </p:cNvSpPr>
          <p:nvPr/>
        </p:nvSpPr>
        <p:spPr bwMode="auto">
          <a:xfrm>
            <a:off x="24658909" y="3310650"/>
            <a:ext cx="35467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Collisionality scan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19821254" y="10033592"/>
            <a:ext cx="3116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000" dirty="0" smtClean="0"/>
              <a:t>[A. </a:t>
            </a:r>
            <a:r>
              <a:rPr lang="en-US" sz="1000" dirty="0" err="1" smtClean="0"/>
              <a:t>Briesemeister</a:t>
            </a:r>
            <a:r>
              <a:rPr lang="en-US" sz="1000" dirty="0" smtClean="0"/>
              <a:t> et. al., PPCF 2012 (pending)]</a:t>
            </a:r>
            <a:endParaRPr lang="en-US" sz="1000" dirty="0"/>
          </a:p>
        </p:txBody>
      </p:sp>
      <p:pic>
        <p:nvPicPr>
          <p:cNvPr id="104" name="Content Placeholder 4" descr="PENTA_ambi_Er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493992" y="12021370"/>
            <a:ext cx="3037417" cy="2156705"/>
          </a:xfrm>
          <a:prstGeom prst="rect">
            <a:avLst/>
          </a:prstGeom>
        </p:spPr>
      </p:pic>
      <p:pic>
        <p:nvPicPr>
          <p:cNvPr id="105" name="Picture 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872693" y="11406963"/>
            <a:ext cx="3224081" cy="224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7" name="Picture 9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332926" y="8774741"/>
            <a:ext cx="4852200" cy="2598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0336655" y="5600700"/>
            <a:ext cx="4795302" cy="3318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8" name="Object 117"/>
          <p:cNvGraphicFramePr>
            <a:graphicFrameLocks noChangeAspect="1"/>
          </p:cNvGraphicFramePr>
          <p:nvPr/>
        </p:nvGraphicFramePr>
        <p:xfrm>
          <a:off x="30349371" y="6105495"/>
          <a:ext cx="1194435" cy="5597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6" name="Equation" r:id="rId16" imgW="1002960" imgH="469800" progId="Equation.3">
                  <p:embed/>
                </p:oleObj>
              </mc:Choice>
              <mc:Fallback>
                <p:oleObj name="Equation" r:id="rId16" imgW="1002960" imgH="469800" progId="Equation.3">
                  <p:embed/>
                  <p:pic>
                    <p:nvPicPr>
                      <p:cNvPr id="0" name="Picture 1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49371" y="6105495"/>
                        <a:ext cx="1194435" cy="5597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" name="Text Box 137"/>
          <p:cNvSpPr txBox="1">
            <a:spLocks noChangeArrowheads="1"/>
          </p:cNvSpPr>
          <p:nvPr/>
        </p:nvSpPr>
        <p:spPr bwMode="auto">
          <a:xfrm>
            <a:off x="19253200" y="6389898"/>
            <a:ext cx="3835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800" b="1" dirty="0" smtClean="0">
                <a:solidFill>
                  <a:schemeClr val="accent2"/>
                </a:solidFill>
              </a:rPr>
              <a:t>CHERS also measures possible deviation from neoclassical predictions in CH4 plasmas (different plasma parameters)</a:t>
            </a:r>
            <a:endParaRPr lang="en-US" sz="1800" b="1" dirty="0">
              <a:solidFill>
                <a:schemeClr val="accent2"/>
              </a:solidFill>
            </a:endParaRPr>
          </a:p>
        </p:txBody>
      </p:sp>
      <p:sp>
        <p:nvSpPr>
          <p:cNvPr id="335" name="Text Box 177"/>
          <p:cNvSpPr txBox="1">
            <a:spLocks noChangeArrowheads="1"/>
          </p:cNvSpPr>
          <p:nvPr/>
        </p:nvSpPr>
        <p:spPr bwMode="auto">
          <a:xfrm>
            <a:off x="10325100" y="3323775"/>
            <a:ext cx="8820150" cy="191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Using Langmuir probes to measure the radial floating potential profile on a shot-by-shot basis,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was found to deviate from the neoclassical calculations made using the PENTA code [1,2]</a:t>
            </a:r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/>
              <a:t>No T</a:t>
            </a:r>
            <a:r>
              <a:rPr lang="en-US" baseline="-25000" dirty="0" smtClean="0"/>
              <a:t>e</a:t>
            </a:r>
            <a:r>
              <a:rPr lang="en-US" dirty="0" smtClean="0"/>
              <a:t> gradient information available, but based on edge Thomson scattering measurements and a reasonable assumption of temperature gradient, this affect should not greatly affect interpretation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from floating potential signals</a:t>
            </a:r>
          </a:p>
          <a:p>
            <a:pPr marL="109728" indent="-109728">
              <a:spcBef>
                <a:spcPct val="20000"/>
              </a:spcBef>
              <a:buFontTx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Given a small enough non-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ambipolar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neoclassical particle flux, other effects can compete to determine the radial electric field [3,4]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14763750" y="6063201"/>
            <a:ext cx="4781550" cy="4573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9728" indent="-109728"/>
            <a:r>
              <a:rPr lang="en-US" dirty="0" smtClean="0"/>
              <a:t>Deviation of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from neoclassical prediction corresponds qualitatively to large measured Reynolds stress flow drive</a:t>
            </a:r>
          </a:p>
          <a:p>
            <a:pPr marL="109728" indent="-109728"/>
            <a:r>
              <a:rPr lang="en-US" dirty="0" smtClean="0"/>
              <a:t>Measured Reynolds stress drive and deviation from neoclassical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calculation both increase with changing impurity content (wall conditioning)</a:t>
            </a:r>
          </a:p>
          <a:p>
            <a:pPr marL="109728" indent="-109728"/>
            <a:r>
              <a:rPr lang="en-US" dirty="0" smtClean="0"/>
              <a:t>Neoclassical calculations are relatively insensitive to expected experimental changes</a:t>
            </a:r>
          </a:p>
          <a:p>
            <a:pPr marL="109728" indent="-109728"/>
            <a:r>
              <a:rPr lang="en-US" dirty="0" smtClean="0"/>
              <a:t>Locally measured Reynolds stress and modeled neoclassical viscosity greatly over-predict rotation and resultant </a:t>
            </a:r>
            <a:r>
              <a:rPr lang="en-US" dirty="0" err="1" smtClean="0"/>
              <a:t>Er</a:t>
            </a:r>
            <a:endParaRPr lang="en-US" dirty="0" smtClean="0"/>
          </a:p>
          <a:p>
            <a:pPr lvl="1" indent="-109728">
              <a:buFont typeface="Wingdings" pitchFamily="2" charset="2"/>
              <a:buChar char="Ø"/>
            </a:pPr>
            <a:r>
              <a:rPr lang="en-US" dirty="0" smtClean="0"/>
              <a:t>May be due to location of measurement on a flux surface (new probe should help)</a:t>
            </a:r>
          </a:p>
          <a:p>
            <a:pPr lvl="1" indent="-109728">
              <a:buFont typeface="Wingdings" pitchFamily="2" charset="2"/>
              <a:buChar char="Ø"/>
            </a:pPr>
            <a:r>
              <a:rPr lang="en-US" dirty="0" smtClean="0"/>
              <a:t>T</a:t>
            </a:r>
            <a:r>
              <a:rPr lang="en-US" baseline="-25000" dirty="0" smtClean="0"/>
              <a:t>e</a:t>
            </a:r>
            <a:r>
              <a:rPr lang="en-US" dirty="0" smtClean="0"/>
              <a:t> fluctuations may also be playing a role</a:t>
            </a:r>
          </a:p>
          <a:p>
            <a:pPr marL="109728" indent="-109728"/>
            <a:r>
              <a:rPr lang="en-US" dirty="0" smtClean="0"/>
              <a:t>Reynolds stress flow drive estimated from poloidal momentum balance [4] and a rough estimate of neoclassical plus neutral viscosity:</a:t>
            </a:r>
          </a:p>
        </p:txBody>
      </p:sp>
      <p:sp>
        <p:nvSpPr>
          <p:cNvPr id="59" name="Text Box 137"/>
          <p:cNvSpPr txBox="1">
            <a:spLocks noChangeArrowheads="1"/>
          </p:cNvSpPr>
          <p:nvPr/>
        </p:nvSpPr>
        <p:spPr bwMode="auto">
          <a:xfrm>
            <a:off x="4033154" y="11650088"/>
            <a:ext cx="5969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b="1" dirty="0" smtClean="0">
                <a:solidFill>
                  <a:srgbClr val="0000FF"/>
                </a:solidFill>
              </a:rPr>
              <a:t>Additional Langmuir probe installation</a:t>
            </a:r>
            <a:endParaRPr lang="en-US" sz="2400" b="1" dirty="0">
              <a:solidFill>
                <a:srgbClr val="0000FF"/>
              </a:solidFill>
            </a:endParaRPr>
          </a:p>
        </p:txBody>
      </p:sp>
      <p:pic>
        <p:nvPicPr>
          <p:cNvPr id="67" name="Picture 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982116" y="12138805"/>
            <a:ext cx="2295305" cy="3583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" name="Content Placeholder 24" descr="hsx.jpg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1510339" y="13898540"/>
            <a:ext cx="2411805" cy="2411805"/>
          </a:xfrm>
          <a:prstGeom prst="rect">
            <a:avLst/>
          </a:prstGeom>
        </p:spPr>
      </p:pic>
      <p:cxnSp>
        <p:nvCxnSpPr>
          <p:cNvPr id="69" name="Straight Arrow Connector 68"/>
          <p:cNvCxnSpPr/>
          <p:nvPr/>
        </p:nvCxnSpPr>
        <p:spPr bwMode="auto">
          <a:xfrm flipH="1" flipV="1">
            <a:off x="3596312" y="15416356"/>
            <a:ext cx="304800" cy="3048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0" name="TextBox 69"/>
          <p:cNvSpPr txBox="1"/>
          <p:nvPr/>
        </p:nvSpPr>
        <p:spPr>
          <a:xfrm>
            <a:off x="3853034" y="15605038"/>
            <a:ext cx="1812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Existing low-field side probe</a:t>
            </a:r>
            <a:endParaRPr lang="en-US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" name="Picture 5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159654" y="11515778"/>
            <a:ext cx="3867070" cy="2426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2" name="Straight Arrow Connector 71"/>
          <p:cNvCxnSpPr/>
          <p:nvPr/>
        </p:nvCxnSpPr>
        <p:spPr bwMode="auto">
          <a:xfrm>
            <a:off x="1895874" y="14228907"/>
            <a:ext cx="301163" cy="37601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3" name="TextBox 72"/>
          <p:cNvSpPr txBox="1"/>
          <p:nvPr/>
        </p:nvSpPr>
        <p:spPr>
          <a:xfrm>
            <a:off x="269929" y="13983976"/>
            <a:ext cx="1714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Planned high-field side probe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7" name="Content Placeholder 4"/>
          <p:cNvGraphicFramePr>
            <a:graphicFrameLocks noChangeAspect="1"/>
          </p:cNvGraphicFramePr>
          <p:nvPr/>
        </p:nvGraphicFramePr>
        <p:xfrm>
          <a:off x="14385400" y="4975227"/>
          <a:ext cx="3465820" cy="665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" name="Equation" r:id="rId21" imgW="2184120" imgH="419040" progId="Equation.3">
                  <p:embed/>
                </p:oleObj>
              </mc:Choice>
              <mc:Fallback>
                <p:oleObj name="Equation" r:id="rId21" imgW="2184120" imgH="419040" progId="Equation.3">
                  <p:embed/>
                  <p:pic>
                    <p:nvPicPr>
                      <p:cNvPr id="0" name="Content Placeholder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385400" y="4975227"/>
                        <a:ext cx="3465820" cy="665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14805047" y="5656141"/>
            <a:ext cx="1905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7E00"/>
                </a:solidFill>
              </a:rPr>
              <a:t>Reynolds stress</a:t>
            </a:r>
            <a:endParaRPr lang="en-US" dirty="0">
              <a:solidFill>
                <a:srgbClr val="007E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6529071" y="5656141"/>
            <a:ext cx="25399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00FF"/>
                </a:solidFill>
              </a:rPr>
              <a:t>Viscosity (NC + turbulent)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0" name="Rectangle 79"/>
          <p:cNvSpPr/>
          <p:nvPr/>
        </p:nvSpPr>
        <p:spPr bwMode="auto">
          <a:xfrm>
            <a:off x="16859249" y="5132266"/>
            <a:ext cx="561976" cy="354134"/>
          </a:xfrm>
          <a:prstGeom prst="rect">
            <a:avLst/>
          </a:prstGeom>
          <a:solidFill>
            <a:srgbClr val="007E00">
              <a:alpha val="24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17586347" y="5132266"/>
            <a:ext cx="177778" cy="325559"/>
          </a:xfrm>
          <a:prstGeom prst="rect">
            <a:avLst/>
          </a:prstGeom>
          <a:solidFill>
            <a:schemeClr val="accent2">
              <a:alpha val="2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1" charset="-128"/>
            </a:endParaRPr>
          </a:p>
        </p:txBody>
      </p:sp>
      <p:cxnSp>
        <p:nvCxnSpPr>
          <p:cNvPr id="84" name="Straight Arrow Connector 83"/>
          <p:cNvCxnSpPr>
            <a:stCxn id="78" idx="0"/>
          </p:cNvCxnSpPr>
          <p:nvPr/>
        </p:nvCxnSpPr>
        <p:spPr bwMode="auto">
          <a:xfrm flipV="1">
            <a:off x="15757547" y="5486400"/>
            <a:ext cx="1382690" cy="16974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7E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5" name="Straight Arrow Connector 84"/>
          <p:cNvCxnSpPr>
            <a:stCxn id="79" idx="0"/>
          </p:cNvCxnSpPr>
          <p:nvPr/>
        </p:nvCxnSpPr>
        <p:spPr bwMode="auto">
          <a:xfrm flipH="1" flipV="1">
            <a:off x="17675236" y="5457825"/>
            <a:ext cx="123825" cy="1983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/>
          </a:ln>
          <a:effectLst/>
        </p:spPr>
      </p:cxnSp>
      <p:graphicFrame>
        <p:nvGraphicFramePr>
          <p:cNvPr id="1159" name="Object 135"/>
          <p:cNvGraphicFramePr>
            <a:graphicFrameLocks noChangeAspect="1"/>
          </p:cNvGraphicFramePr>
          <p:nvPr/>
        </p:nvGraphicFramePr>
        <p:xfrm>
          <a:off x="993775" y="9794875"/>
          <a:ext cx="1293813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Equation" r:id="rId23" imgW="965160" imgH="482400" progId="Equation.3">
                  <p:embed/>
                </p:oleObj>
              </mc:Choice>
              <mc:Fallback>
                <p:oleObj name="Equation" r:id="rId23" imgW="965160" imgH="482400" progId="Equation.3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9794875"/>
                        <a:ext cx="1293813" cy="76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0" name="Object 136"/>
          <p:cNvGraphicFramePr>
            <a:graphicFrameLocks noChangeAspect="1"/>
          </p:cNvGraphicFramePr>
          <p:nvPr/>
        </p:nvGraphicFramePr>
        <p:xfrm>
          <a:off x="2738438" y="9794875"/>
          <a:ext cx="12954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9" name="Equation" r:id="rId25" imgW="965160" imgH="482400" progId="Equation.3">
                  <p:embed/>
                </p:oleObj>
              </mc:Choice>
              <mc:Fallback>
                <p:oleObj name="Equation" r:id="rId25" imgW="965160" imgH="482400" progId="Equation.3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8438" y="9794875"/>
                        <a:ext cx="1295400" cy="76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6" name="Picture 114"/>
          <p:cNvPicPr>
            <a:picLocks noChangeAspect="1" noChangeArrowheads="1"/>
          </p:cNvPicPr>
          <p:nvPr/>
        </p:nvPicPr>
        <p:blipFill>
          <a:blip r:embed="rId27" cstate="print"/>
          <a:srcRect/>
          <a:stretch>
            <a:fillRect/>
          </a:stretch>
        </p:blipFill>
        <p:spPr bwMode="auto">
          <a:xfrm>
            <a:off x="7600882" y="7688944"/>
            <a:ext cx="2468399" cy="3867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" name="Picture 113"/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5459291" y="7685307"/>
            <a:ext cx="2171590" cy="386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" name="TextBox 87"/>
          <p:cNvSpPr txBox="1"/>
          <p:nvPr/>
        </p:nvSpPr>
        <p:spPr>
          <a:xfrm>
            <a:off x="9427360" y="9498634"/>
            <a:ext cx="489521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err="1" smtClean="0">
                <a:solidFill>
                  <a:srgbClr val="F7F7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2000" b="1" baseline="-25000" dirty="0" err="1" smtClean="0">
                <a:solidFill>
                  <a:srgbClr val="F7F7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</a:t>
            </a:r>
            <a:endParaRPr lang="en-US" sz="2000" b="1" baseline="-25000" dirty="0">
              <a:solidFill>
                <a:srgbClr val="F7F7F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688281" y="10127344"/>
            <a:ext cx="595723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7F7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l-GR" sz="2000" b="1" baseline="-25000" dirty="0" smtClean="0">
                <a:solidFill>
                  <a:srgbClr val="F7F7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</a:t>
            </a:r>
            <a:endParaRPr lang="en-US" sz="2000" b="1" baseline="-25000" dirty="0">
              <a:solidFill>
                <a:srgbClr val="F7F7F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9688281" y="10189260"/>
            <a:ext cx="0" cy="319084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>
            <a:off x="9305276" y="9822925"/>
            <a:ext cx="306805" cy="228219"/>
          </a:xfrm>
          <a:prstGeom prst="straightConnector1">
            <a:avLst/>
          </a:prstGeom>
          <a:ln w="19050">
            <a:solidFill>
              <a:schemeClr val="bg1"/>
            </a:solidFill>
            <a:headEnd type="arrow"/>
            <a:tailEnd type="arrow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8747934" y="10443812"/>
            <a:ext cx="635547" cy="400110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rgbClr val="F7F7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</a:t>
            </a:r>
            <a:r>
              <a:rPr lang="en-US" sz="2000" b="1" baseline="-25000" dirty="0" smtClean="0">
                <a:solidFill>
                  <a:srgbClr val="F7F7F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||</a:t>
            </a:r>
            <a:endParaRPr lang="en-US" sz="2000" b="1" baseline="-25000" dirty="0">
              <a:solidFill>
                <a:srgbClr val="F7F7F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4" name="Straight Arrow Connector 93"/>
          <p:cNvCxnSpPr/>
          <p:nvPr/>
        </p:nvCxnSpPr>
        <p:spPr>
          <a:xfrm>
            <a:off x="9231081" y="10355944"/>
            <a:ext cx="76200" cy="533400"/>
          </a:xfrm>
          <a:prstGeom prst="straightConnector1">
            <a:avLst/>
          </a:prstGeom>
          <a:ln w="25400">
            <a:solidFill>
              <a:schemeClr val="bg1"/>
            </a:solidFill>
            <a:headEnd type="arrow"/>
            <a:tailEnd type="arrow"/>
          </a:ln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5" name="Object 94"/>
          <p:cNvGraphicFramePr>
            <a:graphicFrameLocks noChangeAspect="1"/>
          </p:cNvGraphicFramePr>
          <p:nvPr/>
        </p:nvGraphicFramePr>
        <p:xfrm>
          <a:off x="7739063" y="9523413"/>
          <a:ext cx="97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0" name="Equation" r:id="rId29" imgW="520560" imgH="253800" progId="Equation.3">
                  <p:embed/>
                </p:oleObj>
              </mc:Choice>
              <mc:Fallback>
                <p:oleObj name="Equation" r:id="rId29" imgW="520560" imgH="253800" progId="Equation.3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9063" y="9523413"/>
                        <a:ext cx="97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3"/>
          <p:cNvGraphicFramePr>
            <a:graphicFrameLocks noChangeAspect="1"/>
          </p:cNvGraphicFramePr>
          <p:nvPr/>
        </p:nvGraphicFramePr>
        <p:xfrm>
          <a:off x="7727950" y="9958388"/>
          <a:ext cx="971550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1" name="Equation" r:id="rId31" imgW="520560" imgH="253800" progId="Equation.3">
                  <p:embed/>
                </p:oleObj>
              </mc:Choice>
              <mc:Fallback>
                <p:oleObj name="Equation" r:id="rId31" imgW="520560" imgH="253800" progId="Equation.3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7950" y="9958388"/>
                        <a:ext cx="971550" cy="473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" name="TextBox 97"/>
          <p:cNvSpPr txBox="1"/>
          <p:nvPr/>
        </p:nvSpPr>
        <p:spPr>
          <a:xfrm>
            <a:off x="5577534" y="10508344"/>
            <a:ext cx="529347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I</a:t>
            </a:r>
            <a:r>
              <a:rPr lang="en-US" sz="1400" b="1" baseline="-25000" dirty="0" err="1" smtClean="0"/>
              <a:t>sat</a:t>
            </a:r>
            <a:endParaRPr lang="en-US" sz="1400" b="1" baseline="-25000" dirty="0"/>
          </a:p>
        </p:txBody>
      </p:sp>
      <p:sp>
        <p:nvSpPr>
          <p:cNvPr id="99" name="TextBox 98"/>
          <p:cNvSpPr txBox="1"/>
          <p:nvPr/>
        </p:nvSpPr>
        <p:spPr>
          <a:xfrm>
            <a:off x="6411681" y="10584544"/>
            <a:ext cx="529347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err="1" smtClean="0"/>
              <a:t>I</a:t>
            </a:r>
            <a:r>
              <a:rPr lang="en-US" sz="1400" b="1" baseline="-25000" dirty="0" err="1" smtClean="0"/>
              <a:t>sat</a:t>
            </a:r>
            <a:endParaRPr lang="en-US" sz="1400" b="1" baseline="-25000" dirty="0"/>
          </a:p>
        </p:txBody>
      </p:sp>
      <p:sp>
        <p:nvSpPr>
          <p:cNvPr id="100" name="TextBox 99"/>
          <p:cNvSpPr txBox="1"/>
          <p:nvPr/>
        </p:nvSpPr>
        <p:spPr>
          <a:xfrm>
            <a:off x="6106881" y="10962567"/>
            <a:ext cx="449956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smtClean="0"/>
              <a:t>V</a:t>
            </a:r>
            <a:r>
              <a:rPr lang="en-US" sz="1400" b="1" baseline="-25000" dirty="0" smtClean="0"/>
              <a:t>f,2</a:t>
            </a:r>
            <a:endParaRPr lang="en-US" sz="1400" b="1" baseline="-25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6030681" y="11191167"/>
            <a:ext cx="449956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smtClean="0"/>
              <a:t>V</a:t>
            </a:r>
            <a:r>
              <a:rPr lang="en-US" sz="1400" b="1" baseline="-25000" dirty="0" smtClean="0"/>
              <a:t>f,3</a:t>
            </a:r>
            <a:endParaRPr lang="en-US" sz="1400" b="1" baseline="-25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6110934" y="10657767"/>
            <a:ext cx="529347" cy="307777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b="1" dirty="0" smtClean="0"/>
              <a:t>V</a:t>
            </a:r>
            <a:r>
              <a:rPr lang="en-US" sz="1400" b="1" baseline="-25000" dirty="0" smtClean="0"/>
              <a:t>f,1</a:t>
            </a:r>
            <a:endParaRPr lang="en-US" sz="1400" b="1" baseline="-25000" dirty="0"/>
          </a:p>
        </p:txBody>
      </p:sp>
      <p:cxnSp>
        <p:nvCxnSpPr>
          <p:cNvPr id="111" name="Straight Connector 110"/>
          <p:cNvCxnSpPr/>
          <p:nvPr/>
        </p:nvCxnSpPr>
        <p:spPr>
          <a:xfrm flipH="1" flipV="1">
            <a:off x="5344881" y="10432144"/>
            <a:ext cx="1524000" cy="228600"/>
          </a:xfrm>
          <a:prstGeom prst="line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5954481" y="10127344"/>
            <a:ext cx="464631" cy="478335"/>
          </a:xfrm>
          <a:prstGeom prst="rect">
            <a:avLst/>
          </a:prstGeom>
          <a:noFill/>
          <a:effectLst>
            <a:outerShdw blurRad="50800" dist="38100" dir="2700000" algn="tl" rotWithShape="0">
              <a:schemeClr val="bg1">
                <a:alpha val="51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15" name="Rectangle 114"/>
          <p:cNvSpPr/>
          <p:nvPr/>
        </p:nvSpPr>
        <p:spPr bwMode="auto">
          <a:xfrm>
            <a:off x="5428343" y="7649030"/>
            <a:ext cx="4702628" cy="6095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57200" marR="0" indent="-4572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62" name="Text Box 114"/>
          <p:cNvSpPr txBox="1">
            <a:spLocks noChangeArrowheads="1"/>
          </p:cNvSpPr>
          <p:nvPr/>
        </p:nvSpPr>
        <p:spPr bwMode="auto">
          <a:xfrm>
            <a:off x="124775" y="7382389"/>
            <a:ext cx="10078768" cy="769441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Langmuir Probe Setup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1049" name="Rectangle 267"/>
          <p:cNvSpPr>
            <a:spLocks noChangeArrowheads="1"/>
          </p:cNvSpPr>
          <p:nvPr/>
        </p:nvSpPr>
        <p:spPr bwMode="auto">
          <a:xfrm>
            <a:off x="136003" y="3314701"/>
            <a:ext cx="10056487" cy="398598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 marL="120650" indent="-120650"/>
            <a:r>
              <a:rPr lang="en-US" sz="1800" i="1" dirty="0" smtClean="0"/>
              <a:t>How optimized must a magnetic configuration be for </a:t>
            </a:r>
            <a:r>
              <a:rPr lang="en-US" sz="1800" i="1" dirty="0" err="1" smtClean="0"/>
              <a:t>E</a:t>
            </a:r>
            <a:r>
              <a:rPr lang="en-US" sz="1800" i="1" baseline="-25000" dirty="0" err="1" smtClean="0"/>
              <a:t>r</a:t>
            </a:r>
            <a:r>
              <a:rPr lang="en-US" sz="1800" i="1" dirty="0" smtClean="0"/>
              <a:t> to be determined through non-neoclassical processes?</a:t>
            </a:r>
          </a:p>
          <a:p>
            <a:pPr marL="120650" indent="-120650"/>
            <a:r>
              <a:rPr lang="en-US" sz="1800" dirty="0" smtClean="0"/>
              <a:t>Measurements with both Langmuir probes and CHERS indicate that </a:t>
            </a:r>
            <a:r>
              <a:rPr lang="en-US" sz="1800" dirty="0" err="1" smtClean="0"/>
              <a:t>E</a:t>
            </a:r>
            <a:r>
              <a:rPr lang="en-US" sz="1800" baseline="-25000" dirty="0" err="1" smtClean="0"/>
              <a:t>r</a:t>
            </a:r>
            <a:r>
              <a:rPr lang="en-US" sz="1800" dirty="0" smtClean="0"/>
              <a:t> can deviate from neoclassical calculations which calculate particle flux and enforce the </a:t>
            </a:r>
            <a:r>
              <a:rPr lang="en-US" sz="1800" dirty="0" err="1" smtClean="0"/>
              <a:t>ambipolarity</a:t>
            </a:r>
            <a:r>
              <a:rPr lang="en-US" sz="1800" dirty="0" smtClean="0"/>
              <a:t> condition</a:t>
            </a:r>
          </a:p>
          <a:p>
            <a:pPr marL="120650" indent="-120650"/>
            <a:r>
              <a:rPr lang="en-US" sz="1800" dirty="0" smtClean="0"/>
              <a:t>Local measurements of Reynolds stress indicate a flow drive corresponding qualitatively to the deviation in the measured radial electric field</a:t>
            </a:r>
          </a:p>
          <a:p>
            <a:pPr marL="120650" indent="-120650"/>
            <a:r>
              <a:rPr lang="en-US" sz="1800" dirty="0" smtClean="0"/>
              <a:t>For a sufficiently quasi-symmetric magnetic configuration, the neoclassical viscosity can be compensated for by the Reynolds stress (or Maxwell stress) due to turbulence</a:t>
            </a:r>
          </a:p>
          <a:p>
            <a:pPr marL="120650" indent="-120650"/>
            <a:r>
              <a:rPr lang="en-US" sz="1800" dirty="0" smtClean="0"/>
              <a:t>Future plans: New probe installation to get a better estimate of flux surface average value of Reynolds stress term in the momentum balance</a:t>
            </a:r>
          </a:p>
          <a:p>
            <a:pPr marL="120650" indent="-120650"/>
            <a:r>
              <a:rPr lang="en-US" sz="1800" dirty="0" smtClean="0"/>
              <a:t>Neoclassical transport to be scaled by varying magnetic configuration and collisionality to test when non-</a:t>
            </a:r>
            <a:r>
              <a:rPr lang="en-US" sz="1800" dirty="0" err="1" smtClean="0"/>
              <a:t>ambipolar</a:t>
            </a:r>
            <a:r>
              <a:rPr lang="en-US" sz="1800" dirty="0" smtClean="0"/>
              <a:t> particle transport and neoclassical viscosity dominate the Reynolds stress term in the momentum balance to determine the radial electric field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255775" y="10508092"/>
            <a:ext cx="5027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Fluctuating </a:t>
            </a:r>
            <a:r>
              <a:rPr lang="en-US" dirty="0" err="1" smtClean="0"/>
              <a:t>v</a:t>
            </a:r>
            <a:r>
              <a:rPr lang="en-US" baseline="-25000" dirty="0" err="1" smtClean="0"/>
              <a:t>r</a:t>
            </a:r>
            <a:r>
              <a:rPr lang="en-US" dirty="0" err="1" smtClean="0"/>
              <a:t>v</a:t>
            </a:r>
            <a:r>
              <a:rPr lang="el-GR" baseline="-25000" dirty="0" smtClean="0"/>
              <a:t> θ</a:t>
            </a:r>
            <a:r>
              <a:rPr lang="en-US" dirty="0" smtClean="0"/>
              <a:t> profile taken on shot-by-shot basis from single port location, radial derivative taken to estimate Reynolds stress flow drive</a:t>
            </a:r>
          </a:p>
        </p:txBody>
      </p:sp>
      <p:graphicFrame>
        <p:nvGraphicFramePr>
          <p:cNvPr id="128" name="Object 127"/>
          <p:cNvGraphicFramePr>
            <a:graphicFrameLocks noChangeAspect="1"/>
          </p:cNvGraphicFramePr>
          <p:nvPr/>
        </p:nvGraphicFramePr>
        <p:xfrm>
          <a:off x="4727771" y="9322712"/>
          <a:ext cx="237931" cy="2775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2" name="Equation" r:id="rId33" imgW="152280" imgH="177480" progId="Equation.3">
                  <p:embed/>
                </p:oleObj>
              </mc:Choice>
              <mc:Fallback>
                <p:oleObj name="Equation" r:id="rId33" imgW="152280" imgH="177480" progId="Equation.3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7771" y="9322712"/>
                        <a:ext cx="237931" cy="2775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4" name="Object 140"/>
          <p:cNvGraphicFramePr>
            <a:graphicFrameLocks noChangeAspect="1"/>
          </p:cNvGraphicFramePr>
          <p:nvPr/>
        </p:nvGraphicFramePr>
        <p:xfrm>
          <a:off x="19672300" y="10442575"/>
          <a:ext cx="3062288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73" name="Equation" r:id="rId35" imgW="2019240" imgH="482400" progId="Equation.3">
                  <p:embed/>
                </p:oleObj>
              </mc:Choice>
              <mc:Fallback>
                <p:oleObj name="Equation" r:id="rId35" imgW="2019240" imgH="482400" progId="Equation.3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72300" y="10442575"/>
                        <a:ext cx="3062288" cy="746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" name="TextBox 115"/>
          <p:cNvSpPr txBox="1"/>
          <p:nvPr/>
        </p:nvSpPr>
        <p:spPr>
          <a:xfrm>
            <a:off x="6154056" y="12162971"/>
            <a:ext cx="4005943" cy="314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Need the flux surface average value of Reynolds stress to properly account for it in momentum balance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Current probe location is in region of low field and bad curvature, where trapped particle and resistive ballooning instabilities are expected to be destabilized</a:t>
            </a:r>
          </a:p>
          <a:p>
            <a:pPr marL="107950" indent="-107950">
              <a:buFont typeface="Arial" pitchFamily="34" charset="0"/>
              <a:buChar char="•"/>
            </a:pPr>
            <a:r>
              <a:rPr lang="en-US" dirty="0" smtClean="0"/>
              <a:t>Additional probe installation on high-field side of magnetic surface should provide better estimate of flux-surface average value of the Reynolds stress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47937</TotalTime>
  <Words>1020</Words>
  <Application>Microsoft Office PowerPoint</Application>
  <PresentationFormat>Custom</PresentationFormat>
  <Paragraphs>74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Equation</vt:lpstr>
      <vt:lpstr>PowerPoint Presentation</vt:lpstr>
    </vt:vector>
  </TitlesOfParts>
  <Company>HSX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 S Wilcox</dc:creator>
  <cp:lastModifiedBy>Simon Anderson</cp:lastModifiedBy>
  <cp:revision>2413</cp:revision>
  <dcterms:created xsi:type="dcterms:W3CDTF">2005-10-11T17:07:47Z</dcterms:created>
  <dcterms:modified xsi:type="dcterms:W3CDTF">2012-10-26T17:49:18Z</dcterms:modified>
</cp:coreProperties>
</file>