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351" r:id="rId2"/>
    <p:sldId id="377" r:id="rId3"/>
    <p:sldId id="369" r:id="rId4"/>
    <p:sldId id="393" r:id="rId5"/>
    <p:sldId id="390" r:id="rId6"/>
    <p:sldId id="394" r:id="rId7"/>
    <p:sldId id="391" r:id="rId8"/>
    <p:sldId id="392" r:id="rId9"/>
    <p:sldId id="388" r:id="rId10"/>
    <p:sldId id="387" r:id="rId11"/>
    <p:sldId id="385" r:id="rId12"/>
    <p:sldId id="359" r:id="rId13"/>
  </p:sldIdLst>
  <p:sldSz cx="9144000" cy="6858000" type="screen4x3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00FF"/>
    <a:srgbClr val="FF0066"/>
    <a:srgbClr val="CC3399"/>
    <a:srgbClr val="007E00"/>
    <a:srgbClr val="800080"/>
    <a:srgbClr val="F7F7F7"/>
    <a:srgbClr val="A50021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86308" autoAdjust="0"/>
  </p:normalViewPr>
  <p:slideViewPr>
    <p:cSldViewPr>
      <p:cViewPr varScale="1">
        <p:scale>
          <a:sx n="94" d="100"/>
          <a:sy n="94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298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4979" y="0"/>
            <a:ext cx="40298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657975"/>
            <a:ext cx="40298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4979" y="6657975"/>
            <a:ext cx="40298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6862A9-A89A-4136-A916-5C98972AB363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298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6577" y="0"/>
            <a:ext cx="40298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9947" y="3330576"/>
            <a:ext cx="6816508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659563"/>
            <a:ext cx="402982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6577" y="6659563"/>
            <a:ext cx="4029825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147406-B9F2-4EE9-A49B-DEF6C58C83E4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7406-B9F2-4EE9-A49B-DEF6C58C83E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7406-B9F2-4EE9-A49B-DEF6C58C83E4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effectLst/>
              </a:rPr>
              <a:t>Energizing set of planar auxiliary coils spoils the quasi-helical symmetry</a:t>
            </a:r>
          </a:p>
          <a:p>
            <a:r>
              <a:rPr lang="en-US" sz="1200" dirty="0" smtClean="0">
                <a:effectLst/>
              </a:rPr>
              <a:t>Other properties are similar (</a:t>
            </a:r>
            <a:r>
              <a:rPr lang="el-GR" sz="1200" strike="sngStrike" dirty="0" smtClean="0">
                <a:effectLst/>
                <a:latin typeface="Times New Roman" pitchFamily="18" charset="0"/>
                <a:cs typeface="Times New Roman" pitchFamily="18" charset="0"/>
              </a:rPr>
              <a:t>ι</a:t>
            </a:r>
            <a:r>
              <a:rPr lang="en-US" sz="1200" dirty="0" smtClean="0">
                <a:effectLst/>
              </a:rPr>
              <a:t> profile, well depth, plasma volume)</a:t>
            </a:r>
          </a:p>
          <a:p>
            <a:endParaRPr lang="en-US" sz="1200" dirty="0" smtClean="0">
              <a:effectLst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effectLst/>
              </a:rPr>
              <a:t>Direct comparisons can be made between a quasi-helically symmetric and conventional </a:t>
            </a:r>
            <a:r>
              <a:rPr lang="en-US" sz="1200" dirty="0" err="1" smtClean="0">
                <a:effectLst/>
              </a:rPr>
              <a:t>stellarator</a:t>
            </a:r>
            <a:endParaRPr lang="en-US" sz="1200" dirty="0" smtClean="0">
              <a:effectLst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effectLst/>
              </a:rPr>
              <a:t>HSX major radius is ~1.2m, minor radius ~12 cm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effectLst/>
              </a:rPr>
              <a:t>All data taken here in plasmas heated with 50 kW fundamental</a:t>
            </a:r>
            <a:r>
              <a:rPr lang="en-US" sz="1200" baseline="0" dirty="0" smtClean="0">
                <a:effectLst/>
              </a:rPr>
              <a:t> O-mode </a:t>
            </a:r>
            <a:r>
              <a:rPr lang="en-US" sz="1200" dirty="0" smtClean="0">
                <a:effectLst/>
              </a:rPr>
              <a:t>ECRH</a:t>
            </a:r>
          </a:p>
          <a:p>
            <a:endParaRPr lang="en-US" sz="1200" dirty="0" smtClean="0">
              <a:effectLst/>
            </a:endParaRPr>
          </a:p>
          <a:p>
            <a:r>
              <a:rPr lang="en-US" dirty="0" smtClean="0"/>
              <a:t>Turbulent transport in HSX is predicted</a:t>
            </a:r>
            <a:r>
              <a:rPr lang="en-US" baseline="0" dirty="0" smtClean="0"/>
              <a:t> to be dominated by the trapped electron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7406-B9F2-4EE9-A49B-DEF6C58C83E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1/nu transport is traditionally associated with stellarators, but exists for any</a:t>
            </a:r>
            <a:r>
              <a:rPr lang="en-US" baseline="0" dirty="0" smtClean="0"/>
              <a:t> device with non-symmetric components of the magnetic field spectrum. Beyond </a:t>
            </a:r>
            <a:r>
              <a:rPr lang="en-US" baseline="0" dirty="0" err="1" smtClean="0"/>
              <a:t>stellarators</a:t>
            </a:r>
            <a:r>
              <a:rPr lang="en-US" baseline="0" dirty="0" smtClean="0"/>
              <a:t>, this has obvious implications to RMPs.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John </a:t>
            </a:r>
            <a:r>
              <a:rPr lang="en-US" baseline="0" dirty="0" err="1" smtClean="0"/>
              <a:t>Canik</a:t>
            </a:r>
            <a:r>
              <a:rPr lang="en-US" baseline="0" dirty="0" smtClean="0"/>
              <a:t> performed these NSTX calculations, TJ-II calculations from a 2008 Journal of Computational </a:t>
            </a:r>
            <a:r>
              <a:rPr lang="en-US" baseline="0" dirty="0" err="1" smtClean="0"/>
              <a:t>Phyics</a:t>
            </a:r>
            <a:r>
              <a:rPr lang="en-US" baseline="0" dirty="0" smtClean="0"/>
              <a:t> paper by </a:t>
            </a:r>
            <a:r>
              <a:rPr lang="en-US" baseline="0" dirty="0" err="1" smtClean="0"/>
              <a:t>Seiwald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A machine like ITER is another two orders of magnitude lower than NSTX w/RMP coils here, as calculated by Don </a:t>
            </a:r>
            <a:r>
              <a:rPr lang="en-US" baseline="0" dirty="0" err="1" smtClean="0"/>
              <a:t>Spong</a:t>
            </a:r>
            <a:r>
              <a:rPr lang="en-US" baseline="0" dirty="0" smtClean="0"/>
              <a:t> at ORNL.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7406-B9F2-4EE9-A49B-DEF6C58C83E4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47406-B9F2-4EE9-A49B-DEF6C58C83E4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958850"/>
            <a:ext cx="127000" cy="5908675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127000"/>
            <a:ext cx="9144000" cy="85725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358900"/>
            <a:ext cx="7772400" cy="2844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7000" y="45593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 flipV="1">
            <a:off x="0" y="127000"/>
            <a:ext cx="434975" cy="0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 rot="-5400000">
            <a:off x="-2648743" y="4034631"/>
            <a:ext cx="5599112" cy="47625"/>
          </a:xfrm>
          <a:prstGeom prst="rect">
            <a:avLst/>
          </a:prstGeom>
          <a:gradFill rotWithShape="0">
            <a:gsLst>
              <a:gs pos="0">
                <a:srgbClr val="9E9E9E"/>
              </a:gs>
              <a:gs pos="100000">
                <a:srgbClr val="EDEDED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0" y="125413"/>
            <a:ext cx="9144000" cy="1587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0"/>
            <a:ext cx="9144000" cy="127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4106" name="Picture 10" descr="UW_logo_200"/>
          <p:cNvPicPr>
            <a:picLocks noChangeAspect="1" noChangeArrowheads="1"/>
          </p:cNvPicPr>
          <p:nvPr/>
        </p:nvPicPr>
        <p:blipFill>
          <a:blip r:embed="rId2" cstate="print"/>
          <a:srcRect b="40735"/>
          <a:stretch>
            <a:fillRect/>
          </a:stretch>
        </p:blipFill>
        <p:spPr bwMode="auto">
          <a:xfrm>
            <a:off x="138113" y="0"/>
            <a:ext cx="908050" cy="538163"/>
          </a:xfrm>
          <a:prstGeom prst="rect">
            <a:avLst/>
          </a:prstGeom>
          <a:noFill/>
        </p:spPr>
      </p:pic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401638" y="973138"/>
            <a:ext cx="8742362" cy="47625"/>
          </a:xfrm>
          <a:prstGeom prst="rect">
            <a:avLst/>
          </a:prstGeom>
          <a:gradFill rotWithShape="0">
            <a:gsLst>
              <a:gs pos="0">
                <a:srgbClr val="9E9E9E"/>
              </a:gs>
              <a:gs pos="100000">
                <a:srgbClr val="EDEDE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4108" name="Picture 12" descr="logo-wordma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531813"/>
            <a:ext cx="1042987" cy="384175"/>
          </a:xfrm>
          <a:prstGeom prst="rect">
            <a:avLst/>
          </a:prstGeom>
          <a:noFill/>
        </p:spPr>
      </p:pic>
      <p:grpSp>
        <p:nvGrpSpPr>
          <p:cNvPr id="4109" name="Group 13"/>
          <p:cNvGrpSpPr>
            <a:grpSpLocks/>
          </p:cNvGrpSpPr>
          <p:nvPr/>
        </p:nvGrpSpPr>
        <p:grpSpPr bwMode="auto">
          <a:xfrm>
            <a:off x="123825" y="971550"/>
            <a:ext cx="285750" cy="285750"/>
            <a:chOff x="306" y="1119"/>
            <a:chExt cx="180" cy="180"/>
          </a:xfrm>
        </p:grpSpPr>
        <p:pic>
          <p:nvPicPr>
            <p:cNvPr id="4110" name="Picture 14" descr="corner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6" y="1119"/>
              <a:ext cx="120" cy="120"/>
            </a:xfrm>
            <a:prstGeom prst="rect">
              <a:avLst/>
            </a:prstGeom>
            <a:noFill/>
          </p:spPr>
        </p:pic>
        <p:pic>
          <p:nvPicPr>
            <p:cNvPr id="4111" name="Picture 15" descr="corner-r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26" y="1119"/>
              <a:ext cx="60" cy="120"/>
            </a:xfrm>
            <a:prstGeom prst="rect">
              <a:avLst/>
            </a:prstGeom>
            <a:noFill/>
          </p:spPr>
        </p:pic>
        <p:pic>
          <p:nvPicPr>
            <p:cNvPr id="4112" name="Picture 16" descr="corner-left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6" y="1239"/>
              <a:ext cx="120" cy="6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1"/>
            <a:ext cx="8001000" cy="838200"/>
          </a:xfrm>
        </p:spPr>
        <p:txBody>
          <a:bodyPr/>
          <a:lstStyle>
            <a:lvl1pPr algn="l"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35063"/>
            <a:ext cx="8556625" cy="5245100"/>
          </a:xfrm>
        </p:spPr>
        <p:txBody>
          <a:bodyPr/>
          <a:lstStyle>
            <a:lvl1pPr marL="228600" indent="-228600">
              <a:defRPr sz="1600">
                <a:effectLst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A69040E-5BF9-4878-B650-0CA0335AF04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CA07A09-4A0B-4731-9EB5-9D3509B5426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8150" y="1135063"/>
            <a:ext cx="4097338" cy="524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7888" y="1135063"/>
            <a:ext cx="4097337" cy="524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421C0A-B722-406E-9DB7-C92D060FD1C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355734-4F9E-4717-B052-D999309904C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F3CA78-C3BD-429A-BEDB-E7CAB570E7F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9D21A2-28EF-454E-ABCC-81D1E32C9B6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982B14E-E56C-485B-A1D3-DC214731D61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8D76BF8-DA18-468A-A2C4-D223B18D437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84EF25-A3A4-46C9-B6ED-B735D479FD7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0200" y="320675"/>
            <a:ext cx="2105025" cy="60594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1950" y="320675"/>
            <a:ext cx="6165850" cy="60594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200202B-4A8D-4F34-BF3B-BA538868E36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2"/>
          <p:cNvPicPr>
            <a:picLocks noChangeAspect="1" noChangeArrowheads="1"/>
          </p:cNvPicPr>
          <p:nvPr userDrawn="1"/>
        </p:nvPicPr>
        <p:blipFill>
          <a:blip r:embed="rId13" cstate="print"/>
          <a:srcRect l="33067" t="5371" r="29442" b="8057"/>
          <a:stretch>
            <a:fillRect/>
          </a:stretch>
        </p:blipFill>
        <p:spPr bwMode="auto">
          <a:xfrm>
            <a:off x="8382000" y="6437376"/>
            <a:ext cx="457200" cy="4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958850"/>
            <a:ext cx="127000" cy="5908675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27000"/>
            <a:ext cx="9144000" cy="85725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61950" y="320675"/>
            <a:ext cx="83994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8150" y="1135063"/>
            <a:ext cx="8347075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 flipV="1">
            <a:off x="0" y="127000"/>
            <a:ext cx="434975" cy="0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 rot="-5400000">
            <a:off x="-2648743" y="4034631"/>
            <a:ext cx="5599112" cy="47625"/>
          </a:xfrm>
          <a:prstGeom prst="rect">
            <a:avLst/>
          </a:prstGeom>
          <a:gradFill rotWithShape="0">
            <a:gsLst>
              <a:gs pos="0">
                <a:srgbClr val="9E9E9E"/>
              </a:gs>
              <a:gs pos="100000">
                <a:srgbClr val="EDEDED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V="1">
            <a:off x="0" y="125413"/>
            <a:ext cx="9144000" cy="1587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0"/>
            <a:ext cx="9144000" cy="127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3082" name="Picture 10" descr="UW_logo_200"/>
          <p:cNvPicPr>
            <a:picLocks noChangeAspect="1" noChangeArrowheads="1"/>
          </p:cNvPicPr>
          <p:nvPr/>
        </p:nvPicPr>
        <p:blipFill>
          <a:blip r:embed="rId14" cstate="print"/>
          <a:srcRect b="40735"/>
          <a:stretch>
            <a:fillRect/>
          </a:stretch>
        </p:blipFill>
        <p:spPr bwMode="auto">
          <a:xfrm>
            <a:off x="138113" y="0"/>
            <a:ext cx="908050" cy="538163"/>
          </a:xfrm>
          <a:prstGeom prst="rect">
            <a:avLst/>
          </a:prstGeom>
          <a:noFill/>
        </p:spPr>
      </p:pic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01638" y="973138"/>
            <a:ext cx="8742362" cy="47625"/>
          </a:xfrm>
          <a:prstGeom prst="rect">
            <a:avLst/>
          </a:prstGeom>
          <a:gradFill rotWithShape="0">
            <a:gsLst>
              <a:gs pos="0">
                <a:srgbClr val="9E9E9E"/>
              </a:gs>
              <a:gs pos="100000">
                <a:srgbClr val="EDEDE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3084" name="Picture 12" descr="logo-wordmark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438" y="531813"/>
            <a:ext cx="1042987" cy="384175"/>
          </a:xfrm>
          <a:prstGeom prst="rect">
            <a:avLst/>
          </a:prstGeom>
          <a:noFill/>
        </p:spPr>
      </p:pic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123825" y="971550"/>
            <a:ext cx="285750" cy="285750"/>
            <a:chOff x="306" y="1119"/>
            <a:chExt cx="180" cy="180"/>
          </a:xfrm>
        </p:grpSpPr>
        <p:pic>
          <p:nvPicPr>
            <p:cNvPr id="3086" name="Picture 14" descr="corner1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06" y="1119"/>
              <a:ext cx="120" cy="120"/>
            </a:xfrm>
            <a:prstGeom prst="rect">
              <a:avLst/>
            </a:prstGeom>
            <a:noFill/>
          </p:spPr>
        </p:pic>
        <p:pic>
          <p:nvPicPr>
            <p:cNvPr id="3087" name="Picture 15" descr="corner-rt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26" y="1119"/>
              <a:ext cx="60" cy="120"/>
            </a:xfrm>
            <a:prstGeom prst="rect">
              <a:avLst/>
            </a:prstGeom>
            <a:noFill/>
          </p:spPr>
        </p:pic>
        <p:pic>
          <p:nvPicPr>
            <p:cNvPr id="3088" name="Picture 16" descr="corner-left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306" y="1239"/>
              <a:ext cx="120" cy="60"/>
            </a:xfrm>
            <a:prstGeom prst="rect">
              <a:avLst/>
            </a:prstGeom>
            <a:noFill/>
          </p:spPr>
        </p:pic>
      </p:grpSp>
      <p:sp>
        <p:nvSpPr>
          <p:cNvPr id="309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BFA9B00-60E5-452E-9E63-F3DF7FB1AA12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5" Type="http://schemas.openxmlformats.org/officeDocument/2006/relationships/image" Target="../media/image11.wmf"/><Relationship Id="rId10" Type="http://schemas.openxmlformats.org/officeDocument/2006/relationships/image" Target="../media/image14.emf"/><Relationship Id="rId4" Type="http://schemas.openxmlformats.org/officeDocument/2006/relationships/image" Target="../media/image10.png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9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29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2"/>
          <p:cNvPicPr>
            <a:picLocks noChangeAspect="1" noChangeArrowheads="1"/>
          </p:cNvPicPr>
          <p:nvPr/>
        </p:nvPicPr>
        <p:blipFill>
          <a:blip r:embed="rId4" cstate="print"/>
          <a:srcRect l="33067" t="5371" r="29442" b="8057"/>
          <a:stretch>
            <a:fillRect/>
          </a:stretch>
        </p:blipFill>
        <p:spPr bwMode="auto">
          <a:xfrm>
            <a:off x="762000" y="1320800"/>
            <a:ext cx="2438400" cy="21082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49050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066800" y="76200"/>
            <a:ext cx="7848600" cy="914400"/>
          </a:xfrm>
        </p:spPr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Measurements of Reynolds stress flow drive 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radial electric fields in the edge of HSX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050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52400" y="3657600"/>
            <a:ext cx="3657600" cy="160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Bob Wilcox</a:t>
            </a:r>
          </a:p>
          <a:p>
            <a:pPr>
              <a:lnSpc>
                <a:spcPct val="90000"/>
              </a:lnSpc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HSX Plasma Laboratory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University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of Wisconsin, Madison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810000" y="1371600"/>
          <a:ext cx="5257800" cy="3505200"/>
        </p:xfrm>
        <a:graphic>
          <a:graphicData uri="http://schemas.openxmlformats.org/presentationml/2006/ole">
            <p:oleObj spid="_x0000_s3074" name="Bitmap Image" r:id="rId5" imgW="6095238" imgH="4877481" progId="PBrush">
              <p:embed/>
            </p:oleObj>
          </a:graphicData>
        </a:graphic>
      </p:graphicFrame>
      <p:sp>
        <p:nvSpPr>
          <p:cNvPr id="6" name="TextBox 17"/>
          <p:cNvSpPr txBox="1">
            <a:spLocks noChangeArrowheads="1"/>
          </p:cNvSpPr>
          <p:nvPr/>
        </p:nvSpPr>
        <p:spPr bwMode="auto">
          <a:xfrm>
            <a:off x="4191000" y="5181600"/>
            <a:ext cx="441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Thanks to </a:t>
            </a:r>
            <a:r>
              <a:rPr lang="en-US" sz="1800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1800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HSX </a:t>
            </a:r>
            <a:r>
              <a:rPr lang="en-US" sz="1800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 for their contributions to this work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TextBox 17"/>
          <p:cNvSpPr txBox="1">
            <a:spLocks noChangeArrowheads="1"/>
          </p:cNvSpPr>
          <p:nvPr/>
        </p:nvSpPr>
        <p:spPr bwMode="auto">
          <a:xfrm>
            <a:off x="304800" y="5410200"/>
            <a:ext cx="3810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</a:rPr>
              <a:t>Coordinated Working Group Meeting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</a:rPr>
              <a:t>Greifswald, Germany,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</a:rPr>
              <a:t> </a:t>
            </a:r>
            <a:r>
              <a:rPr lang="en-US" sz="1600" kern="0" dirty="0" smtClean="0">
                <a:solidFill>
                  <a:sysClr val="windowText" lastClr="000000"/>
                </a:solidFill>
              </a:rPr>
              <a:t>June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</a:rPr>
              <a:t> 6-8, 2012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2813" cy="854075"/>
          </a:xfrm>
        </p:spPr>
        <p:txBody>
          <a:bodyPr/>
          <a:lstStyle/>
          <a:p>
            <a:pPr algn="ctr"/>
            <a:r>
              <a:rPr lang="en-US" sz="3200" dirty="0" smtClean="0"/>
              <a:t>Outline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" y="1231900"/>
            <a:ext cx="8347075" cy="5245100"/>
          </a:xfrm>
        </p:spPr>
        <p:txBody>
          <a:bodyPr/>
          <a:lstStyle/>
          <a:p>
            <a:r>
              <a:rPr lang="en-US" sz="2000" dirty="0" smtClean="0">
                <a:effectLst/>
              </a:rPr>
              <a:t>The HSX stellarator</a:t>
            </a:r>
          </a:p>
          <a:p>
            <a:pPr lvl="1"/>
            <a:r>
              <a:rPr lang="en-US" sz="2000" dirty="0" smtClean="0"/>
              <a:t>Quasi-symmetric optimization</a:t>
            </a:r>
            <a:endParaRPr lang="en-US" sz="2000" dirty="0" smtClean="0"/>
          </a:p>
          <a:p>
            <a:pPr lvl="1"/>
            <a:r>
              <a:rPr lang="en-US" sz="2000" dirty="0" smtClean="0"/>
              <a:t>Experimental setup: Langmuir probes</a:t>
            </a:r>
          </a:p>
          <a:p>
            <a:r>
              <a:rPr lang="en-US" sz="2000" dirty="0" smtClean="0">
                <a:effectLst/>
              </a:rPr>
              <a:t>Measurements of Reynolds stress</a:t>
            </a:r>
          </a:p>
          <a:p>
            <a:pPr lvl="1"/>
            <a:r>
              <a:rPr lang="en-US" sz="2000" dirty="0" smtClean="0"/>
              <a:t>Gradient in time-averaged Reynolds stress profile implies relevant macroscopic flow drive</a:t>
            </a:r>
          </a:p>
          <a:p>
            <a:pPr lvl="1"/>
            <a:r>
              <a:rPr lang="en-US" sz="2000" dirty="0" smtClean="0"/>
              <a:t>Region of measured flow drive corresponds to measured deviation in </a:t>
            </a:r>
            <a:r>
              <a:rPr lang="en-US" sz="2000" dirty="0" err="1" smtClean="0"/>
              <a:t>E</a:t>
            </a:r>
            <a:r>
              <a:rPr lang="en-US" sz="2000" baseline="-25000" dirty="0" err="1" smtClean="0"/>
              <a:t>r</a:t>
            </a:r>
            <a:r>
              <a:rPr lang="en-US" sz="2000" dirty="0" smtClean="0"/>
              <a:t> from neoclassical </a:t>
            </a:r>
            <a:r>
              <a:rPr lang="en-US" sz="2000" dirty="0" err="1" smtClean="0"/>
              <a:t>ambipolarity</a:t>
            </a:r>
            <a:r>
              <a:rPr lang="en-US" sz="2000" dirty="0" smtClean="0"/>
              <a:t> calculations</a:t>
            </a:r>
          </a:p>
          <a:p>
            <a:r>
              <a:rPr lang="en-US" sz="2000" dirty="0" smtClean="0"/>
              <a:t>Comparison to theory</a:t>
            </a:r>
          </a:p>
          <a:p>
            <a:pPr lvl="1"/>
            <a:r>
              <a:rPr lang="en-US" sz="2000" dirty="0" err="1" smtClean="0"/>
              <a:t>Scalings</a:t>
            </a:r>
            <a:r>
              <a:rPr lang="en-US" sz="2000" dirty="0" smtClean="0"/>
              <a:t> based on work by </a:t>
            </a:r>
            <a:r>
              <a:rPr lang="en-US" sz="2000" dirty="0" err="1" smtClean="0"/>
              <a:t>Helander</a:t>
            </a:r>
            <a:r>
              <a:rPr lang="en-US" sz="2000" dirty="0" smtClean="0"/>
              <a:t> and </a:t>
            </a:r>
            <a:r>
              <a:rPr lang="en-US" sz="2000" dirty="0" err="1" smtClean="0"/>
              <a:t>Simakov</a:t>
            </a:r>
            <a:endParaRPr lang="en-US" sz="2000" dirty="0" smtClean="0"/>
          </a:p>
          <a:p>
            <a:r>
              <a:rPr lang="en-US" sz="2000" dirty="0" smtClean="0"/>
              <a:t>Planned future experiments</a:t>
            </a:r>
          </a:p>
          <a:p>
            <a:pPr lvl="1"/>
            <a:r>
              <a:rPr lang="en-US" sz="2000" dirty="0" smtClean="0"/>
              <a:t>Additional Reynolds stress probe installation</a:t>
            </a:r>
          </a:p>
          <a:p>
            <a:pPr lvl="1"/>
            <a:r>
              <a:rPr lang="en-US" sz="2000" dirty="0" smtClean="0"/>
              <a:t>Effective </a:t>
            </a:r>
            <a:r>
              <a:rPr lang="en-US" sz="2000" dirty="0" smtClean="0"/>
              <a:t>ripple and collisionality scaling</a:t>
            </a:r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64"/>
          <p:cNvPicPr>
            <a:picLocks noChangeAspect="1" noChangeArrowheads="1"/>
          </p:cNvPicPr>
          <p:nvPr/>
        </p:nvPicPr>
        <p:blipFill>
          <a:blip r:embed="rId4" cstate="print"/>
          <a:srcRect l="12605" t="3571" r="14915"/>
          <a:stretch>
            <a:fillRect/>
          </a:stretch>
        </p:blipFill>
        <p:spPr bwMode="auto">
          <a:xfrm>
            <a:off x="140236" y="3897083"/>
            <a:ext cx="3745964" cy="2198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8001000" cy="854075"/>
          </a:xfrm>
        </p:spPr>
        <p:txBody>
          <a:bodyPr/>
          <a:lstStyle/>
          <a:p>
            <a:pPr algn="l"/>
            <a:r>
              <a:rPr lang="en-US" dirty="0" smtClean="0"/>
              <a:t>HSX is the first stellarator optimized for quasi-symmetry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60925" y="11430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QHS</a:t>
            </a:r>
            <a:endParaRPr lang="en-US" sz="2000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 Box 125"/>
          <p:cNvSpPr txBox="1">
            <a:spLocks noChangeArrowheads="1"/>
          </p:cNvSpPr>
          <p:nvPr/>
        </p:nvSpPr>
        <p:spPr bwMode="auto">
          <a:xfrm>
            <a:off x="7527925" y="114300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Mirror</a:t>
            </a:r>
          </a:p>
        </p:txBody>
      </p:sp>
      <p:grpSp>
        <p:nvGrpSpPr>
          <p:cNvPr id="42" name="Group 23"/>
          <p:cNvGrpSpPr>
            <a:grpSpLocks/>
          </p:cNvGrpSpPr>
          <p:nvPr/>
        </p:nvGrpSpPr>
        <p:grpSpPr bwMode="auto">
          <a:xfrm>
            <a:off x="3870325" y="3638550"/>
            <a:ext cx="2731078" cy="2228850"/>
            <a:chOff x="76200" y="4740275"/>
            <a:chExt cx="2503488" cy="2060575"/>
          </a:xfrm>
        </p:grpSpPr>
        <p:pic>
          <p:nvPicPr>
            <p:cNvPr id="43" name="Picture 2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200" y="4740275"/>
              <a:ext cx="2503488" cy="2060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Text Box 9"/>
            <p:cNvSpPr txBox="1">
              <a:spLocks noChangeArrowheads="1"/>
            </p:cNvSpPr>
            <p:nvPr/>
          </p:nvSpPr>
          <p:spPr bwMode="auto">
            <a:xfrm>
              <a:off x="777875" y="6038850"/>
              <a:ext cx="904875" cy="284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CC3300"/>
                  </a:solidFill>
                  <a:cs typeface="Arial" charset="0"/>
                </a:rPr>
                <a:t>n=4,m=1</a:t>
              </a:r>
            </a:p>
          </p:txBody>
        </p:sp>
      </p:grp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46525" y="1752600"/>
            <a:ext cx="261620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4632325" y="3883025"/>
            <a:ext cx="1524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/>
              <a:t>|B| Spectrum</a:t>
            </a:r>
          </a:p>
        </p:txBody>
      </p:sp>
      <p:sp>
        <p:nvSpPr>
          <p:cNvPr id="49" name="TextBox 25"/>
          <p:cNvSpPr txBox="1">
            <a:spLocks noChangeArrowheads="1"/>
          </p:cNvSpPr>
          <p:nvPr/>
        </p:nvSpPr>
        <p:spPr bwMode="auto">
          <a:xfrm>
            <a:off x="4479925" y="1597025"/>
            <a:ext cx="17526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/>
              <a:t>|B| along field line</a:t>
            </a:r>
          </a:p>
        </p:txBody>
      </p:sp>
      <p:grpSp>
        <p:nvGrpSpPr>
          <p:cNvPr id="35" name="Group 128"/>
          <p:cNvGrpSpPr>
            <a:grpSpLocks/>
          </p:cNvGrpSpPr>
          <p:nvPr/>
        </p:nvGrpSpPr>
        <p:grpSpPr bwMode="auto">
          <a:xfrm>
            <a:off x="6477000" y="3641725"/>
            <a:ext cx="2819400" cy="2114550"/>
            <a:chOff x="2819400" y="6629400"/>
            <a:chExt cx="2819400" cy="2114550"/>
          </a:xfrm>
        </p:grpSpPr>
        <p:pic>
          <p:nvPicPr>
            <p:cNvPr id="36" name="Picture 2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19400" y="6629400"/>
              <a:ext cx="2819400" cy="2114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Text Box 10"/>
            <p:cNvSpPr txBox="1">
              <a:spLocks noChangeArrowheads="1"/>
            </p:cNvSpPr>
            <p:nvPr/>
          </p:nvSpPr>
          <p:spPr bwMode="auto">
            <a:xfrm>
              <a:off x="4403725" y="7178675"/>
              <a:ext cx="9906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cs typeface="Arial" charset="0"/>
                </a:rPr>
                <a:t>n=4,m=0</a:t>
              </a:r>
            </a:p>
          </p:txBody>
        </p:sp>
        <p:sp>
          <p:nvSpPr>
            <p:cNvPr id="38" name="Text Box 21"/>
            <p:cNvSpPr txBox="1">
              <a:spLocks noChangeArrowheads="1"/>
            </p:cNvSpPr>
            <p:nvPr/>
          </p:nvSpPr>
          <p:spPr bwMode="auto">
            <a:xfrm>
              <a:off x="4343400" y="8077200"/>
              <a:ext cx="10509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cs typeface="Arial" charset="0"/>
                </a:rPr>
                <a:t>n=4,m=1</a:t>
              </a:r>
            </a:p>
          </p:txBody>
        </p:sp>
        <p:sp>
          <p:nvSpPr>
            <p:cNvPr id="39" name="Text Box 24"/>
            <p:cNvSpPr txBox="1">
              <a:spLocks noChangeArrowheads="1"/>
            </p:cNvSpPr>
            <p:nvPr/>
          </p:nvSpPr>
          <p:spPr bwMode="auto">
            <a:xfrm>
              <a:off x="4403725" y="7696200"/>
              <a:ext cx="9747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cs typeface="Arial" charset="0"/>
                </a:rPr>
                <a:t>n=8,m=0</a:t>
              </a:r>
            </a:p>
          </p:txBody>
        </p:sp>
      </p:grpSp>
      <p:sp>
        <p:nvSpPr>
          <p:cNvPr id="47" name="TextBox 24"/>
          <p:cNvSpPr txBox="1">
            <a:spLocks noChangeArrowheads="1"/>
          </p:cNvSpPr>
          <p:nvPr/>
        </p:nvSpPr>
        <p:spPr bwMode="auto">
          <a:xfrm>
            <a:off x="7375525" y="3886200"/>
            <a:ext cx="1524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/>
              <a:t>|B| Spectrum</a:t>
            </a:r>
          </a:p>
        </p:txBody>
      </p:sp>
      <p:graphicFrame>
        <p:nvGraphicFramePr>
          <p:cNvPr id="28" name="Object 4"/>
          <p:cNvGraphicFramePr>
            <a:graphicFrameLocks noChangeAspect="1"/>
          </p:cNvGraphicFramePr>
          <p:nvPr/>
        </p:nvGraphicFramePr>
        <p:xfrm>
          <a:off x="1219201" y="3048001"/>
          <a:ext cx="2666999" cy="371780"/>
        </p:xfrm>
        <a:graphic>
          <a:graphicData uri="http://schemas.openxmlformats.org/presentationml/2006/ole">
            <p:oleObj spid="_x0000_s26625" name="Equation" r:id="rId8" imgW="1638000" imgH="228600" progId="Equation.3">
              <p:embed/>
            </p:oleObj>
          </a:graphicData>
        </a:graphic>
      </p:graphicFrame>
      <p:graphicFrame>
        <p:nvGraphicFramePr>
          <p:cNvPr id="29" name="Object 35"/>
          <p:cNvGraphicFramePr>
            <a:graphicFrameLocks noChangeAspect="1"/>
          </p:cNvGraphicFramePr>
          <p:nvPr/>
        </p:nvGraphicFramePr>
        <p:xfrm>
          <a:off x="1216027" y="2590800"/>
          <a:ext cx="1984373" cy="371587"/>
        </p:xfrm>
        <a:graphic>
          <a:graphicData uri="http://schemas.openxmlformats.org/presentationml/2006/ole">
            <p:oleObj spid="_x0000_s26626" name="Equation" r:id="rId9" imgW="1218960" imgH="228600" progId="Equation.3">
              <p:embed/>
            </p:oleObj>
          </a:graphicData>
        </a:graphic>
      </p:graphicFrame>
      <p:sp>
        <p:nvSpPr>
          <p:cNvPr id="30" name="TextBox 16"/>
          <p:cNvSpPr txBox="1">
            <a:spLocks noChangeArrowheads="1"/>
          </p:cNvSpPr>
          <p:nvPr/>
        </p:nvSpPr>
        <p:spPr bwMode="auto">
          <a:xfrm>
            <a:off x="457201" y="3048000"/>
            <a:ext cx="9937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QHS:</a:t>
            </a:r>
          </a:p>
        </p:txBody>
      </p:sp>
      <p:sp>
        <p:nvSpPr>
          <p:cNvPr id="31" name="TextBox 17"/>
          <p:cNvSpPr txBox="1">
            <a:spLocks noChangeArrowheads="1"/>
          </p:cNvSpPr>
          <p:nvPr/>
        </p:nvSpPr>
        <p:spPr bwMode="auto">
          <a:xfrm>
            <a:off x="76200" y="2590800"/>
            <a:ext cx="12985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Tokamak:</a:t>
            </a:r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2971800" y="3505200"/>
            <a:ext cx="152400" cy="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</p:cxnSp>
      <p:cxnSp>
        <p:nvCxnSpPr>
          <p:cNvPr id="33" name="Straight Connector 32"/>
          <p:cNvCxnSpPr/>
          <p:nvPr/>
        </p:nvCxnSpPr>
        <p:spPr>
          <a:xfrm rot="5400000">
            <a:off x="3657600" y="3505200"/>
            <a:ext cx="152400" cy="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</p:cxnSp>
      <p:cxnSp>
        <p:nvCxnSpPr>
          <p:cNvPr id="34" name="Straight Connector 33"/>
          <p:cNvCxnSpPr/>
          <p:nvPr/>
        </p:nvCxnSpPr>
        <p:spPr>
          <a:xfrm rot="10800000">
            <a:off x="3048000" y="3581400"/>
            <a:ext cx="684216" cy="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41" name="Text Box 41"/>
          <p:cNvSpPr txBox="1">
            <a:spLocks noChangeArrowheads="1"/>
          </p:cNvSpPr>
          <p:nvPr/>
        </p:nvSpPr>
        <p:spPr bwMode="auto">
          <a:xfrm>
            <a:off x="2971800" y="3627668"/>
            <a:ext cx="942874" cy="25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1800" b="1" strike="sngStrike" dirty="0">
                <a:solidFill>
                  <a:srgbClr val="FF0000"/>
                </a:solidFill>
                <a:latin typeface="Symbol" pitchFamily="18" charset="2"/>
              </a:rPr>
              <a:t>i</a:t>
            </a:r>
            <a:r>
              <a:rPr lang="en-US" sz="1800" b="1" baseline="-25000" dirty="0">
                <a:solidFill>
                  <a:srgbClr val="FF0000"/>
                </a:solidFill>
                <a:latin typeface="Times New Roman" pitchFamily="18" charset="0"/>
              </a:rPr>
              <a:t>eff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</a:rPr>
              <a:t> ~ 3</a:t>
            </a:r>
          </a:p>
        </p:txBody>
      </p:sp>
      <p:sp>
        <p:nvSpPr>
          <p:cNvPr id="72" name="Content Placeholder 71"/>
          <p:cNvSpPr>
            <a:spLocks noGrp="1"/>
          </p:cNvSpPr>
          <p:nvPr>
            <p:ph idx="1"/>
          </p:nvPr>
        </p:nvSpPr>
        <p:spPr>
          <a:xfrm>
            <a:off x="152400" y="1135063"/>
            <a:ext cx="3962400" cy="1379537"/>
          </a:xfrm>
        </p:spPr>
        <p:txBody>
          <a:bodyPr/>
          <a:lstStyle/>
          <a:p>
            <a:pPr marL="182880" indent="-182880"/>
            <a:r>
              <a:rPr lang="en-US" sz="1600" dirty="0" smtClean="0">
                <a:effectLst/>
              </a:rPr>
              <a:t>HSX is optimized for quasi-helical symmetry: |B| is symmetric in the helical direction (n=4, m=1)</a:t>
            </a:r>
          </a:p>
          <a:p>
            <a:pPr marL="182880" indent="-182880"/>
            <a:r>
              <a:rPr lang="en-US" sz="1600" dirty="0" smtClean="0">
                <a:effectLst/>
              </a:rPr>
              <a:t>This </a:t>
            </a:r>
            <a:r>
              <a:rPr lang="en-US" sz="1600" dirty="0" smtClean="0">
                <a:effectLst/>
              </a:rPr>
              <a:t>gives tokamak-like neoclassical transport properties</a:t>
            </a:r>
            <a:endParaRPr lang="en-US" sz="1600" dirty="0">
              <a:effectLst/>
            </a:endParaRPr>
          </a:p>
        </p:txBody>
      </p:sp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13525" y="179070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Box 25"/>
          <p:cNvSpPr txBox="1">
            <a:spLocks noChangeArrowheads="1"/>
          </p:cNvSpPr>
          <p:nvPr/>
        </p:nvSpPr>
        <p:spPr bwMode="auto">
          <a:xfrm>
            <a:off x="7146925" y="1600200"/>
            <a:ext cx="17526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/>
              <a:t>|B| along field line</a:t>
            </a:r>
          </a:p>
        </p:txBody>
      </p:sp>
      <p:sp>
        <p:nvSpPr>
          <p:cNvPr id="52" name="Text Box 137"/>
          <p:cNvSpPr txBox="1">
            <a:spLocks noChangeArrowheads="1"/>
          </p:cNvSpPr>
          <p:nvPr/>
        </p:nvSpPr>
        <p:spPr bwMode="auto">
          <a:xfrm>
            <a:off x="5181600" y="5867400"/>
            <a:ext cx="3048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600" b="1" dirty="0" smtClean="0"/>
              <a:t>Neoclassical transport can be varied with auxiliary coils</a:t>
            </a:r>
            <a:endParaRPr lang="en-US" sz="1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924800" cy="838200"/>
          </a:xfrm>
        </p:spPr>
        <p:txBody>
          <a:bodyPr/>
          <a:lstStyle/>
          <a:p>
            <a:pPr algn="l"/>
            <a:r>
              <a:rPr lang="en-US" sz="2000" dirty="0" smtClean="0"/>
              <a:t>Langmuir </a:t>
            </a:r>
            <a:r>
              <a:rPr lang="en-US" sz="2000" dirty="0" smtClean="0"/>
              <a:t>probes </a:t>
            </a:r>
            <a:r>
              <a:rPr lang="en-US" sz="2000" dirty="0" smtClean="0"/>
              <a:t>installed to measure local fluctuating plasma parameters for Reynolds stress studies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1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99401" y="1143000"/>
            <a:ext cx="2468399" cy="3867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7810" y="1139363"/>
            <a:ext cx="2171590" cy="3867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96"/>
          <p:cNvGraphicFramePr>
            <a:graphicFrameLocks noChangeAspect="1"/>
          </p:cNvGraphicFramePr>
          <p:nvPr/>
        </p:nvGraphicFramePr>
        <p:xfrm>
          <a:off x="6721475" y="5099050"/>
          <a:ext cx="1362075" cy="768350"/>
        </p:xfrm>
        <a:graphic>
          <a:graphicData uri="http://schemas.openxmlformats.org/presentationml/2006/ole">
            <p:oleObj spid="_x0000_s64514" name="Equation" r:id="rId5" imgW="1015920" imgH="4824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425879" y="2952690"/>
            <a:ext cx="489521" cy="40011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err="1" smtClean="0"/>
              <a:t>E</a:t>
            </a:r>
            <a:r>
              <a:rPr lang="en-US" sz="2000" b="1" baseline="-25000" dirty="0" err="1" smtClean="0"/>
              <a:t>r</a:t>
            </a:r>
            <a:endParaRPr lang="en-US" sz="2000" b="1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8686800" y="3581400"/>
            <a:ext cx="595723" cy="40011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/>
              <a:t>E</a:t>
            </a:r>
            <a:r>
              <a:rPr lang="el-GR" sz="2000" b="1" baseline="-25000" dirty="0" smtClean="0"/>
              <a:t>θ</a:t>
            </a:r>
            <a:endParaRPr lang="en-US" sz="2000" b="1" baseline="-250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8686800" y="3643316"/>
            <a:ext cx="0" cy="31908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303795" y="3276981"/>
            <a:ext cx="306805" cy="228219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746453" y="3897868"/>
            <a:ext cx="635547" cy="40011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/>
              <a:t>V</a:t>
            </a:r>
            <a:r>
              <a:rPr lang="en-US" sz="2000" b="1" baseline="-25000" dirty="0" smtClean="0"/>
              <a:t>||</a:t>
            </a:r>
            <a:endParaRPr lang="en-US" sz="2000" b="1" baseline="-250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8229600" y="3810000"/>
            <a:ext cx="76200" cy="53340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6748643" y="2977091"/>
          <a:ext cx="947557" cy="473780"/>
        </p:xfrm>
        <a:graphic>
          <a:graphicData uri="http://schemas.openxmlformats.org/presentationml/2006/ole">
            <p:oleObj spid="_x0000_s64515" name="Equation" r:id="rId6" imgW="507960" imgH="253800" progId="Equation.3">
              <p:embed/>
            </p:oleObj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6737530" y="3412420"/>
          <a:ext cx="947558" cy="473780"/>
        </p:xfrm>
        <a:graphic>
          <a:graphicData uri="http://schemas.openxmlformats.org/presentationml/2006/ole">
            <p:oleObj spid="_x0000_s64516" name="Equation" r:id="rId7" imgW="507960" imgH="25380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576053" y="3962400"/>
            <a:ext cx="529347" cy="30777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err="1" smtClean="0"/>
              <a:t>I</a:t>
            </a:r>
            <a:r>
              <a:rPr lang="en-US" sz="1400" b="1" baseline="-25000" dirty="0" err="1" smtClean="0"/>
              <a:t>sat</a:t>
            </a:r>
            <a:endParaRPr lang="en-US" sz="1400" b="1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5410200" y="4038600"/>
            <a:ext cx="529347" cy="30777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err="1" smtClean="0"/>
              <a:t>I</a:t>
            </a:r>
            <a:r>
              <a:rPr lang="en-US" sz="1400" b="1" baseline="-25000" dirty="0" err="1" smtClean="0"/>
              <a:t>sat</a:t>
            </a:r>
            <a:endParaRPr lang="en-US" sz="1400" b="1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5105400" y="4416623"/>
            <a:ext cx="449956" cy="30777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err="1" smtClean="0"/>
              <a:t>V</a:t>
            </a:r>
            <a:r>
              <a:rPr lang="en-US" sz="1400" b="1" baseline="-25000" dirty="0" err="1" smtClean="0"/>
              <a:t>f</a:t>
            </a:r>
            <a:endParaRPr lang="en-US" sz="1400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5029200" y="4645223"/>
            <a:ext cx="449956" cy="30777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err="1" smtClean="0"/>
              <a:t>V</a:t>
            </a:r>
            <a:r>
              <a:rPr lang="en-US" sz="1400" b="1" baseline="-25000" dirty="0" err="1" smtClean="0"/>
              <a:t>f</a:t>
            </a:r>
            <a:endParaRPr lang="en-US" sz="1400" b="1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5109453" y="4111823"/>
            <a:ext cx="529347" cy="30777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err="1" smtClean="0"/>
              <a:t>V</a:t>
            </a:r>
            <a:r>
              <a:rPr lang="en-US" sz="1400" b="1" baseline="-25000" dirty="0" err="1" smtClean="0"/>
              <a:t>f</a:t>
            </a:r>
            <a:endParaRPr lang="en-US" sz="1400" b="1" baseline="-25000" dirty="0"/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4343400" y="3886200"/>
            <a:ext cx="1524000" cy="228600"/>
          </a:xfrm>
          <a:prstGeom prst="line">
            <a:avLst/>
          </a:prstGeom>
          <a:ln w="31750">
            <a:solidFill>
              <a:schemeClr val="tx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53000" y="3581400"/>
            <a:ext cx="464631" cy="478335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B</a:t>
            </a:r>
            <a:endParaRPr lang="en-US" b="1" dirty="0">
              <a:solidFill>
                <a:schemeClr val="tx2"/>
              </a:solidFill>
            </a:endParaRPr>
          </a:p>
        </p:txBody>
      </p:sp>
      <p:graphicFrame>
        <p:nvGraphicFramePr>
          <p:cNvPr id="23" name="Object 125"/>
          <p:cNvGraphicFramePr>
            <a:graphicFrameLocks noChangeAspect="1"/>
          </p:cNvGraphicFramePr>
          <p:nvPr/>
        </p:nvGraphicFramePr>
        <p:xfrm>
          <a:off x="4959350" y="5130800"/>
          <a:ext cx="1363663" cy="706438"/>
        </p:xfrm>
        <a:graphic>
          <a:graphicData uri="http://schemas.openxmlformats.org/presentationml/2006/ole">
            <p:oleObj spid="_x0000_s64517" name="Equation" r:id="rId8" imgW="1015920" imgH="444240" progId="Equation.3">
              <p:embed/>
            </p:oleObj>
          </a:graphicData>
        </a:graphic>
      </p:graphicFrame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228600" y="1135063"/>
            <a:ext cx="4191000" cy="5245100"/>
          </a:xfrm>
        </p:spPr>
        <p:txBody>
          <a:bodyPr/>
          <a:lstStyle/>
          <a:p>
            <a:pPr marL="182880" indent="-182880"/>
            <a:r>
              <a:rPr lang="en-US" sz="1600" dirty="0" smtClean="0"/>
              <a:t>Tungsten tips shielded by bulk BN, </a:t>
            </a:r>
            <a:r>
              <a:rPr lang="en-US" sz="1600" dirty="0" err="1" smtClean="0"/>
              <a:t>V</a:t>
            </a:r>
            <a:r>
              <a:rPr lang="en-US" sz="1600" baseline="-25000" dirty="0" err="1" smtClean="0"/>
              <a:t>f</a:t>
            </a:r>
            <a:r>
              <a:rPr lang="en-US" sz="1600" dirty="0" smtClean="0"/>
              <a:t> and </a:t>
            </a:r>
            <a:r>
              <a:rPr lang="en-US" sz="1600" dirty="0" err="1" smtClean="0"/>
              <a:t>I</a:t>
            </a:r>
            <a:r>
              <a:rPr lang="en-US" sz="1600" baseline="-25000" dirty="0" err="1" smtClean="0"/>
              <a:t>sat</a:t>
            </a:r>
            <a:r>
              <a:rPr lang="en-US" sz="1600" dirty="0" smtClean="0"/>
              <a:t> signals digitized at 5 MHz</a:t>
            </a:r>
          </a:p>
          <a:p>
            <a:pPr marL="182880" indent="-182880"/>
            <a:r>
              <a:rPr lang="en-US" sz="1600" dirty="0" smtClean="0"/>
              <a:t>Radial profiles taken on a shot-by-shot basis</a:t>
            </a:r>
          </a:p>
          <a:p>
            <a:pPr marL="182880" indent="-182880"/>
            <a:r>
              <a:rPr lang="en-US" sz="1600" dirty="0" smtClean="0"/>
              <a:t>Discharges are very repeatable: n</a:t>
            </a:r>
            <a:r>
              <a:rPr lang="en-US" sz="1600" baseline="-25000" dirty="0" smtClean="0"/>
              <a:t>e</a:t>
            </a:r>
            <a:r>
              <a:rPr lang="en-US" sz="1600" dirty="0" smtClean="0"/>
              <a:t> consistent to within 1%, probe measurements consistent to within the noise</a:t>
            </a:r>
          </a:p>
          <a:p>
            <a:pPr marL="182880" indent="-182880"/>
            <a:r>
              <a:rPr lang="en-US" sz="1600" dirty="0" smtClean="0"/>
              <a:t>For the data shown here, differential </a:t>
            </a:r>
            <a:r>
              <a:rPr lang="en-US" sz="1600" dirty="0" err="1" smtClean="0"/>
              <a:t>V</a:t>
            </a:r>
            <a:r>
              <a:rPr lang="en-US" sz="1600" baseline="-25000" dirty="0" err="1" smtClean="0"/>
              <a:t>f</a:t>
            </a:r>
            <a:r>
              <a:rPr lang="en-US" sz="1600" dirty="0" smtClean="0"/>
              <a:t> fluctuations are assumed to be potential fluctuations</a:t>
            </a:r>
          </a:p>
          <a:p>
            <a:pPr marL="582930" lvl="1" indent="-182880"/>
            <a:r>
              <a:rPr lang="en-US" sz="1600" dirty="0" smtClean="0"/>
              <a:t>Mean T</a:t>
            </a:r>
            <a:r>
              <a:rPr lang="en-US" sz="1600" baseline="-25000" dirty="0" smtClean="0"/>
              <a:t>e</a:t>
            </a:r>
            <a:r>
              <a:rPr lang="en-US" sz="1600" dirty="0" smtClean="0"/>
              <a:t> difference between pins is accounted for, fluctuating T</a:t>
            </a:r>
            <a:r>
              <a:rPr lang="en-US" sz="1600" baseline="-25000" dirty="0" smtClean="0"/>
              <a:t>e</a:t>
            </a:r>
            <a:r>
              <a:rPr lang="en-US" sz="1600" dirty="0" smtClean="0"/>
              <a:t> would not be</a:t>
            </a:r>
          </a:p>
          <a:p>
            <a:pPr marL="182880" lvl="1" indent="-182880">
              <a:buFontTx/>
              <a:buChar char="•"/>
            </a:pPr>
            <a:r>
              <a:rPr lang="en-US" sz="1600" dirty="0" smtClean="0"/>
              <a:t>Fluctuating </a:t>
            </a:r>
            <a:r>
              <a:rPr lang="en-US" sz="1600" dirty="0" err="1" smtClean="0"/>
              <a:t>v</a:t>
            </a:r>
            <a:r>
              <a:rPr lang="en-US" sz="1600" baseline="-25000" dirty="0" err="1" smtClean="0"/>
              <a:t>r</a:t>
            </a:r>
            <a:r>
              <a:rPr lang="en-US" sz="1600" dirty="0" smtClean="0"/>
              <a:t> and v</a:t>
            </a:r>
            <a:r>
              <a:rPr lang="el-GR" sz="1600" baseline="-25000" dirty="0" smtClean="0"/>
              <a:t>θ</a:t>
            </a:r>
            <a:r>
              <a:rPr lang="en-US" sz="1600" dirty="0" smtClean="0"/>
              <a:t> quantities for Reynolds stress assumed from measured </a:t>
            </a:r>
            <a:r>
              <a:rPr lang="en-US" sz="1600" dirty="0" err="1" smtClean="0"/>
              <a:t>E</a:t>
            </a:r>
            <a:r>
              <a:rPr lang="en-US" sz="1600" baseline="-25000" dirty="0" err="1" smtClean="0"/>
              <a:t>r</a:t>
            </a:r>
            <a:r>
              <a:rPr lang="en-US" sz="1600" dirty="0" smtClean="0"/>
              <a:t> and E</a:t>
            </a:r>
            <a:r>
              <a:rPr lang="el-GR" sz="1600" baseline="-25000" dirty="0" smtClean="0"/>
              <a:t>θ</a:t>
            </a:r>
            <a:r>
              <a:rPr lang="en-US" sz="1600" baseline="-25000" dirty="0" smtClean="0"/>
              <a:t> </a:t>
            </a:r>
            <a:r>
              <a:rPr lang="en-US" sz="1600" dirty="0" smtClean="0"/>
              <a:t>fluctuations, respectively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8001000" cy="854075"/>
          </a:xfrm>
        </p:spPr>
        <p:txBody>
          <a:bodyPr/>
          <a:lstStyle/>
          <a:p>
            <a:pPr algn="l"/>
            <a:r>
              <a:rPr lang="en-US" sz="2000" dirty="0" smtClean="0"/>
              <a:t>Clear radial gradient exists in time-averaged Reynolds stress profile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972" y="3744745"/>
            <a:ext cx="2095195" cy="311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746249"/>
            <a:ext cx="2064154" cy="3111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066800"/>
            <a:ext cx="3657600" cy="270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239837"/>
            <a:ext cx="4724400" cy="5084763"/>
          </a:xfrm>
        </p:spPr>
        <p:txBody>
          <a:bodyPr/>
          <a:lstStyle/>
          <a:p>
            <a:r>
              <a:rPr lang="en-US" dirty="0" smtClean="0"/>
              <a:t>Reynolds stress flow drive </a:t>
            </a:r>
            <a:r>
              <a:rPr lang="en-US" dirty="0" smtClean="0"/>
              <a:t>is </a:t>
            </a:r>
            <a:r>
              <a:rPr lang="en-US" dirty="0" smtClean="0"/>
              <a:t>proportional to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PDF of velocity fluctuations (inferred from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f</a:t>
            </a:r>
            <a:r>
              <a:rPr lang="en-US" dirty="0" smtClean="0"/>
              <a:t> measurements) show positive correlation between instantaneous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r</a:t>
            </a:r>
            <a:r>
              <a:rPr lang="en-US" dirty="0" smtClean="0"/>
              <a:t> and v</a:t>
            </a:r>
            <a:r>
              <a:rPr lang="el-GR" baseline="-25000" dirty="0" smtClean="0"/>
              <a:t>θ</a:t>
            </a:r>
            <a:r>
              <a:rPr lang="en-US" dirty="0" smtClean="0"/>
              <a:t> fluctuations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Measurement needs to be compared to some rough estimate of the poloidal viscosity to calculate resulting poloidal rotation and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endParaRPr lang="en-US" baseline="-250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867400" y="1600200"/>
          <a:ext cx="838200" cy="552855"/>
        </p:xfrm>
        <a:graphic>
          <a:graphicData uri="http://schemas.openxmlformats.org/presentationml/2006/ole">
            <p:oleObj spid="_x0000_s65538" name="Equation" r:id="rId6" imgW="596880" imgH="393480" progId="Equation.3">
              <p:embed/>
            </p:oleObj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Neoclassical poloidal viscosity is calculated roughly to find </a:t>
            </a:r>
            <a:r>
              <a:rPr lang="en-US" dirty="0" smtClean="0"/>
              <a:t>contribution </a:t>
            </a:r>
            <a:r>
              <a:rPr lang="en-US" dirty="0" smtClean="0"/>
              <a:t>of measured Reynolds stress to flows and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62200"/>
            <a:ext cx="4419600" cy="1905000"/>
          </a:xfrm>
        </p:spPr>
        <p:txBody>
          <a:bodyPr/>
          <a:lstStyle/>
          <a:p>
            <a:r>
              <a:rPr lang="en-US" dirty="0" smtClean="0"/>
              <a:t>Crudely estimate the purely poloidal component of neoclassical viscosity for poloidal momentum balance</a:t>
            </a:r>
          </a:p>
          <a:p>
            <a:r>
              <a:rPr lang="en-US" dirty="0" smtClean="0"/>
              <a:t>Neutral density based on measurements from H-alpha arrays and calculations  from DEGAS neutral gas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209799"/>
            <a:ext cx="4495800" cy="314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609600" y="1066800"/>
          <a:ext cx="3419475" cy="457200"/>
        </p:xfrm>
        <a:graphic>
          <a:graphicData uri="http://schemas.openxmlformats.org/presentationml/2006/ole">
            <p:oleObj spid="_x0000_s70661" name="Equation" r:id="rId4" imgW="2997000" imgH="393480" progId="Equation.3">
              <p:embed/>
            </p:oleObj>
          </a:graphicData>
        </a:graphic>
      </p:graphicFrame>
      <p:graphicFrame>
        <p:nvGraphicFramePr>
          <p:cNvPr id="70662" name="Object 6"/>
          <p:cNvGraphicFramePr>
            <a:graphicFrameLocks noChangeAspect="1"/>
          </p:cNvGraphicFramePr>
          <p:nvPr/>
        </p:nvGraphicFramePr>
        <p:xfrm>
          <a:off x="685800" y="1600200"/>
          <a:ext cx="3050168" cy="762000"/>
        </p:xfrm>
        <a:graphic>
          <a:graphicData uri="http://schemas.openxmlformats.org/presentationml/2006/ole">
            <p:oleObj spid="_x0000_s70662" name="Equation" r:id="rId5" imgW="1968480" imgH="482400" progId="Equation.3">
              <p:embed/>
            </p:oleObj>
          </a:graphicData>
        </a:graphic>
      </p:graphicFrame>
      <p:graphicFrame>
        <p:nvGraphicFramePr>
          <p:cNvPr id="70663" name="Object 7"/>
          <p:cNvGraphicFramePr>
            <a:graphicFrameLocks noChangeAspect="1"/>
          </p:cNvGraphicFramePr>
          <p:nvPr/>
        </p:nvGraphicFramePr>
        <p:xfrm>
          <a:off x="5546725" y="1295400"/>
          <a:ext cx="2149475" cy="600075"/>
        </p:xfrm>
        <a:graphic>
          <a:graphicData uri="http://schemas.openxmlformats.org/presentationml/2006/ole">
            <p:oleObj spid="_x0000_s70663" name="Equation" r:id="rId6" imgW="1726451" imgH="482391" progId="Equation.3">
              <p:embed/>
            </p:oleObj>
          </a:graphicData>
        </a:graphic>
      </p:graphicFrame>
      <p:pic>
        <p:nvPicPr>
          <p:cNvPr id="12" name="Picture 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6488" y="4111931"/>
            <a:ext cx="3193512" cy="236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181600" y="1963579"/>
            <a:ext cx="3581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[M</a:t>
            </a:r>
            <a:r>
              <a:rPr lang="en-US" sz="1000" dirty="0" smtClean="0"/>
              <a:t>. Coronado and H. </a:t>
            </a:r>
            <a:r>
              <a:rPr lang="en-US" sz="1000" dirty="0" err="1" smtClean="0"/>
              <a:t>Wobig</a:t>
            </a:r>
            <a:r>
              <a:rPr lang="en-US" sz="1000" dirty="0" smtClean="0"/>
              <a:t>, </a:t>
            </a:r>
            <a:r>
              <a:rPr lang="en-US" sz="1000" i="1" dirty="0" smtClean="0"/>
              <a:t>Phys. Fluids B 29</a:t>
            </a:r>
            <a:r>
              <a:rPr lang="en-US" sz="1000" dirty="0" smtClean="0"/>
              <a:t> (1986) </a:t>
            </a:r>
            <a:r>
              <a:rPr lang="en-US" sz="1000" dirty="0" smtClean="0"/>
              <a:t>527]</a:t>
            </a:r>
            <a:endParaRPr lang="en-US" sz="10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4191000" y="5638800"/>
            <a:ext cx="464820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Neutral damping is small but non-negligible at the edge where probe measurements are made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0664" name="Object 8"/>
          <p:cNvGraphicFramePr>
            <a:graphicFrameLocks noChangeAspect="1"/>
          </p:cNvGraphicFramePr>
          <p:nvPr/>
        </p:nvGraphicFramePr>
        <p:xfrm>
          <a:off x="4572000" y="5226050"/>
          <a:ext cx="1673225" cy="336550"/>
        </p:xfrm>
        <a:graphic>
          <a:graphicData uri="http://schemas.openxmlformats.org/presentationml/2006/ole">
            <p:oleObj spid="_x0000_s70664" name="Equation" r:id="rId8" imgW="1180800" imgH="241200" progId="Equation.3">
              <p:embed/>
            </p:oleObj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267200"/>
            <a:ext cx="46291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799"/>
            <a:ext cx="4648200" cy="321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Measured Reynolds stress flow drive agrees qualitatively with deviation of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from neoclassical </a:t>
            </a:r>
            <a:r>
              <a:rPr lang="en-US" dirty="0" err="1" smtClean="0"/>
              <a:t>ambipolarity</a:t>
            </a:r>
            <a:r>
              <a:rPr lang="en-US" dirty="0" smtClean="0"/>
              <a:t>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135063"/>
            <a:ext cx="4495800" cy="5245100"/>
          </a:xfrm>
        </p:spPr>
        <p:txBody>
          <a:bodyPr/>
          <a:lstStyle/>
          <a:p>
            <a:pPr marL="228600" indent="-228600"/>
            <a:r>
              <a:rPr lang="en-US" dirty="0" smtClean="0"/>
              <a:t>PENTA code calculates neoclassical </a:t>
            </a:r>
            <a:r>
              <a:rPr lang="en-US" dirty="0" err="1" smtClean="0"/>
              <a:t>ambipolarity</a:t>
            </a:r>
            <a:r>
              <a:rPr lang="en-US" dirty="0" smtClean="0"/>
              <a:t> condition based </a:t>
            </a:r>
            <a:r>
              <a:rPr lang="en-US" dirty="0" smtClean="0"/>
              <a:t>on </a:t>
            </a:r>
            <a:r>
              <a:rPr lang="en-US" dirty="0" smtClean="0"/>
              <a:t>non-</a:t>
            </a:r>
            <a:r>
              <a:rPr lang="en-US" dirty="0" err="1" smtClean="0"/>
              <a:t>ambipolar</a:t>
            </a:r>
            <a:r>
              <a:rPr lang="en-US" dirty="0" smtClean="0"/>
              <a:t> particle fluxes as a function of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endParaRPr lang="en-US" baseline="-25000" dirty="0" smtClean="0"/>
          </a:p>
          <a:p>
            <a:pPr lvl="1"/>
            <a:r>
              <a:rPr lang="en-US" sz="1600" dirty="0" smtClean="0"/>
              <a:t>Neoclassical particle transport is small for optimized QHS </a:t>
            </a:r>
            <a:r>
              <a:rPr lang="en-US" sz="1600" dirty="0" smtClean="0"/>
              <a:t>configuration</a:t>
            </a:r>
          </a:p>
          <a:p>
            <a:pPr lvl="1"/>
            <a:r>
              <a:rPr lang="en-US" dirty="0" smtClean="0"/>
              <a:t>More on PENTA calculations from A. </a:t>
            </a:r>
            <a:r>
              <a:rPr lang="en-US" dirty="0" err="1" smtClean="0"/>
              <a:t>Briesemeister</a:t>
            </a:r>
            <a:r>
              <a:rPr lang="en-US" dirty="0" smtClean="0"/>
              <a:t> tomorrow</a:t>
            </a:r>
            <a:endParaRPr lang="en-US" sz="1600" dirty="0" smtClean="0"/>
          </a:p>
          <a:p>
            <a:r>
              <a:rPr lang="en-US" dirty="0" smtClean="0"/>
              <a:t>Unknown T</a:t>
            </a:r>
            <a:r>
              <a:rPr lang="en-US" baseline="-25000" dirty="0" smtClean="0"/>
              <a:t>e</a:t>
            </a:r>
            <a:r>
              <a:rPr lang="en-US" dirty="0" smtClean="0"/>
              <a:t> gradient is ignored, but would make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more positive if present</a:t>
            </a:r>
          </a:p>
          <a:p>
            <a:pPr lvl="1"/>
            <a:r>
              <a:rPr lang="en-US" dirty="0" smtClean="0"/>
              <a:t>Anywhere between ~0-5 kV/m, depending on where local T</a:t>
            </a:r>
            <a:r>
              <a:rPr lang="en-US" baseline="-25000" dirty="0" smtClean="0"/>
              <a:t>e</a:t>
            </a:r>
            <a:r>
              <a:rPr lang="en-US" dirty="0" smtClean="0"/>
              <a:t> drops off beyond the last Thomson scattering point</a:t>
            </a:r>
            <a:endParaRPr lang="en-US" dirty="0" smtClean="0"/>
          </a:p>
          <a:p>
            <a:r>
              <a:rPr lang="en-US" dirty="0" smtClean="0"/>
              <a:t>Reynolds stress measurements imply extremely large flow drive, but this is a single point measurement in a region where fluctuations are expected to be large (low field, bad curvature) </a:t>
            </a:r>
            <a:endParaRPr lang="en-US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4495800" cy="306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Measured </a:t>
            </a:r>
            <a:r>
              <a:rPr lang="en-US" sz="1800" dirty="0" smtClean="0"/>
              <a:t>deviation from neoclassical </a:t>
            </a:r>
            <a:r>
              <a:rPr lang="en-US" sz="1800" dirty="0" err="1" smtClean="0"/>
              <a:t>E</a:t>
            </a:r>
            <a:r>
              <a:rPr lang="en-US" sz="1800" baseline="-25000" dirty="0" err="1" smtClean="0"/>
              <a:t>r</a:t>
            </a:r>
            <a:r>
              <a:rPr lang="en-US" sz="1800" dirty="0" smtClean="0"/>
              <a:t> </a:t>
            </a:r>
            <a:r>
              <a:rPr lang="en-US" sz="1800" dirty="0" smtClean="0"/>
              <a:t>prediction scales with Reynolds stress flow drive measurements when conditions change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135063"/>
            <a:ext cx="4419599" cy="5245100"/>
          </a:xfrm>
        </p:spPr>
        <p:txBody>
          <a:bodyPr/>
          <a:lstStyle/>
          <a:p>
            <a:pPr marL="228600" indent="-228600"/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 smtClean="0"/>
              <a:t>wall conditioning changes (fresh </a:t>
            </a:r>
            <a:r>
              <a:rPr lang="en-US" dirty="0" err="1" smtClean="0"/>
              <a:t>boronization</a:t>
            </a:r>
            <a:r>
              <a:rPr lang="en-US" dirty="0" smtClean="0"/>
              <a:t>), edge T</a:t>
            </a:r>
            <a:r>
              <a:rPr lang="en-US" baseline="-25000" dirty="0" smtClean="0"/>
              <a:t>e</a:t>
            </a:r>
            <a:r>
              <a:rPr lang="en-US" dirty="0" smtClean="0"/>
              <a:t> is reduced, and fluctuation levels are increased, along with the measured deviation from neoclassical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</a:t>
            </a:r>
            <a:r>
              <a:rPr lang="en-US" dirty="0" smtClean="0"/>
              <a:t>prediction</a:t>
            </a:r>
          </a:p>
          <a:p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deviation from neoclassical prediction and Reynolds stress measurements qualitatively scale together in amplitude and radial location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" name="Picture 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810001"/>
            <a:ext cx="2685019" cy="26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143375"/>
            <a:ext cx="4629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9892" y="4191000"/>
            <a:ext cx="302170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1400" y="1066800"/>
            <a:ext cx="4368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54075"/>
          </a:xfrm>
        </p:spPr>
        <p:txBody>
          <a:bodyPr/>
          <a:lstStyle/>
          <a:p>
            <a:pPr algn="l"/>
            <a:r>
              <a:rPr lang="en-US" sz="1800" dirty="0" err="1" smtClean="0"/>
              <a:t>Helander</a:t>
            </a:r>
            <a:r>
              <a:rPr lang="en-US" sz="1800" dirty="0" smtClean="0"/>
              <a:t> and </a:t>
            </a:r>
            <a:r>
              <a:rPr lang="en-US" sz="1800" dirty="0" err="1" smtClean="0"/>
              <a:t>Simakov</a:t>
            </a:r>
            <a:r>
              <a:rPr lang="en-US" sz="1800" dirty="0" smtClean="0"/>
              <a:t> </a:t>
            </a:r>
            <a:r>
              <a:rPr lang="en-US" sz="1800" dirty="0" smtClean="0"/>
              <a:t>scaling finds that collisionless HSX should be free to rotate in core, constrained to neoclassical value at edge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35062"/>
            <a:ext cx="4724399" cy="5570538"/>
          </a:xfrm>
        </p:spPr>
        <p:txBody>
          <a:bodyPr/>
          <a:lstStyle/>
          <a:p>
            <a:pPr marL="182880" indent="-182880"/>
            <a:r>
              <a:rPr lang="en-US" sz="1600" dirty="0" smtClean="0">
                <a:effectLst/>
              </a:rPr>
              <a:t>How much symmetry breaking is tolerable before neoclassical non-</a:t>
            </a:r>
            <a:r>
              <a:rPr lang="en-US" sz="1600" dirty="0" err="1" smtClean="0">
                <a:effectLst/>
              </a:rPr>
              <a:t>ambipolar</a:t>
            </a:r>
            <a:r>
              <a:rPr lang="en-US" sz="1600" dirty="0" smtClean="0">
                <a:effectLst/>
              </a:rPr>
              <a:t> transport dominates turbulence-driven Reynolds stress?</a:t>
            </a:r>
          </a:p>
          <a:p>
            <a:pPr marL="182880" indent="-182880"/>
            <a:r>
              <a:rPr lang="en-US" sz="1600" dirty="0" smtClean="0">
                <a:effectLst/>
              </a:rPr>
              <a:t>For  collisionless plasma with ions in 1/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n-US" sz="1600" dirty="0" smtClean="0">
                <a:effectLst/>
              </a:rPr>
              <a:t> regime, a deviation from neoclassical </a:t>
            </a:r>
            <a:r>
              <a:rPr lang="en-US" sz="1600" dirty="0" err="1" smtClean="0">
                <a:effectLst/>
              </a:rPr>
              <a:t>ambipolarity</a:t>
            </a:r>
            <a:r>
              <a:rPr lang="en-US" sz="1600" dirty="0" smtClean="0">
                <a:effectLst/>
              </a:rPr>
              <a:t> can be maintained over a radial distance of N ion </a:t>
            </a:r>
            <a:r>
              <a:rPr lang="en-US" sz="1600" dirty="0" err="1" smtClean="0">
                <a:effectLst/>
              </a:rPr>
              <a:t>gyroradii</a:t>
            </a:r>
            <a:r>
              <a:rPr lang="en-US" sz="1600" dirty="0" smtClean="0">
                <a:effectLst/>
              </a:rPr>
              <a:t> if</a:t>
            </a:r>
          </a:p>
          <a:p>
            <a:pPr marL="182880" indent="-182880"/>
            <a:endParaRPr lang="en-US" sz="1600" dirty="0" smtClean="0">
              <a:effectLst/>
            </a:endParaRPr>
          </a:p>
          <a:p>
            <a:pPr marL="182880" indent="-182880"/>
            <a:endParaRPr lang="en-US" sz="1600" dirty="0" smtClean="0"/>
          </a:p>
          <a:p>
            <a:pPr marL="182880" indent="-182880"/>
            <a:endParaRPr lang="en-US" sz="1600" dirty="0" smtClean="0">
              <a:effectLst/>
            </a:endParaRPr>
          </a:p>
          <a:p>
            <a:pPr marL="182880" indent="-182880"/>
            <a:r>
              <a:rPr lang="en-US" sz="1600" dirty="0" smtClean="0">
                <a:effectLst/>
              </a:rPr>
              <a:t>This prediction finds that HSX should be “free to rotate” at inner radii, constrained to neoclassical rotation at edge</a:t>
            </a:r>
          </a:p>
          <a:p>
            <a:pPr marL="182880" indent="-182880"/>
            <a:r>
              <a:rPr lang="en-US" sz="1600" dirty="0" smtClean="0"/>
              <a:t>Assumes 1/</a:t>
            </a:r>
            <a:r>
              <a:rPr lang="el-GR" sz="1600" dirty="0" smtClean="0"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en-US" sz="1600" dirty="0" smtClean="0"/>
              <a:t> ions, which doesn’t apply to these HSX plasmas (measured ion temperatures put </a:t>
            </a:r>
            <a:r>
              <a:rPr lang="en-US" sz="1600" dirty="0" smtClean="0"/>
              <a:t>H ions squarely </a:t>
            </a:r>
            <a:r>
              <a:rPr lang="en-US" sz="1600" dirty="0" smtClean="0"/>
              <a:t>in plateau regime</a:t>
            </a:r>
            <a:r>
              <a:rPr lang="en-US" sz="1600" dirty="0" smtClean="0"/>
              <a:t>)</a:t>
            </a:r>
          </a:p>
          <a:p>
            <a:pPr marL="697230" lvl="1" indent="-182880"/>
            <a:r>
              <a:rPr lang="en-US" dirty="0" smtClean="0"/>
              <a:t>Model represents an upper bound on allowable ripple for HSX</a:t>
            </a:r>
            <a:endParaRPr lang="en-US" dirty="0" smtClean="0"/>
          </a:p>
          <a:p>
            <a:pPr marL="182880" indent="-182880"/>
            <a:endParaRPr lang="en-US" sz="16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1752600" y="3200400"/>
          <a:ext cx="1516530" cy="736600"/>
        </p:xfrm>
        <a:graphic>
          <a:graphicData uri="http://schemas.openxmlformats.org/presentationml/2006/ole">
            <p:oleObj spid="_x0000_s63490" name="Equation" r:id="rId5" imgW="888840" imgH="43164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029200" y="4267200"/>
          <a:ext cx="849312" cy="242887"/>
        </p:xfrm>
        <a:graphic>
          <a:graphicData uri="http://schemas.openxmlformats.org/presentationml/2006/ole">
            <p:oleObj spid="_x0000_s63491" name="Equation" r:id="rId6" imgW="799920" imgH="228600" progId="Equation.3">
              <p:embed/>
            </p:oleObj>
          </a:graphicData>
        </a:graphic>
      </p:graphicFrame>
      <p:graphicFrame>
        <p:nvGraphicFramePr>
          <p:cNvPr id="63495" name="Object 7"/>
          <p:cNvGraphicFramePr>
            <a:graphicFrameLocks noChangeAspect="1"/>
          </p:cNvGraphicFramePr>
          <p:nvPr/>
        </p:nvGraphicFramePr>
        <p:xfrm>
          <a:off x="4876800" y="4572000"/>
          <a:ext cx="1173162" cy="457200"/>
        </p:xfrm>
        <a:graphic>
          <a:graphicData uri="http://schemas.openxmlformats.org/presentationml/2006/ole">
            <p:oleObj spid="_x0000_s63495" name="Equation" r:id="rId7" imgW="1104840" imgH="43164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105400" y="6381690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[P</a:t>
            </a:r>
            <a:r>
              <a:rPr lang="en-US" sz="1000" dirty="0" smtClean="0"/>
              <a:t>. </a:t>
            </a:r>
            <a:r>
              <a:rPr lang="en-US" sz="1000" dirty="0" err="1" smtClean="0"/>
              <a:t>Helander</a:t>
            </a:r>
            <a:r>
              <a:rPr lang="en-US" sz="1000" dirty="0" smtClean="0"/>
              <a:t> and A.N. </a:t>
            </a:r>
            <a:r>
              <a:rPr lang="en-US" sz="1000" dirty="0" err="1" smtClean="0"/>
              <a:t>Simakov</a:t>
            </a:r>
            <a:r>
              <a:rPr lang="en-US" sz="1000" dirty="0" smtClean="0"/>
              <a:t>, </a:t>
            </a:r>
            <a:r>
              <a:rPr lang="en-US" sz="1000" i="1" dirty="0" smtClean="0"/>
              <a:t>Phys. Rev. </a:t>
            </a:r>
            <a:r>
              <a:rPr lang="en-US" sz="1000" i="1" dirty="0" err="1" smtClean="0"/>
              <a:t>Lett</a:t>
            </a:r>
            <a:r>
              <a:rPr lang="en-US" sz="1000" i="1" dirty="0" smtClean="0"/>
              <a:t>. </a:t>
            </a:r>
            <a:r>
              <a:rPr lang="en-US" sz="1000" dirty="0" smtClean="0"/>
              <a:t>101 (2008) </a:t>
            </a:r>
            <a:r>
              <a:rPr lang="en-US" sz="1000" dirty="0" smtClean="0"/>
              <a:t>145003]</a:t>
            </a:r>
            <a:endParaRPr lang="en-US" sz="10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6413" y="1066800"/>
            <a:ext cx="2761387" cy="4311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1"/>
            <a:ext cx="8001000" cy="838199"/>
          </a:xfrm>
        </p:spPr>
        <p:txBody>
          <a:bodyPr/>
          <a:lstStyle/>
          <a:p>
            <a:pPr algn="l"/>
            <a:r>
              <a:rPr lang="en-US" sz="2000" dirty="0" smtClean="0"/>
              <a:t>Second probe installation planned in high-field region for better estimate of flux-surface averaged Reynolds stress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Content Placeholder 24" descr="hsx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33800" y="3733801"/>
            <a:ext cx="2819399" cy="2819399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 flipH="1" flipV="1">
            <a:off x="6248400" y="5486400"/>
            <a:ext cx="304800" cy="3048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6553200" y="54864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low-field side probe</a:t>
            </a:r>
            <a:endParaRPr lang="en-US" sz="1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28600" y="40386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1600" b="1" kern="0" noProof="0" dirty="0" smtClean="0">
                <a:latin typeface="+mn-lt"/>
                <a:ea typeface="+mn-ea"/>
              </a:rPr>
              <a:t>Existing probe is in region of low field, bad curvature</a:t>
            </a: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1600" b="1" kern="0" noProof="0" dirty="0" smtClean="0">
                <a:latin typeface="+mn-lt"/>
                <a:ea typeface="+mn-ea"/>
              </a:rPr>
              <a:t>Additional probe will be in region of high field, good </a:t>
            </a:r>
            <a:r>
              <a:rPr lang="en-US" sz="1600" b="1" kern="0" noProof="0" dirty="0" smtClean="0">
                <a:latin typeface="+mn-lt"/>
                <a:ea typeface="+mn-ea"/>
              </a:rPr>
              <a:t>curvature (still on outboard side)</a:t>
            </a:r>
            <a:endParaRPr lang="en-US" sz="1600" b="1" kern="0" noProof="0" dirty="0" smtClean="0">
              <a:latin typeface="+mn-lt"/>
              <a:ea typeface="+mn-ea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1600" b="1" kern="0" noProof="0" dirty="0" smtClean="0">
                <a:latin typeface="+mn-lt"/>
                <a:ea typeface="+mn-ea"/>
              </a:rPr>
              <a:t>Approximate limits of RS value on a flux surface</a:t>
            </a: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Possibly interpolate to find flux</a:t>
            </a:r>
            <a:r>
              <a:rPr kumimoji="0" lang="en-US" sz="1600" b="1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surface average value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066800"/>
            <a:ext cx="4652311" cy="2919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>
            <a:off x="3962400" y="3733800"/>
            <a:ext cx="533400" cy="6858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3657600" y="30480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Planned high-field side probe</a:t>
            </a:r>
            <a:endParaRPr lang="en-US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646" y="1066800"/>
            <a:ext cx="3952354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 bwMode="auto">
          <a:xfrm>
            <a:off x="4495800" y="1066800"/>
            <a:ext cx="304800" cy="4876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114800" y="1295399"/>
            <a:ext cx="4876800" cy="4800601"/>
          </a:xfrm>
        </p:spPr>
        <p:txBody>
          <a:bodyPr/>
          <a:lstStyle/>
          <a:p>
            <a:pPr marL="182880" indent="-182880"/>
            <a:r>
              <a:rPr lang="en-US" dirty="0" smtClean="0">
                <a:effectLst/>
              </a:rPr>
              <a:t>Effective ripple (    </a:t>
            </a:r>
            <a:r>
              <a:rPr lang="en-US" dirty="0" smtClean="0">
                <a:effectLst/>
              </a:rPr>
              <a:t> ) </a:t>
            </a:r>
            <a:r>
              <a:rPr lang="en-US" dirty="0" smtClean="0">
                <a:effectLst/>
              </a:rPr>
              <a:t>is a measure of the neoclassical optimization, and is finite in all real magnetic confinement devices</a:t>
            </a:r>
          </a:p>
          <a:p>
            <a:pPr marL="582930" lvl="1" indent="-182880"/>
            <a:r>
              <a:rPr lang="en-US" dirty="0" smtClean="0"/>
              <a:t>Sources like RMP coils, TF ripple, field errors in tokamaks</a:t>
            </a:r>
            <a:endParaRPr lang="en-US" dirty="0" smtClean="0">
              <a:effectLst/>
            </a:endParaRPr>
          </a:p>
          <a:p>
            <a:pPr marL="182880" indent="-182880"/>
            <a:endParaRPr lang="en-US" dirty="0" smtClean="0">
              <a:effectLst/>
            </a:endParaRPr>
          </a:p>
          <a:p>
            <a:pPr marL="182880" indent="-182880"/>
            <a:r>
              <a:rPr lang="en-US" dirty="0" smtClean="0">
                <a:effectLst/>
              </a:rPr>
              <a:t>Experiments </a:t>
            </a:r>
            <a:r>
              <a:rPr lang="en-US" dirty="0" smtClean="0">
                <a:effectLst/>
              </a:rPr>
              <a:t>planned for Mirror configuration to find scaling of </a:t>
            </a:r>
            <a:r>
              <a:rPr lang="en-US" dirty="0" err="1" smtClean="0">
                <a:effectLst/>
              </a:rPr>
              <a:t>E</a:t>
            </a:r>
            <a:r>
              <a:rPr lang="en-US" baseline="-25000" dirty="0" err="1" smtClean="0">
                <a:effectLst/>
              </a:rPr>
              <a:t>r</a:t>
            </a:r>
            <a:r>
              <a:rPr lang="en-US" dirty="0" smtClean="0">
                <a:effectLst/>
              </a:rPr>
              <a:t> deviation from neoclassical calculation with increased ripple</a:t>
            </a:r>
          </a:p>
          <a:p>
            <a:pPr marL="697230" lvl="1" indent="-182880"/>
            <a:r>
              <a:rPr lang="en-US" dirty="0" smtClean="0">
                <a:effectLst/>
              </a:rPr>
              <a:t>      </a:t>
            </a:r>
            <a:r>
              <a:rPr lang="en-US" dirty="0" smtClean="0"/>
              <a:t>at </a:t>
            </a:r>
            <a:r>
              <a:rPr lang="en-US" dirty="0" smtClean="0"/>
              <a:t>the edge </a:t>
            </a:r>
            <a:r>
              <a:rPr lang="en-US" dirty="0" smtClean="0"/>
              <a:t>where </a:t>
            </a:r>
            <a:r>
              <a:rPr lang="en-US" dirty="0" smtClean="0"/>
              <a:t>probes measure can be increased by a factor of ~5</a:t>
            </a:r>
            <a:endParaRPr lang="en-US" dirty="0" smtClean="0">
              <a:effectLst/>
            </a:endParaRPr>
          </a:p>
          <a:p>
            <a:pPr marL="182880" indent="-182880"/>
            <a:endParaRPr lang="en-US" dirty="0" smtClean="0"/>
          </a:p>
          <a:p>
            <a:pPr marL="182880" indent="-182880"/>
            <a:r>
              <a:rPr lang="en-US" dirty="0" smtClean="0"/>
              <a:t>Collisionality scan can also be performed by adjusting heating power, line-averaged density</a:t>
            </a:r>
            <a:endParaRPr lang="en-US" dirty="0" smtClean="0"/>
          </a:p>
          <a:p>
            <a:pPr marL="182880" indent="-182880"/>
            <a:endParaRPr lang="en-US" dirty="0" smtClean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8001000" cy="854075"/>
          </a:xfrm>
        </p:spPr>
        <p:txBody>
          <a:bodyPr/>
          <a:lstStyle/>
          <a:p>
            <a:pPr algn="l"/>
            <a:r>
              <a:rPr lang="en-US" dirty="0" smtClean="0"/>
              <a:t>Effective ripple can be changed to examine the role of symmetry </a:t>
            </a:r>
            <a:r>
              <a:rPr lang="en-US" dirty="0" smtClean="0"/>
              <a:t>breaking in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determination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8134" name="Object 6"/>
          <p:cNvGraphicFramePr>
            <a:graphicFrameLocks noChangeAspect="1"/>
          </p:cNvGraphicFramePr>
          <p:nvPr/>
        </p:nvGraphicFramePr>
        <p:xfrm>
          <a:off x="5943600" y="1295400"/>
          <a:ext cx="354012" cy="361950"/>
        </p:xfrm>
        <a:graphic>
          <a:graphicData uri="http://schemas.openxmlformats.org/presentationml/2006/ole">
            <p:oleObj spid="_x0000_s48134" name="Equation" r:id="rId5" imgW="241200" imgH="241200" progId="Equation.3">
              <p:embed/>
            </p:oleObj>
          </a:graphicData>
        </a:graphic>
      </p:graphicFrame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457200" y="6400800"/>
            <a:ext cx="388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TJII </a:t>
            </a:r>
            <a:r>
              <a:rPr lang="el-GR" sz="1200" dirty="0" smtClean="0"/>
              <a:t>ε</a:t>
            </a:r>
            <a:r>
              <a:rPr lang="en-US" sz="1200" baseline="-25000" dirty="0" err="1" smtClean="0"/>
              <a:t>eff</a:t>
            </a:r>
            <a:r>
              <a:rPr lang="en-US" sz="1200" dirty="0" smtClean="0"/>
              <a:t>: </a:t>
            </a:r>
            <a:r>
              <a:rPr lang="en-US" sz="1200" dirty="0" err="1" smtClean="0"/>
              <a:t>Seiwald</a:t>
            </a:r>
            <a:r>
              <a:rPr lang="en-US" sz="1200" dirty="0" smtClean="0"/>
              <a:t> et. al, JCP 2008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NSTX </a:t>
            </a:r>
            <a:r>
              <a:rPr lang="el-GR" sz="1200" dirty="0" smtClean="0"/>
              <a:t>ε</a:t>
            </a:r>
            <a:r>
              <a:rPr lang="en-US" sz="1200" baseline="-25000" dirty="0" err="1" smtClean="0"/>
              <a:t>eff</a:t>
            </a:r>
            <a:r>
              <a:rPr lang="en-US" sz="1200" dirty="0" smtClean="0"/>
              <a:t> calculations courtesy of John </a:t>
            </a:r>
            <a:r>
              <a:rPr lang="en-US" sz="1200" dirty="0" err="1" smtClean="0"/>
              <a:t>Canik</a:t>
            </a:r>
            <a:r>
              <a:rPr lang="en-US" sz="1200" dirty="0" smtClean="0"/>
              <a:t>, ORNL</a:t>
            </a:r>
            <a:endParaRPr kumimoji="0" lang="en-US" sz="1200" b="1" i="0" u="none" strike="noStrike" kern="0" cap="none" spc="0" normalizeH="0" baseline="-2500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48135" name="Object 7"/>
          <p:cNvGraphicFramePr>
            <a:graphicFrameLocks noChangeAspect="1"/>
          </p:cNvGraphicFramePr>
          <p:nvPr/>
        </p:nvGraphicFramePr>
        <p:xfrm>
          <a:off x="4876800" y="3657600"/>
          <a:ext cx="354013" cy="361950"/>
        </p:xfrm>
        <a:graphic>
          <a:graphicData uri="http://schemas.openxmlformats.org/presentationml/2006/ole">
            <p:oleObj spid="_x0000_s48135" name="Equation" r:id="rId6" imgW="24120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2813" cy="854075"/>
          </a:xfrm>
        </p:spPr>
        <p:txBody>
          <a:bodyPr/>
          <a:lstStyle/>
          <a:p>
            <a:pPr algn="ctr"/>
            <a:r>
              <a:rPr lang="en-US" sz="3200" dirty="0" smtClean="0"/>
              <a:t>Summary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257799"/>
          </a:xfrm>
        </p:spPr>
        <p:txBody>
          <a:bodyPr/>
          <a:lstStyle/>
          <a:p>
            <a:r>
              <a:rPr lang="en-US" sz="2000" dirty="0" smtClean="0">
                <a:sym typeface="Symbol" pitchFamily="18" charset="2"/>
              </a:rPr>
              <a:t>Regions where the Reynolds stress flow drive is measured to be large correspond to regions where </a:t>
            </a:r>
            <a:r>
              <a:rPr lang="en-US" sz="2000" dirty="0" err="1" smtClean="0">
                <a:sym typeface="Symbol" pitchFamily="18" charset="2"/>
              </a:rPr>
              <a:t>E</a:t>
            </a:r>
            <a:r>
              <a:rPr lang="en-US" sz="2000" baseline="-25000" dirty="0" err="1" smtClean="0">
                <a:sym typeface="Symbol" pitchFamily="18" charset="2"/>
              </a:rPr>
              <a:t>r</a:t>
            </a:r>
            <a:r>
              <a:rPr lang="en-US" sz="2000" dirty="0" smtClean="0">
                <a:sym typeface="Symbol" pitchFamily="18" charset="2"/>
              </a:rPr>
              <a:t> deviates significantly from the predicted </a:t>
            </a:r>
            <a:r>
              <a:rPr lang="en-US" sz="2000" dirty="0" err="1" smtClean="0">
                <a:sym typeface="Symbol" pitchFamily="18" charset="2"/>
              </a:rPr>
              <a:t>ambipolar</a:t>
            </a:r>
            <a:r>
              <a:rPr lang="en-US" sz="2000" dirty="0" smtClean="0">
                <a:sym typeface="Symbol" pitchFamily="18" charset="2"/>
              </a:rPr>
              <a:t> value </a:t>
            </a:r>
            <a:r>
              <a:rPr lang="en-US" sz="2000" dirty="0" smtClean="0">
                <a:sym typeface="Symbol" pitchFamily="18" charset="2"/>
              </a:rPr>
              <a:t>calculated by PENTA</a:t>
            </a:r>
            <a:endParaRPr lang="en-US" sz="2000" dirty="0" smtClean="0">
              <a:sym typeface="Symbol" pitchFamily="18" charset="2"/>
            </a:endParaRPr>
          </a:p>
          <a:p>
            <a:r>
              <a:rPr lang="en-US" sz="2000" dirty="0" err="1" smtClean="0">
                <a:effectLst/>
              </a:rPr>
              <a:t>Scalings</a:t>
            </a:r>
            <a:r>
              <a:rPr lang="en-US" sz="2000" dirty="0" smtClean="0">
                <a:effectLst/>
              </a:rPr>
              <a:t> suggest that quasi-symmetric configuration may be close to critical value of       where neoclassical non-</a:t>
            </a:r>
            <a:r>
              <a:rPr lang="en-US" sz="2000" dirty="0" err="1" smtClean="0">
                <a:effectLst/>
              </a:rPr>
              <a:t>ambipolar</a:t>
            </a:r>
            <a:r>
              <a:rPr lang="en-US" sz="2000" dirty="0" smtClean="0">
                <a:effectLst/>
              </a:rPr>
              <a:t> transport processes dominate to determine </a:t>
            </a:r>
            <a:r>
              <a:rPr lang="en-US" sz="2000" dirty="0" err="1" smtClean="0">
                <a:effectLst/>
              </a:rPr>
              <a:t>E</a:t>
            </a:r>
            <a:r>
              <a:rPr lang="en-US" sz="2000" baseline="-25000" dirty="0" err="1" smtClean="0">
                <a:effectLst/>
              </a:rPr>
              <a:t>r</a:t>
            </a:r>
            <a:endParaRPr lang="en-US" sz="2000" dirty="0" smtClean="0">
              <a:effectLst/>
            </a:endParaRPr>
          </a:p>
          <a:p>
            <a:r>
              <a:rPr lang="en-US" sz="2000" dirty="0" smtClean="0"/>
              <a:t>Future experimental plans to test scaling</a:t>
            </a:r>
          </a:p>
          <a:p>
            <a:pPr lvl="1"/>
            <a:r>
              <a:rPr lang="en-US" sz="2000" dirty="0" smtClean="0"/>
              <a:t>Additional probe installation to more accurately measure flux-surface average value of Reynolds stress</a:t>
            </a:r>
          </a:p>
          <a:p>
            <a:pPr lvl="1"/>
            <a:r>
              <a:rPr lang="en-US" sz="2000" dirty="0" smtClean="0"/>
              <a:t>Scan edge effective ripple by breaking optimization</a:t>
            </a:r>
          </a:p>
          <a:p>
            <a:pPr lvl="1"/>
            <a:r>
              <a:rPr lang="en-US" sz="2000" dirty="0" smtClean="0"/>
              <a:t>Scan collisionality by adjusting ECH heating power, density</a:t>
            </a:r>
          </a:p>
          <a:p>
            <a:pPr lvl="1"/>
            <a:endParaRPr lang="en-US" sz="2000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40E-5BF9-4878-B650-0CA0335AF041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2819400" y="2514600"/>
          <a:ext cx="381000" cy="389542"/>
        </p:xfrm>
        <a:graphic>
          <a:graphicData uri="http://schemas.openxmlformats.org/presentationml/2006/ole">
            <p:oleObj spid="_x0000_s71682" name="Equation" r:id="rId4" imgW="24120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e2">
  <a:themeElements>
    <a:clrScheme name="uw_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uw_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w_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w_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w_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w_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w_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w_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ece2</Template>
  <TotalTime>46399</TotalTime>
  <Words>1188</Words>
  <Application>Microsoft Office PowerPoint</Application>
  <PresentationFormat>On-screen Show (4:3)</PresentationFormat>
  <Paragraphs>139</Paragraphs>
  <Slides>12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ece2</vt:lpstr>
      <vt:lpstr>Bitmap Image</vt:lpstr>
      <vt:lpstr>Equation</vt:lpstr>
      <vt:lpstr>Microsoft Equation 3.0</vt:lpstr>
      <vt:lpstr>Measurements of Reynolds stress flow drive and radial electric fields in the edge of HSX</vt:lpstr>
      <vt:lpstr>Outline</vt:lpstr>
      <vt:lpstr>HSX is the first stellarator optimized for quasi-symmetry</vt:lpstr>
      <vt:lpstr>Langmuir probes installed to measure local fluctuating plasma parameters for Reynolds stress studies</vt:lpstr>
      <vt:lpstr>Clear radial gradient exists in time-averaged Reynolds stress profile</vt:lpstr>
      <vt:lpstr>Neoclassical poloidal viscosity is calculated roughly to find contribution of measured Reynolds stress to flows and Er  </vt:lpstr>
      <vt:lpstr>Measured Reynolds stress flow drive agrees qualitatively with deviation of Er from neoclassical ambipolarity calculation</vt:lpstr>
      <vt:lpstr>Measured deviation from neoclassical Er prediction scales with Reynolds stress flow drive measurements when conditions change</vt:lpstr>
      <vt:lpstr>Helander and Simakov scaling finds that collisionless HSX should be free to rotate in core, constrained to neoclassical value at edge</vt:lpstr>
      <vt:lpstr>Second probe installation planned in high-field region for better estimate of flux-surface averaged Reynolds stress</vt:lpstr>
      <vt:lpstr>Effective ripple can be changed to examine the role of symmetry breaking in Er determination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FDTD Simulation in a Plasma Medium</dc:title>
  <dc:creator>Christopher A. Clark</dc:creator>
  <cp:lastModifiedBy>Robert Wilcox</cp:lastModifiedBy>
  <cp:revision>1918</cp:revision>
  <cp:lastPrinted>2005-12-30T17:50:01Z</cp:lastPrinted>
  <dcterms:created xsi:type="dcterms:W3CDTF">2009-05-06T19:24:09Z</dcterms:created>
  <dcterms:modified xsi:type="dcterms:W3CDTF">2012-06-06T03:16:31Z</dcterms:modified>
</cp:coreProperties>
</file>