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Default Extension="bin" ContentType="application/vnd.openxmlformats-officedocument.oleObject"/>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32918400" cy="16459200"/>
  <p:notesSz cx="6400800" cy="8686800"/>
  <p:defaultTextStyle>
    <a:defPPr>
      <a:defRPr lang="en-US"/>
    </a:defPPr>
    <a:lvl1pPr algn="l" rtl="0" fontAlgn="base">
      <a:spcBef>
        <a:spcPct val="20000"/>
      </a:spcBef>
      <a:spcAft>
        <a:spcPct val="0"/>
      </a:spcAft>
      <a:buChar char="•"/>
      <a:defRPr sz="1600" kern="1200">
        <a:solidFill>
          <a:schemeClr val="tx1"/>
        </a:solidFill>
        <a:latin typeface="Arial" charset="0"/>
        <a:ea typeface="+mn-ea"/>
        <a:cs typeface="+mn-cs"/>
      </a:defRPr>
    </a:lvl1pPr>
    <a:lvl2pPr marL="457200" algn="l" rtl="0" fontAlgn="base">
      <a:spcBef>
        <a:spcPct val="20000"/>
      </a:spcBef>
      <a:spcAft>
        <a:spcPct val="0"/>
      </a:spcAft>
      <a:buChar char="•"/>
      <a:defRPr sz="1600" kern="1200">
        <a:solidFill>
          <a:schemeClr val="tx1"/>
        </a:solidFill>
        <a:latin typeface="Arial" charset="0"/>
        <a:ea typeface="+mn-ea"/>
        <a:cs typeface="+mn-cs"/>
      </a:defRPr>
    </a:lvl2pPr>
    <a:lvl3pPr marL="914400" algn="l" rtl="0" fontAlgn="base">
      <a:spcBef>
        <a:spcPct val="20000"/>
      </a:spcBef>
      <a:spcAft>
        <a:spcPct val="0"/>
      </a:spcAft>
      <a:buChar char="•"/>
      <a:defRPr sz="1600" kern="1200">
        <a:solidFill>
          <a:schemeClr val="tx1"/>
        </a:solidFill>
        <a:latin typeface="Arial" charset="0"/>
        <a:ea typeface="+mn-ea"/>
        <a:cs typeface="+mn-cs"/>
      </a:defRPr>
    </a:lvl3pPr>
    <a:lvl4pPr marL="1371600" algn="l" rtl="0" fontAlgn="base">
      <a:spcBef>
        <a:spcPct val="20000"/>
      </a:spcBef>
      <a:spcAft>
        <a:spcPct val="0"/>
      </a:spcAft>
      <a:buChar char="•"/>
      <a:defRPr sz="1600" kern="1200">
        <a:solidFill>
          <a:schemeClr val="tx1"/>
        </a:solidFill>
        <a:latin typeface="Arial" charset="0"/>
        <a:ea typeface="+mn-ea"/>
        <a:cs typeface="+mn-cs"/>
      </a:defRPr>
    </a:lvl4pPr>
    <a:lvl5pPr marL="1828800" algn="l" rtl="0" fontAlgn="base">
      <a:spcBef>
        <a:spcPct val="20000"/>
      </a:spcBef>
      <a:spcAft>
        <a:spcPct val="0"/>
      </a:spcAft>
      <a:buChar char="•"/>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00FF"/>
    <a:srgbClr val="9900CC"/>
    <a:srgbClr val="00FF00"/>
    <a:srgbClr val="00FFFF"/>
    <a:srgbClr val="9933FF"/>
    <a:srgbClr val="00CCFF"/>
    <a:srgbClr val="FF66FF"/>
    <a:srgbClr val="FF3300"/>
    <a:srgbClr val="CC00FF"/>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5620" autoAdjust="0"/>
    <p:restoredTop sz="99144" autoAdjust="0"/>
  </p:normalViewPr>
  <p:slideViewPr>
    <p:cSldViewPr snapToGrid="0">
      <p:cViewPr>
        <p:scale>
          <a:sx n="50" d="100"/>
          <a:sy n="50" d="100"/>
        </p:scale>
        <p:origin x="960" y="492"/>
      </p:cViewPr>
      <p:guideLst>
        <p:guide orient="horz"/>
        <p:guide pos="15168"/>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8" d="100"/>
          <a:sy n="88" d="100"/>
        </p:scale>
        <p:origin x="-2514" y="-108"/>
      </p:cViewPr>
      <p:guideLst>
        <p:guide orient="horz" pos="2736"/>
        <p:guide pos="2016"/>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image" Target="../media/image5.wmf"/><Relationship Id="rId7" Type="http://schemas.openxmlformats.org/officeDocument/2006/relationships/image" Target="../media/image9.wmf"/><Relationship Id="rId2" Type="http://schemas.openxmlformats.org/officeDocument/2006/relationships/image" Target="../media/image4.wmf"/><Relationship Id="rId1" Type="http://schemas.openxmlformats.org/officeDocument/2006/relationships/image" Target="../media/image3.wmf"/><Relationship Id="rId6" Type="http://schemas.openxmlformats.org/officeDocument/2006/relationships/image" Target="../media/image8.wmf"/><Relationship Id="rId5" Type="http://schemas.openxmlformats.org/officeDocument/2006/relationships/image" Target="../media/image7.wmf"/><Relationship Id="rId4" Type="http://schemas.openxmlformats.org/officeDocument/2006/relationships/image" Target="../media/image6.wmf"/><Relationship Id="rId9" Type="http://schemas.openxmlformats.org/officeDocument/2006/relationships/image" Target="../media/image11.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1026"/>
          <p:cNvSpPr>
            <a:spLocks noGrp="1" noChangeArrowheads="1"/>
          </p:cNvSpPr>
          <p:nvPr>
            <p:ph type="hdr" sz="quarter"/>
          </p:nvPr>
        </p:nvSpPr>
        <p:spPr bwMode="auto">
          <a:xfrm>
            <a:off x="0" y="0"/>
            <a:ext cx="2774260" cy="434490"/>
          </a:xfrm>
          <a:prstGeom prst="rect">
            <a:avLst/>
          </a:prstGeom>
          <a:noFill/>
          <a:ln w="9525">
            <a:noFill/>
            <a:miter lim="800000"/>
            <a:headEnd/>
            <a:tailEnd/>
          </a:ln>
          <a:effectLst/>
        </p:spPr>
        <p:txBody>
          <a:bodyPr vert="horz" wrap="square" lIns="86181" tIns="43090" rIns="86181" bIns="43090" numCol="1" anchor="t" anchorCtr="0" compatLnSpc="1">
            <a:prstTxWarp prst="textNoShape">
              <a:avLst/>
            </a:prstTxWarp>
          </a:bodyPr>
          <a:lstStyle>
            <a:lvl1pPr defTabSz="862254">
              <a:spcBef>
                <a:spcPct val="0"/>
              </a:spcBef>
              <a:buFontTx/>
              <a:buNone/>
              <a:defRPr sz="1100" smtClean="0">
                <a:latin typeface="Times New Roman" pitchFamily="18" charset="0"/>
              </a:defRPr>
            </a:lvl1pPr>
          </a:lstStyle>
          <a:p>
            <a:pPr>
              <a:defRPr/>
            </a:pPr>
            <a:endParaRPr lang="en-US"/>
          </a:p>
        </p:txBody>
      </p:sp>
      <p:sp>
        <p:nvSpPr>
          <p:cNvPr id="4099" name="Rectangle 1027"/>
          <p:cNvSpPr>
            <a:spLocks noGrp="1" noChangeArrowheads="1"/>
          </p:cNvSpPr>
          <p:nvPr>
            <p:ph type="dt" sz="quarter" idx="1"/>
          </p:nvPr>
        </p:nvSpPr>
        <p:spPr bwMode="auto">
          <a:xfrm>
            <a:off x="3626541" y="0"/>
            <a:ext cx="2774260" cy="434490"/>
          </a:xfrm>
          <a:prstGeom prst="rect">
            <a:avLst/>
          </a:prstGeom>
          <a:noFill/>
          <a:ln w="9525">
            <a:noFill/>
            <a:miter lim="800000"/>
            <a:headEnd/>
            <a:tailEnd/>
          </a:ln>
          <a:effectLst/>
        </p:spPr>
        <p:txBody>
          <a:bodyPr vert="horz" wrap="square" lIns="86181" tIns="43090" rIns="86181" bIns="43090" numCol="1" anchor="t" anchorCtr="0" compatLnSpc="1">
            <a:prstTxWarp prst="textNoShape">
              <a:avLst/>
            </a:prstTxWarp>
          </a:bodyPr>
          <a:lstStyle>
            <a:lvl1pPr algn="r" defTabSz="862254">
              <a:spcBef>
                <a:spcPct val="0"/>
              </a:spcBef>
              <a:buFontTx/>
              <a:buNone/>
              <a:defRPr sz="1100" smtClean="0">
                <a:latin typeface="Times New Roman" pitchFamily="18" charset="0"/>
              </a:defRPr>
            </a:lvl1pPr>
          </a:lstStyle>
          <a:p>
            <a:pPr>
              <a:defRPr/>
            </a:pPr>
            <a:endParaRPr lang="en-US"/>
          </a:p>
        </p:txBody>
      </p:sp>
      <p:sp>
        <p:nvSpPr>
          <p:cNvPr id="4100" name="Rectangle 1028"/>
          <p:cNvSpPr>
            <a:spLocks noGrp="1" noChangeArrowheads="1"/>
          </p:cNvSpPr>
          <p:nvPr>
            <p:ph type="ftr" sz="quarter" idx="2"/>
          </p:nvPr>
        </p:nvSpPr>
        <p:spPr bwMode="auto">
          <a:xfrm>
            <a:off x="0" y="8252311"/>
            <a:ext cx="2774260" cy="434489"/>
          </a:xfrm>
          <a:prstGeom prst="rect">
            <a:avLst/>
          </a:prstGeom>
          <a:noFill/>
          <a:ln w="9525">
            <a:noFill/>
            <a:miter lim="800000"/>
            <a:headEnd/>
            <a:tailEnd/>
          </a:ln>
          <a:effectLst/>
        </p:spPr>
        <p:txBody>
          <a:bodyPr vert="horz" wrap="square" lIns="86181" tIns="43090" rIns="86181" bIns="43090" numCol="1" anchor="b" anchorCtr="0" compatLnSpc="1">
            <a:prstTxWarp prst="textNoShape">
              <a:avLst/>
            </a:prstTxWarp>
          </a:bodyPr>
          <a:lstStyle>
            <a:lvl1pPr defTabSz="862254">
              <a:spcBef>
                <a:spcPct val="0"/>
              </a:spcBef>
              <a:buFontTx/>
              <a:buNone/>
              <a:defRPr sz="1100" smtClean="0">
                <a:latin typeface="Times New Roman" pitchFamily="18" charset="0"/>
              </a:defRPr>
            </a:lvl1pPr>
          </a:lstStyle>
          <a:p>
            <a:pPr>
              <a:defRPr/>
            </a:pPr>
            <a:endParaRPr lang="en-US"/>
          </a:p>
        </p:txBody>
      </p:sp>
      <p:sp>
        <p:nvSpPr>
          <p:cNvPr id="4101" name="Rectangle 1029"/>
          <p:cNvSpPr>
            <a:spLocks noGrp="1" noChangeArrowheads="1"/>
          </p:cNvSpPr>
          <p:nvPr>
            <p:ph type="sldNum" sz="quarter" idx="3"/>
          </p:nvPr>
        </p:nvSpPr>
        <p:spPr bwMode="auto">
          <a:xfrm>
            <a:off x="3626541" y="8252311"/>
            <a:ext cx="2774260" cy="434489"/>
          </a:xfrm>
          <a:prstGeom prst="rect">
            <a:avLst/>
          </a:prstGeom>
          <a:noFill/>
          <a:ln w="9525">
            <a:noFill/>
            <a:miter lim="800000"/>
            <a:headEnd/>
            <a:tailEnd/>
          </a:ln>
          <a:effectLst/>
        </p:spPr>
        <p:txBody>
          <a:bodyPr vert="horz" wrap="square" lIns="86181" tIns="43090" rIns="86181" bIns="43090" numCol="1" anchor="b" anchorCtr="0" compatLnSpc="1">
            <a:prstTxWarp prst="textNoShape">
              <a:avLst/>
            </a:prstTxWarp>
          </a:bodyPr>
          <a:lstStyle>
            <a:lvl1pPr algn="r" defTabSz="862254">
              <a:spcBef>
                <a:spcPct val="0"/>
              </a:spcBef>
              <a:buFontTx/>
              <a:buNone/>
              <a:defRPr sz="1100" smtClean="0">
                <a:latin typeface="Times New Roman" pitchFamily="18" charset="0"/>
              </a:defRPr>
            </a:lvl1pPr>
          </a:lstStyle>
          <a:p>
            <a:pPr>
              <a:defRPr/>
            </a:pPr>
            <a:fld id="{DCAB995A-D469-4F55-A976-89C7B7F6B2F8}"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hdr" sz="quarter"/>
          </p:nvPr>
        </p:nvSpPr>
        <p:spPr bwMode="auto">
          <a:xfrm>
            <a:off x="0" y="0"/>
            <a:ext cx="2774260" cy="434490"/>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lvl1pPr>
              <a:spcBef>
                <a:spcPct val="0"/>
              </a:spcBef>
              <a:buFontTx/>
              <a:buNone/>
              <a:defRPr sz="1100" smtClean="0">
                <a:latin typeface="Times New Roman" pitchFamily="18" charset="0"/>
              </a:defRPr>
            </a:lvl1pPr>
          </a:lstStyle>
          <a:p>
            <a:pPr>
              <a:defRPr/>
            </a:pPr>
            <a:endParaRPr lang="en-US"/>
          </a:p>
        </p:txBody>
      </p:sp>
      <p:sp>
        <p:nvSpPr>
          <p:cNvPr id="8195" name="Rectangle 3"/>
          <p:cNvSpPr>
            <a:spLocks noGrp="1" noChangeArrowheads="1"/>
          </p:cNvSpPr>
          <p:nvPr>
            <p:ph type="dt" idx="1"/>
          </p:nvPr>
        </p:nvSpPr>
        <p:spPr bwMode="auto">
          <a:xfrm>
            <a:off x="3625092" y="0"/>
            <a:ext cx="2774260" cy="434490"/>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lvl1pPr algn="r">
              <a:spcBef>
                <a:spcPct val="0"/>
              </a:spcBef>
              <a:buFontTx/>
              <a:buNone/>
              <a:defRPr sz="1100" smtClean="0">
                <a:latin typeface="Times New Roman" pitchFamily="18" charset="0"/>
              </a:defRPr>
            </a:lvl1pPr>
          </a:lstStyle>
          <a:p>
            <a:pPr>
              <a:defRPr/>
            </a:pPr>
            <a:endParaRPr lang="en-US"/>
          </a:p>
        </p:txBody>
      </p:sp>
      <p:sp>
        <p:nvSpPr>
          <p:cNvPr id="3076" name="Rectangle 4"/>
          <p:cNvSpPr>
            <a:spLocks noGrp="1" noRot="1" noChangeAspect="1" noChangeArrowheads="1" noTextEdit="1"/>
          </p:cNvSpPr>
          <p:nvPr>
            <p:ph type="sldImg" idx="2"/>
          </p:nvPr>
        </p:nvSpPr>
        <p:spPr bwMode="auto">
          <a:xfrm>
            <a:off x="-57150" y="650875"/>
            <a:ext cx="6515100" cy="3257550"/>
          </a:xfrm>
          <a:prstGeom prst="rect">
            <a:avLst/>
          </a:prstGeom>
          <a:noFill/>
          <a:ln w="9525">
            <a:solidFill>
              <a:srgbClr val="000000"/>
            </a:solidFill>
            <a:miter lim="800000"/>
            <a:headEnd/>
            <a:tailEnd/>
          </a:ln>
        </p:spPr>
      </p:sp>
      <p:sp>
        <p:nvSpPr>
          <p:cNvPr id="8197" name="Rectangle 5"/>
          <p:cNvSpPr>
            <a:spLocks noGrp="1" noChangeArrowheads="1"/>
          </p:cNvSpPr>
          <p:nvPr>
            <p:ph type="body" sz="quarter" idx="3"/>
          </p:nvPr>
        </p:nvSpPr>
        <p:spPr bwMode="auto">
          <a:xfrm>
            <a:off x="640661" y="4126903"/>
            <a:ext cx="5119481" cy="3908911"/>
          </a:xfrm>
          <a:prstGeom prst="rect">
            <a:avLst/>
          </a:prstGeom>
          <a:noFill/>
          <a:ln w="9525">
            <a:noFill/>
            <a:miter lim="800000"/>
            <a:headEnd/>
            <a:tailEnd/>
          </a:ln>
          <a:effectLst/>
        </p:spPr>
        <p:txBody>
          <a:bodyPr vert="horz" wrap="square" lIns="84899" tIns="42450" rIns="84899" bIns="4245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198" name="Rectangle 6"/>
          <p:cNvSpPr>
            <a:spLocks noGrp="1" noChangeArrowheads="1"/>
          </p:cNvSpPr>
          <p:nvPr>
            <p:ph type="ftr" sz="quarter" idx="4"/>
          </p:nvPr>
        </p:nvSpPr>
        <p:spPr bwMode="auto">
          <a:xfrm>
            <a:off x="0" y="8250818"/>
            <a:ext cx="2774260" cy="434490"/>
          </a:xfrm>
          <a:prstGeom prst="rect">
            <a:avLst/>
          </a:prstGeom>
          <a:noFill/>
          <a:ln w="9525">
            <a:noFill/>
            <a:miter lim="800000"/>
            <a:headEnd/>
            <a:tailEnd/>
          </a:ln>
          <a:effectLst/>
        </p:spPr>
        <p:txBody>
          <a:bodyPr vert="horz" wrap="square" lIns="84899" tIns="42450" rIns="84899" bIns="42450" numCol="1" anchor="b" anchorCtr="0" compatLnSpc="1">
            <a:prstTxWarp prst="textNoShape">
              <a:avLst/>
            </a:prstTxWarp>
          </a:bodyPr>
          <a:lstStyle>
            <a:lvl1pPr>
              <a:spcBef>
                <a:spcPct val="0"/>
              </a:spcBef>
              <a:buFontTx/>
              <a:buNone/>
              <a:defRPr sz="1100" smtClean="0">
                <a:latin typeface="Times New Roman" pitchFamily="18" charset="0"/>
              </a:defRPr>
            </a:lvl1pPr>
          </a:lstStyle>
          <a:p>
            <a:pPr>
              <a:defRPr/>
            </a:pPr>
            <a:endParaRPr lang="en-US"/>
          </a:p>
        </p:txBody>
      </p:sp>
      <p:sp>
        <p:nvSpPr>
          <p:cNvPr id="8199" name="Rectangle 7"/>
          <p:cNvSpPr>
            <a:spLocks noGrp="1" noChangeArrowheads="1"/>
          </p:cNvSpPr>
          <p:nvPr>
            <p:ph type="sldNum" sz="quarter" idx="5"/>
          </p:nvPr>
        </p:nvSpPr>
        <p:spPr bwMode="auto">
          <a:xfrm>
            <a:off x="3625092" y="8250818"/>
            <a:ext cx="2774260" cy="434490"/>
          </a:xfrm>
          <a:prstGeom prst="rect">
            <a:avLst/>
          </a:prstGeom>
          <a:noFill/>
          <a:ln w="9525">
            <a:noFill/>
            <a:miter lim="800000"/>
            <a:headEnd/>
            <a:tailEnd/>
          </a:ln>
          <a:effectLst/>
        </p:spPr>
        <p:txBody>
          <a:bodyPr vert="horz" wrap="square" lIns="84899" tIns="42450" rIns="84899" bIns="42450" numCol="1" anchor="b" anchorCtr="0" compatLnSpc="1">
            <a:prstTxWarp prst="textNoShape">
              <a:avLst/>
            </a:prstTxWarp>
          </a:bodyPr>
          <a:lstStyle>
            <a:lvl1pPr algn="r">
              <a:spcBef>
                <a:spcPct val="0"/>
              </a:spcBef>
              <a:buFontTx/>
              <a:buNone/>
              <a:defRPr sz="1100" smtClean="0">
                <a:latin typeface="Times New Roman" pitchFamily="18" charset="0"/>
              </a:defRPr>
            </a:lvl1pPr>
          </a:lstStyle>
          <a:p>
            <a:pPr>
              <a:defRPr/>
            </a:pPr>
            <a:fld id="{C108F082-45AD-4C6A-9701-720E7D5FC341}"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p:cNvSpPr>
            <a:spLocks noGrp="1" noChangeArrowheads="1"/>
          </p:cNvSpPr>
          <p:nvPr>
            <p:ph type="sldNum" sz="quarter" idx="5"/>
          </p:nvPr>
        </p:nvSpPr>
        <p:spPr>
          <a:noFill/>
        </p:spPr>
        <p:txBody>
          <a:bodyPr/>
          <a:lstStyle/>
          <a:p>
            <a:fld id="{863A2078-4935-477F-861F-7244F2AA4D25}" type="slidenum">
              <a:rPr lang="en-US"/>
              <a:pPr/>
              <a:t>1</a:t>
            </a:fld>
            <a:endParaRPr lang="en-US"/>
          </a:p>
        </p:txBody>
      </p:sp>
      <p:sp>
        <p:nvSpPr>
          <p:cNvPr id="4099" name="Rectangle 2"/>
          <p:cNvSpPr>
            <a:spLocks noGrp="1" noRot="1" noChangeAspect="1" noChangeArrowheads="1" noTextEdit="1"/>
          </p:cNvSpPr>
          <p:nvPr>
            <p:ph type="sldImg"/>
          </p:nvPr>
        </p:nvSpPr>
        <p:spPr>
          <a:xfrm>
            <a:off x="-57150" y="650875"/>
            <a:ext cx="6515100" cy="3257550"/>
          </a:xfrm>
          <a:ln/>
        </p:spPr>
      </p:sp>
      <p:sp>
        <p:nvSpPr>
          <p:cNvPr id="4100"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564" y="5113340"/>
            <a:ext cx="27981275" cy="3527425"/>
          </a:xfrm>
          <a:prstGeom prst="rect">
            <a:avLst/>
          </a:prstGeom>
        </p:spPr>
        <p:txBody>
          <a:bodyPr/>
          <a:lstStyle/>
          <a:p>
            <a:r>
              <a:rPr lang="en-US" smtClean="0"/>
              <a:t>Click to edit Master title style</a:t>
            </a:r>
            <a:endParaRPr lang="en-US"/>
          </a:p>
        </p:txBody>
      </p:sp>
      <p:sp>
        <p:nvSpPr>
          <p:cNvPr id="3" name="Subtitle 2"/>
          <p:cNvSpPr>
            <a:spLocks noGrp="1"/>
          </p:cNvSpPr>
          <p:nvPr>
            <p:ph type="subTitle" idx="1"/>
          </p:nvPr>
        </p:nvSpPr>
        <p:spPr>
          <a:xfrm>
            <a:off x="4937125" y="9326565"/>
            <a:ext cx="23044150" cy="4206875"/>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1646239" y="3840163"/>
            <a:ext cx="29625925" cy="10863262"/>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600326" y="10575925"/>
            <a:ext cx="27981275" cy="3270250"/>
          </a:xfrm>
          <a:prstGeom prst="rect">
            <a:avLst/>
          </a:prstGeo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2600326" y="6975475"/>
            <a:ext cx="27981275" cy="36004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1646239" y="3840163"/>
            <a:ext cx="14736762"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16535400" y="3840163"/>
            <a:ext cx="14736763" cy="1086326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646238" y="3684588"/>
            <a:ext cx="14544676"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646238" y="5219702"/>
            <a:ext cx="14544676"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16722725" y="3684588"/>
            <a:ext cx="14549438" cy="15351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16722725" y="5219702"/>
            <a:ext cx="14549438" cy="948372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46238" y="655640"/>
            <a:ext cx="10829926" cy="2789237"/>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12869863" y="655640"/>
            <a:ext cx="18402300" cy="14047787"/>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46238" y="3444875"/>
            <a:ext cx="10829926" cy="1125855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451601" y="11522075"/>
            <a:ext cx="19751675" cy="1358900"/>
          </a:xfrm>
          <a:prstGeom prst="rect">
            <a:avLst/>
          </a:prstGeo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6451601" y="1470025"/>
            <a:ext cx="19751675" cy="9875838"/>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6451601" y="12880975"/>
            <a:ext cx="19751675" cy="1931988"/>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646239" y="658813"/>
            <a:ext cx="29625925" cy="2743200"/>
          </a:xfrm>
          <a:prstGeom prst="rect">
            <a:avLst/>
          </a:prstGeom>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3840163"/>
            <a:ext cx="29625925" cy="1086326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866476" y="658813"/>
            <a:ext cx="7405688" cy="14044612"/>
          </a:xfrm>
          <a:prstGeom prst="rect">
            <a:avLst/>
          </a:prstGeo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646239" y="658813"/>
            <a:ext cx="22067837" cy="14044612"/>
          </a:xfrm>
          <a:prstGeom prst="rect">
            <a:avLst/>
          </a:prstGeo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7"/>
          <p:cNvSpPr>
            <a:spLocks noChangeArrowheads="1"/>
          </p:cNvSpPr>
          <p:nvPr/>
        </p:nvSpPr>
        <p:spPr bwMode="auto">
          <a:xfrm>
            <a:off x="95250" y="15744827"/>
            <a:ext cx="32766000" cy="490538"/>
          </a:xfrm>
          <a:prstGeom prst="rect">
            <a:avLst/>
          </a:prstGeom>
          <a:noFill/>
          <a:ln w="9525">
            <a:noFill/>
            <a:miter lim="800000"/>
            <a:headEnd/>
            <a:tailEnd/>
          </a:ln>
          <a:effectLst/>
        </p:spPr>
        <p:txBody>
          <a:bodyPr lIns="58561" tIns="29280" rIns="58561" bIns="29280">
            <a:spAutoFit/>
          </a:bodyPr>
          <a:lstStyle/>
          <a:p>
            <a:pPr algn="ctr" defTabSz="585788" fontAlgn="ctr">
              <a:spcBef>
                <a:spcPct val="0"/>
              </a:spcBef>
              <a:buFontTx/>
              <a:buNone/>
              <a:defRPr/>
            </a:pPr>
            <a:r>
              <a:rPr lang="en-US" sz="2800" b="1" dirty="0" smtClean="0">
                <a:solidFill>
                  <a:srgbClr val="000066"/>
                </a:solidFill>
                <a:cs typeface="Arial" charset="0"/>
              </a:rPr>
              <a:t>53rd </a:t>
            </a:r>
            <a:r>
              <a:rPr lang="en-US" sz="2800" b="1" dirty="0">
                <a:solidFill>
                  <a:srgbClr val="000066"/>
                </a:solidFill>
                <a:cs typeface="Arial" charset="0"/>
              </a:rPr>
              <a:t>Annual Meeting of the Division of Plasma Physics, November </a:t>
            </a:r>
            <a:r>
              <a:rPr lang="en-US" sz="2800" b="1" dirty="0" smtClean="0">
                <a:solidFill>
                  <a:srgbClr val="000066"/>
                </a:solidFill>
                <a:cs typeface="Arial" charset="0"/>
              </a:rPr>
              <a:t>14 </a:t>
            </a:r>
            <a:r>
              <a:rPr lang="en-US" sz="2800" b="1" dirty="0">
                <a:solidFill>
                  <a:srgbClr val="000066"/>
                </a:solidFill>
                <a:cs typeface="Arial" charset="0"/>
              </a:rPr>
              <a:t>- </a:t>
            </a:r>
            <a:r>
              <a:rPr lang="en-US" sz="2800" b="1" dirty="0" smtClean="0">
                <a:solidFill>
                  <a:srgbClr val="000066"/>
                </a:solidFill>
                <a:cs typeface="Arial" charset="0"/>
              </a:rPr>
              <a:t>18, 2010, Salt Lake City, Utah</a:t>
            </a:r>
            <a:endParaRPr lang="en-US" sz="2800" b="1" dirty="0">
              <a:solidFill>
                <a:srgbClr val="000066"/>
              </a:solidFill>
              <a:cs typeface="Arial" charset="0"/>
            </a:endParaRPr>
          </a:p>
        </p:txBody>
      </p:sp>
      <p:pic>
        <p:nvPicPr>
          <p:cNvPr id="2051" name="Picture 10" descr="bucky badger"/>
          <p:cNvPicPr>
            <a:picLocks noChangeAspect="1" noChangeArrowheads="1"/>
          </p:cNvPicPr>
          <p:nvPr/>
        </p:nvPicPr>
        <p:blipFill>
          <a:blip r:embed="rId13" cstate="print"/>
          <a:srcRect/>
          <a:stretch>
            <a:fillRect/>
          </a:stretch>
        </p:blipFill>
        <p:spPr bwMode="auto">
          <a:xfrm>
            <a:off x="542926" y="190500"/>
            <a:ext cx="2012706" cy="2095500"/>
          </a:xfrm>
          <a:prstGeom prst="rect">
            <a:avLst/>
          </a:prstGeom>
          <a:noFill/>
          <a:ln w="9525">
            <a:noFill/>
            <a:miter lim="800000"/>
            <a:headEnd/>
            <a:tailEnd/>
          </a:ln>
        </p:spPr>
      </p:pic>
      <p:pic>
        <p:nvPicPr>
          <p:cNvPr id="2052" name="Picture 11" descr="qhs"/>
          <p:cNvPicPr>
            <a:picLocks noChangeAspect="1" noChangeArrowheads="1"/>
          </p:cNvPicPr>
          <p:nvPr/>
        </p:nvPicPr>
        <p:blipFill>
          <a:blip r:embed="rId14" cstate="print"/>
          <a:srcRect/>
          <a:stretch>
            <a:fillRect/>
          </a:stretch>
        </p:blipFill>
        <p:spPr bwMode="auto">
          <a:xfrm>
            <a:off x="29718000" y="128590"/>
            <a:ext cx="3200400" cy="2046287"/>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135313" rtl="0" eaLnBrk="0" fontAlgn="base" hangingPunct="0">
        <a:spcBef>
          <a:spcPct val="0"/>
        </a:spcBef>
        <a:spcAft>
          <a:spcPct val="0"/>
        </a:spcAft>
        <a:defRPr sz="15100">
          <a:solidFill>
            <a:schemeClr val="tx2"/>
          </a:solidFill>
          <a:latin typeface="+mj-lt"/>
          <a:ea typeface="+mj-ea"/>
          <a:cs typeface="+mj-cs"/>
        </a:defRPr>
      </a:lvl1pPr>
      <a:lvl2pPr algn="ctr" defTabSz="3135313" rtl="0" eaLnBrk="0" fontAlgn="base" hangingPunct="0">
        <a:spcBef>
          <a:spcPct val="0"/>
        </a:spcBef>
        <a:spcAft>
          <a:spcPct val="0"/>
        </a:spcAft>
        <a:defRPr sz="15100">
          <a:solidFill>
            <a:schemeClr val="tx2"/>
          </a:solidFill>
          <a:latin typeface="Times New Roman" pitchFamily="18" charset="0"/>
        </a:defRPr>
      </a:lvl2pPr>
      <a:lvl3pPr algn="ctr" defTabSz="3135313" rtl="0" eaLnBrk="0" fontAlgn="base" hangingPunct="0">
        <a:spcBef>
          <a:spcPct val="0"/>
        </a:spcBef>
        <a:spcAft>
          <a:spcPct val="0"/>
        </a:spcAft>
        <a:defRPr sz="15100">
          <a:solidFill>
            <a:schemeClr val="tx2"/>
          </a:solidFill>
          <a:latin typeface="Times New Roman" pitchFamily="18" charset="0"/>
        </a:defRPr>
      </a:lvl3pPr>
      <a:lvl4pPr algn="ctr" defTabSz="3135313" rtl="0" eaLnBrk="0" fontAlgn="base" hangingPunct="0">
        <a:spcBef>
          <a:spcPct val="0"/>
        </a:spcBef>
        <a:spcAft>
          <a:spcPct val="0"/>
        </a:spcAft>
        <a:defRPr sz="15100">
          <a:solidFill>
            <a:schemeClr val="tx2"/>
          </a:solidFill>
          <a:latin typeface="Times New Roman" pitchFamily="18" charset="0"/>
        </a:defRPr>
      </a:lvl4pPr>
      <a:lvl5pPr algn="ctr" defTabSz="3135313" rtl="0" eaLnBrk="0" fontAlgn="base" hangingPunct="0">
        <a:spcBef>
          <a:spcPct val="0"/>
        </a:spcBef>
        <a:spcAft>
          <a:spcPct val="0"/>
        </a:spcAft>
        <a:defRPr sz="15100">
          <a:solidFill>
            <a:schemeClr val="tx2"/>
          </a:solidFill>
          <a:latin typeface="Times New Roman" pitchFamily="18" charset="0"/>
        </a:defRPr>
      </a:lvl5pPr>
      <a:lvl6pPr marL="457200" algn="ctr" defTabSz="3135313" rtl="0" fontAlgn="base">
        <a:spcBef>
          <a:spcPct val="0"/>
        </a:spcBef>
        <a:spcAft>
          <a:spcPct val="0"/>
        </a:spcAft>
        <a:defRPr sz="15100">
          <a:solidFill>
            <a:schemeClr val="tx2"/>
          </a:solidFill>
          <a:latin typeface="Times New Roman" pitchFamily="18" charset="0"/>
        </a:defRPr>
      </a:lvl6pPr>
      <a:lvl7pPr marL="914400" algn="ctr" defTabSz="3135313" rtl="0" fontAlgn="base">
        <a:spcBef>
          <a:spcPct val="0"/>
        </a:spcBef>
        <a:spcAft>
          <a:spcPct val="0"/>
        </a:spcAft>
        <a:defRPr sz="15100">
          <a:solidFill>
            <a:schemeClr val="tx2"/>
          </a:solidFill>
          <a:latin typeface="Times New Roman" pitchFamily="18" charset="0"/>
        </a:defRPr>
      </a:lvl7pPr>
      <a:lvl8pPr marL="1371600" algn="ctr" defTabSz="3135313" rtl="0" fontAlgn="base">
        <a:spcBef>
          <a:spcPct val="0"/>
        </a:spcBef>
        <a:spcAft>
          <a:spcPct val="0"/>
        </a:spcAft>
        <a:defRPr sz="15100">
          <a:solidFill>
            <a:schemeClr val="tx2"/>
          </a:solidFill>
          <a:latin typeface="Times New Roman" pitchFamily="18" charset="0"/>
        </a:defRPr>
      </a:lvl8pPr>
      <a:lvl9pPr marL="1828800" algn="ctr" defTabSz="3135313" rtl="0" fontAlgn="base">
        <a:spcBef>
          <a:spcPct val="0"/>
        </a:spcBef>
        <a:spcAft>
          <a:spcPct val="0"/>
        </a:spcAft>
        <a:defRPr sz="15100">
          <a:solidFill>
            <a:schemeClr val="tx2"/>
          </a:solidFill>
          <a:latin typeface="Times New Roman" pitchFamily="18" charset="0"/>
        </a:defRPr>
      </a:lvl9pPr>
    </p:titleStyle>
    <p:bodyStyle>
      <a:lvl1pPr marL="1176338" indent="-1176338" algn="l" defTabSz="3135313" rtl="0" eaLnBrk="0" fontAlgn="base" hangingPunct="0">
        <a:spcBef>
          <a:spcPct val="20000"/>
        </a:spcBef>
        <a:spcAft>
          <a:spcPct val="0"/>
        </a:spcAft>
        <a:buChar char="•"/>
        <a:defRPr sz="11000">
          <a:solidFill>
            <a:schemeClr val="tx1"/>
          </a:solidFill>
          <a:latin typeface="+mn-lt"/>
          <a:ea typeface="+mn-ea"/>
          <a:cs typeface="+mn-cs"/>
        </a:defRPr>
      </a:lvl1pPr>
      <a:lvl2pPr marL="2547938" indent="-981075" algn="l" defTabSz="3135313" rtl="0" eaLnBrk="0" fontAlgn="base" hangingPunct="0">
        <a:spcBef>
          <a:spcPct val="20000"/>
        </a:spcBef>
        <a:spcAft>
          <a:spcPct val="0"/>
        </a:spcAft>
        <a:buChar char="–"/>
        <a:defRPr sz="9600">
          <a:solidFill>
            <a:schemeClr val="tx1"/>
          </a:solidFill>
          <a:latin typeface="+mn-lt"/>
        </a:defRPr>
      </a:lvl2pPr>
      <a:lvl3pPr marL="3919538" indent="-784225" algn="l" defTabSz="3135313" rtl="0" eaLnBrk="0" fontAlgn="base" hangingPunct="0">
        <a:spcBef>
          <a:spcPct val="20000"/>
        </a:spcBef>
        <a:spcAft>
          <a:spcPct val="0"/>
        </a:spcAft>
        <a:buChar char="•"/>
        <a:defRPr sz="8200">
          <a:solidFill>
            <a:schemeClr val="tx1"/>
          </a:solidFill>
          <a:latin typeface="+mn-lt"/>
        </a:defRPr>
      </a:lvl3pPr>
      <a:lvl4pPr marL="5486400" indent="-784225" algn="l" defTabSz="3135313" rtl="0" eaLnBrk="0" fontAlgn="base" hangingPunct="0">
        <a:spcBef>
          <a:spcPct val="20000"/>
        </a:spcBef>
        <a:spcAft>
          <a:spcPct val="0"/>
        </a:spcAft>
        <a:buChar char="–"/>
        <a:defRPr sz="6900">
          <a:solidFill>
            <a:schemeClr val="tx1"/>
          </a:solidFill>
          <a:latin typeface="+mn-lt"/>
        </a:defRPr>
      </a:lvl4pPr>
      <a:lvl5pPr marL="7053263" indent="-782638" algn="l" defTabSz="3135313" rtl="0" eaLnBrk="0" fontAlgn="base" hangingPunct="0">
        <a:spcBef>
          <a:spcPct val="20000"/>
        </a:spcBef>
        <a:spcAft>
          <a:spcPct val="0"/>
        </a:spcAft>
        <a:buChar char="»"/>
        <a:defRPr sz="6900">
          <a:solidFill>
            <a:schemeClr val="tx1"/>
          </a:solidFill>
          <a:latin typeface="+mn-lt"/>
        </a:defRPr>
      </a:lvl5pPr>
      <a:lvl6pPr marL="7510463" indent="-782638" algn="l" defTabSz="3135313" rtl="0" fontAlgn="base">
        <a:spcBef>
          <a:spcPct val="20000"/>
        </a:spcBef>
        <a:spcAft>
          <a:spcPct val="0"/>
        </a:spcAft>
        <a:buChar char="»"/>
        <a:defRPr sz="6900">
          <a:solidFill>
            <a:schemeClr val="tx1"/>
          </a:solidFill>
          <a:latin typeface="+mn-lt"/>
        </a:defRPr>
      </a:lvl6pPr>
      <a:lvl7pPr marL="7967663" indent="-782638" algn="l" defTabSz="3135313" rtl="0" fontAlgn="base">
        <a:spcBef>
          <a:spcPct val="20000"/>
        </a:spcBef>
        <a:spcAft>
          <a:spcPct val="0"/>
        </a:spcAft>
        <a:buChar char="»"/>
        <a:defRPr sz="6900">
          <a:solidFill>
            <a:schemeClr val="tx1"/>
          </a:solidFill>
          <a:latin typeface="+mn-lt"/>
        </a:defRPr>
      </a:lvl7pPr>
      <a:lvl8pPr marL="8424863" indent="-782638" algn="l" defTabSz="3135313" rtl="0" fontAlgn="base">
        <a:spcBef>
          <a:spcPct val="20000"/>
        </a:spcBef>
        <a:spcAft>
          <a:spcPct val="0"/>
        </a:spcAft>
        <a:buChar char="»"/>
        <a:defRPr sz="6900">
          <a:solidFill>
            <a:schemeClr val="tx1"/>
          </a:solidFill>
          <a:latin typeface="+mn-lt"/>
        </a:defRPr>
      </a:lvl8pPr>
      <a:lvl9pPr marL="8882063" indent="-782638" algn="l" defTabSz="3135313" rtl="0" fontAlgn="base">
        <a:spcBef>
          <a:spcPct val="20000"/>
        </a:spcBef>
        <a:spcAft>
          <a:spcPct val="0"/>
        </a:spcAft>
        <a:buChar char="»"/>
        <a:defRPr sz="69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oleObject" Target="../embeddings/oleObject1.bin"/><Relationship Id="rId18" Type="http://schemas.openxmlformats.org/officeDocument/2006/relationships/image" Target="../media/image21.png"/><Relationship Id="rId3" Type="http://schemas.openxmlformats.org/officeDocument/2006/relationships/notesSlide" Target="../notesSlides/notesSlide1.xml"/><Relationship Id="rId21" Type="http://schemas.openxmlformats.org/officeDocument/2006/relationships/oleObject" Target="../embeddings/oleObject8.bin"/><Relationship Id="rId7" Type="http://schemas.openxmlformats.org/officeDocument/2006/relationships/image" Target="../media/image15.png"/><Relationship Id="rId12" Type="http://schemas.openxmlformats.org/officeDocument/2006/relationships/image" Target="../media/image20.png"/><Relationship Id="rId17" Type="http://schemas.openxmlformats.org/officeDocument/2006/relationships/oleObject" Target="../embeddings/oleObject5.bin"/><Relationship Id="rId25" Type="http://schemas.openxmlformats.org/officeDocument/2006/relationships/image" Target="../media/image24.png"/><Relationship Id="rId2" Type="http://schemas.openxmlformats.org/officeDocument/2006/relationships/slideLayout" Target="../slideLayouts/slideLayout7.xml"/><Relationship Id="rId16" Type="http://schemas.openxmlformats.org/officeDocument/2006/relationships/oleObject" Target="../embeddings/oleObject4.bin"/><Relationship Id="rId20" Type="http://schemas.openxmlformats.org/officeDocument/2006/relationships/oleObject" Target="../embeddings/oleObject7.bin"/><Relationship Id="rId1" Type="http://schemas.openxmlformats.org/officeDocument/2006/relationships/vmlDrawing" Target="../drawings/vmlDrawing1.vml"/><Relationship Id="rId6" Type="http://schemas.openxmlformats.org/officeDocument/2006/relationships/image" Target="../media/image14.png"/><Relationship Id="rId11" Type="http://schemas.openxmlformats.org/officeDocument/2006/relationships/image" Target="../media/image19.png"/><Relationship Id="rId24" Type="http://schemas.openxmlformats.org/officeDocument/2006/relationships/image" Target="../media/image23.png"/><Relationship Id="rId5" Type="http://schemas.openxmlformats.org/officeDocument/2006/relationships/image" Target="../media/image13.png"/><Relationship Id="rId15" Type="http://schemas.openxmlformats.org/officeDocument/2006/relationships/oleObject" Target="../embeddings/oleObject3.bin"/><Relationship Id="rId23" Type="http://schemas.openxmlformats.org/officeDocument/2006/relationships/image" Target="../media/image22.png"/><Relationship Id="rId10" Type="http://schemas.openxmlformats.org/officeDocument/2006/relationships/image" Target="../media/image18.jpeg"/><Relationship Id="rId19" Type="http://schemas.openxmlformats.org/officeDocument/2006/relationships/oleObject" Target="../embeddings/oleObject6.bin"/><Relationship Id="rId4" Type="http://schemas.openxmlformats.org/officeDocument/2006/relationships/image" Target="../media/image12.png"/><Relationship Id="rId9" Type="http://schemas.openxmlformats.org/officeDocument/2006/relationships/image" Target="../media/image17.png"/><Relationship Id="rId14" Type="http://schemas.openxmlformats.org/officeDocument/2006/relationships/oleObject" Target="../embeddings/oleObject2.bin"/><Relationship Id="rId22" Type="http://schemas.openxmlformats.org/officeDocument/2006/relationships/oleObject" Target="../embeddings/oleObject9.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61" name="Picture 137"/>
          <p:cNvPicPr>
            <a:picLocks noChangeAspect="1" noChangeArrowheads="1"/>
          </p:cNvPicPr>
          <p:nvPr/>
        </p:nvPicPr>
        <p:blipFill>
          <a:blip r:embed="rId4" cstate="print"/>
          <a:srcRect/>
          <a:stretch>
            <a:fillRect/>
          </a:stretch>
        </p:blipFill>
        <p:spPr bwMode="auto">
          <a:xfrm>
            <a:off x="10814502" y="11992890"/>
            <a:ext cx="3219450" cy="2343150"/>
          </a:xfrm>
          <a:prstGeom prst="rect">
            <a:avLst/>
          </a:prstGeom>
          <a:noFill/>
          <a:ln w="9525">
            <a:noFill/>
            <a:miter lim="800000"/>
            <a:headEnd/>
            <a:tailEnd/>
          </a:ln>
        </p:spPr>
      </p:pic>
      <p:pic>
        <p:nvPicPr>
          <p:cNvPr id="1152" name="Picture 128"/>
          <p:cNvPicPr>
            <a:picLocks noChangeAspect="1" noChangeArrowheads="1"/>
          </p:cNvPicPr>
          <p:nvPr/>
        </p:nvPicPr>
        <p:blipFill>
          <a:blip r:embed="rId5" cstate="print"/>
          <a:srcRect/>
          <a:stretch>
            <a:fillRect/>
          </a:stretch>
        </p:blipFill>
        <p:spPr bwMode="auto">
          <a:xfrm>
            <a:off x="10417631" y="7640862"/>
            <a:ext cx="5606141" cy="4204607"/>
          </a:xfrm>
          <a:prstGeom prst="rect">
            <a:avLst/>
          </a:prstGeom>
          <a:noFill/>
          <a:ln w="9525">
            <a:noFill/>
            <a:miter lim="800000"/>
            <a:headEnd/>
            <a:tailEnd/>
          </a:ln>
        </p:spPr>
      </p:pic>
      <p:pic>
        <p:nvPicPr>
          <p:cNvPr id="1140" name="Picture 116"/>
          <p:cNvPicPr>
            <a:picLocks noChangeAspect="1" noChangeArrowheads="1"/>
          </p:cNvPicPr>
          <p:nvPr/>
        </p:nvPicPr>
        <p:blipFill>
          <a:blip r:embed="rId6" cstate="print"/>
          <a:srcRect/>
          <a:stretch>
            <a:fillRect/>
          </a:stretch>
        </p:blipFill>
        <p:spPr bwMode="auto">
          <a:xfrm>
            <a:off x="29346535" y="4532799"/>
            <a:ext cx="3315143" cy="2663379"/>
          </a:xfrm>
          <a:prstGeom prst="rect">
            <a:avLst/>
          </a:prstGeom>
          <a:noFill/>
          <a:ln w="9525">
            <a:noFill/>
            <a:miter lim="800000"/>
            <a:headEnd/>
            <a:tailEnd/>
          </a:ln>
        </p:spPr>
      </p:pic>
      <p:pic>
        <p:nvPicPr>
          <p:cNvPr id="2" name="Picture 129"/>
          <p:cNvPicPr>
            <a:picLocks noChangeAspect="1" noChangeArrowheads="1"/>
          </p:cNvPicPr>
          <p:nvPr/>
        </p:nvPicPr>
        <p:blipFill>
          <a:blip r:embed="rId7" cstate="print"/>
          <a:srcRect/>
          <a:stretch>
            <a:fillRect/>
          </a:stretch>
        </p:blipFill>
        <p:spPr bwMode="auto">
          <a:xfrm>
            <a:off x="19964401" y="3790950"/>
            <a:ext cx="4343398" cy="3257548"/>
          </a:xfrm>
          <a:prstGeom prst="rect">
            <a:avLst/>
          </a:prstGeom>
          <a:noFill/>
          <a:ln w="9525">
            <a:noFill/>
            <a:miter lim="800000"/>
            <a:headEnd/>
            <a:tailEnd/>
          </a:ln>
        </p:spPr>
      </p:pic>
      <p:pic>
        <p:nvPicPr>
          <p:cNvPr id="74" name="Picture 6"/>
          <p:cNvPicPr>
            <a:picLocks noChangeAspect="1" noChangeArrowheads="1"/>
          </p:cNvPicPr>
          <p:nvPr/>
        </p:nvPicPr>
        <p:blipFill>
          <a:blip r:embed="rId8" cstate="print"/>
          <a:srcRect/>
          <a:stretch>
            <a:fillRect/>
          </a:stretch>
        </p:blipFill>
        <p:spPr bwMode="auto">
          <a:xfrm>
            <a:off x="19680469" y="7512953"/>
            <a:ext cx="2361293" cy="3516819"/>
          </a:xfrm>
          <a:prstGeom prst="rect">
            <a:avLst/>
          </a:prstGeom>
          <a:noFill/>
          <a:ln w="9525">
            <a:noFill/>
            <a:miter lim="800000"/>
            <a:headEnd/>
            <a:tailEnd/>
          </a:ln>
        </p:spPr>
      </p:pic>
      <p:pic>
        <p:nvPicPr>
          <p:cNvPr id="75" name="Picture 7"/>
          <p:cNvPicPr>
            <a:picLocks noChangeAspect="1" noChangeArrowheads="1"/>
          </p:cNvPicPr>
          <p:nvPr/>
        </p:nvPicPr>
        <p:blipFill>
          <a:blip r:embed="rId9" cstate="print"/>
          <a:srcRect/>
          <a:stretch>
            <a:fillRect/>
          </a:stretch>
        </p:blipFill>
        <p:spPr bwMode="auto">
          <a:xfrm>
            <a:off x="21886144" y="7503004"/>
            <a:ext cx="2344547" cy="3525193"/>
          </a:xfrm>
          <a:prstGeom prst="rect">
            <a:avLst/>
          </a:prstGeom>
          <a:noFill/>
          <a:ln w="9525">
            <a:noFill/>
            <a:miter lim="800000"/>
            <a:headEnd/>
            <a:tailEnd/>
          </a:ln>
        </p:spPr>
      </p:pic>
      <p:pic>
        <p:nvPicPr>
          <p:cNvPr id="111" name="Picture 110" descr="hsx.jpg"/>
          <p:cNvPicPr>
            <a:picLocks noChangeAspect="1"/>
          </p:cNvPicPr>
          <p:nvPr/>
        </p:nvPicPr>
        <p:blipFill>
          <a:blip r:embed="rId10" cstate="print"/>
          <a:stretch>
            <a:fillRect/>
          </a:stretch>
        </p:blipFill>
        <p:spPr>
          <a:xfrm>
            <a:off x="12700" y="12547601"/>
            <a:ext cx="3587750" cy="3587750"/>
          </a:xfrm>
          <a:prstGeom prst="rect">
            <a:avLst/>
          </a:prstGeom>
        </p:spPr>
      </p:pic>
      <p:pic>
        <p:nvPicPr>
          <p:cNvPr id="1138" name="Picture 114"/>
          <p:cNvPicPr>
            <a:picLocks noChangeAspect="1" noChangeArrowheads="1"/>
          </p:cNvPicPr>
          <p:nvPr/>
        </p:nvPicPr>
        <p:blipFill>
          <a:blip r:embed="rId11" cstate="print"/>
          <a:srcRect/>
          <a:stretch>
            <a:fillRect/>
          </a:stretch>
        </p:blipFill>
        <p:spPr bwMode="auto">
          <a:xfrm>
            <a:off x="7424699" y="8762994"/>
            <a:ext cx="2779028" cy="4354281"/>
          </a:xfrm>
          <a:prstGeom prst="rect">
            <a:avLst/>
          </a:prstGeom>
          <a:noFill/>
          <a:ln w="9525">
            <a:noFill/>
            <a:miter lim="800000"/>
            <a:headEnd/>
            <a:tailEnd/>
          </a:ln>
        </p:spPr>
      </p:pic>
      <p:pic>
        <p:nvPicPr>
          <p:cNvPr id="1137" name="Picture 113"/>
          <p:cNvPicPr>
            <a:picLocks noChangeAspect="1" noChangeArrowheads="1"/>
          </p:cNvPicPr>
          <p:nvPr/>
        </p:nvPicPr>
        <p:blipFill>
          <a:blip r:embed="rId12" cstate="print"/>
          <a:srcRect/>
          <a:stretch>
            <a:fillRect/>
          </a:stretch>
        </p:blipFill>
        <p:spPr bwMode="auto">
          <a:xfrm>
            <a:off x="4962874" y="8759364"/>
            <a:ext cx="2444866" cy="4353843"/>
          </a:xfrm>
          <a:prstGeom prst="rect">
            <a:avLst/>
          </a:prstGeom>
          <a:noFill/>
          <a:ln w="9525">
            <a:noFill/>
            <a:miter lim="800000"/>
            <a:headEnd/>
            <a:tailEnd/>
          </a:ln>
        </p:spPr>
      </p:pic>
      <p:sp>
        <p:nvSpPr>
          <p:cNvPr id="263" name="TextBox 262"/>
          <p:cNvSpPr txBox="1"/>
          <p:nvPr/>
        </p:nvSpPr>
        <p:spPr>
          <a:xfrm>
            <a:off x="142875" y="8674100"/>
            <a:ext cx="4748439" cy="3293209"/>
          </a:xfrm>
          <a:prstGeom prst="rect">
            <a:avLst/>
          </a:prstGeom>
          <a:noFill/>
        </p:spPr>
        <p:txBody>
          <a:bodyPr wrap="square" rtlCol="0">
            <a:spAutoFit/>
          </a:bodyPr>
          <a:lstStyle/>
          <a:p>
            <a:pPr marL="107950" indent="-107950">
              <a:buFont typeface="Arial" pitchFamily="34" charset="0"/>
              <a:buChar char="•"/>
            </a:pPr>
            <a:r>
              <a:rPr lang="en-US" dirty="0" smtClean="0"/>
              <a:t> 5-pin Langmuir probe configured to measure the Reynolds stress using local floating potential and ion saturation current measurements</a:t>
            </a:r>
          </a:p>
          <a:p>
            <a:pPr marL="107950" indent="-107950">
              <a:buFont typeface="Arial" pitchFamily="34" charset="0"/>
              <a:buChar char="•"/>
            </a:pPr>
            <a:r>
              <a:rPr lang="en-US" dirty="0" smtClean="0"/>
              <a:t>Tungsten probe tips insulated by boron nitride</a:t>
            </a:r>
          </a:p>
          <a:p>
            <a:pPr marL="107950" indent="-107950">
              <a:buFont typeface="Arial" pitchFamily="34" charset="0"/>
              <a:buChar char="•"/>
            </a:pPr>
            <a:r>
              <a:rPr lang="en-US" dirty="0" smtClean="0"/>
              <a:t>Signals sampled at 5 MHz</a:t>
            </a:r>
          </a:p>
          <a:p>
            <a:pPr marL="107950" indent="-107950">
              <a:buFont typeface="Arial" pitchFamily="34" charset="0"/>
              <a:buChar char="•"/>
            </a:pPr>
            <a:r>
              <a:rPr lang="en-US" dirty="0" smtClean="0"/>
              <a:t>Probes scanned radially on a shot-by-shot basis</a:t>
            </a:r>
          </a:p>
          <a:p>
            <a:pPr marL="107950" indent="-107950">
              <a:buFont typeface="Arial" pitchFamily="34" charset="0"/>
              <a:buChar char="•"/>
            </a:pPr>
            <a:r>
              <a:rPr lang="en-US" dirty="0" smtClean="0"/>
              <a:t>Three pins measure floating potential to infer </a:t>
            </a:r>
            <a:r>
              <a:rPr lang="en-US" dirty="0" err="1" smtClean="0"/>
              <a:t>E</a:t>
            </a:r>
            <a:r>
              <a:rPr lang="en-US" baseline="-25000" dirty="0" err="1" smtClean="0"/>
              <a:t>r</a:t>
            </a:r>
            <a:r>
              <a:rPr lang="en-US" dirty="0" smtClean="0"/>
              <a:t>  and E</a:t>
            </a:r>
            <a:r>
              <a:rPr lang="el-GR" baseline="-25000" dirty="0" smtClean="0"/>
              <a:t>θ</a:t>
            </a:r>
            <a:r>
              <a:rPr lang="en-US" dirty="0" smtClean="0"/>
              <a:t> for calculation of local plasma </a:t>
            </a:r>
            <a:r>
              <a:rPr lang="en-US" dirty="0" err="1" smtClean="0"/>
              <a:t>ExB</a:t>
            </a:r>
            <a:r>
              <a:rPr lang="en-US" dirty="0" smtClean="0"/>
              <a:t> velocities</a:t>
            </a:r>
          </a:p>
          <a:p>
            <a:pPr marL="107950" indent="-107950">
              <a:buFont typeface="Arial" pitchFamily="34" charset="0"/>
              <a:buChar char="•"/>
            </a:pPr>
            <a:r>
              <a:rPr lang="en-US" dirty="0" smtClean="0"/>
              <a:t>Two pins measuring ion saturation current are configured as a mach probe and aligned on a field line to measure V</a:t>
            </a:r>
            <a:r>
              <a:rPr lang="en-US" baseline="-25000" dirty="0" smtClean="0"/>
              <a:t>||</a:t>
            </a:r>
            <a:r>
              <a:rPr lang="en-US" dirty="0" smtClean="0"/>
              <a:t>.</a:t>
            </a:r>
          </a:p>
        </p:txBody>
      </p:sp>
      <p:sp>
        <p:nvSpPr>
          <p:cNvPr id="1031" name="Text Box 107"/>
          <p:cNvSpPr txBox="1">
            <a:spLocks noChangeArrowheads="1"/>
          </p:cNvSpPr>
          <p:nvPr/>
        </p:nvSpPr>
        <p:spPr bwMode="auto">
          <a:xfrm>
            <a:off x="2438400" y="231509"/>
            <a:ext cx="27780343" cy="923330"/>
          </a:xfrm>
          <a:prstGeom prst="rect">
            <a:avLst/>
          </a:prstGeom>
          <a:noFill/>
          <a:ln w="9525">
            <a:noFill/>
            <a:miter lim="800000"/>
            <a:headEnd/>
            <a:tailEnd/>
          </a:ln>
        </p:spPr>
        <p:txBody>
          <a:bodyPr wrap="square" anchor="ctr" anchorCtr="1">
            <a:spAutoFit/>
          </a:bodyPr>
          <a:lstStyle/>
          <a:p>
            <a:pPr algn="ctr">
              <a:spcBef>
                <a:spcPts val="0"/>
              </a:spcBef>
              <a:buNone/>
            </a:pPr>
            <a:r>
              <a:rPr lang="en-US" sz="5400" b="1" dirty="0" smtClean="0"/>
              <a:t>Measurements of Reynolds stress flow drive using Langmuir probes in HSX</a:t>
            </a:r>
            <a:endParaRPr lang="en-US" sz="5400" dirty="0"/>
          </a:p>
        </p:txBody>
      </p:sp>
      <p:sp>
        <p:nvSpPr>
          <p:cNvPr id="1032" name="Text Box 108"/>
          <p:cNvSpPr txBox="1">
            <a:spLocks noChangeArrowheads="1"/>
          </p:cNvSpPr>
          <p:nvPr/>
        </p:nvSpPr>
        <p:spPr bwMode="auto">
          <a:xfrm>
            <a:off x="0" y="1145021"/>
            <a:ext cx="32918400" cy="1569660"/>
          </a:xfrm>
          <a:prstGeom prst="rect">
            <a:avLst/>
          </a:prstGeom>
          <a:noFill/>
          <a:ln w="9525">
            <a:noFill/>
            <a:miter lim="800000"/>
            <a:headEnd/>
            <a:tailEnd/>
          </a:ln>
        </p:spPr>
        <p:txBody>
          <a:bodyPr wrap="square">
            <a:spAutoFit/>
          </a:bodyPr>
          <a:lstStyle/>
          <a:p>
            <a:pPr algn="ctr">
              <a:spcBef>
                <a:spcPct val="0"/>
              </a:spcBef>
              <a:buNone/>
            </a:pPr>
            <a:r>
              <a:rPr lang="en-US" sz="3600" b="1" dirty="0" smtClean="0">
                <a:cs typeface="Times New Roman" pitchFamily="18" charset="0"/>
              </a:rPr>
              <a:t>R.S. Wilcox</a:t>
            </a:r>
            <a:r>
              <a:rPr lang="en-US" sz="3600" b="1" baseline="30000" dirty="0" smtClean="0">
                <a:cs typeface="Times New Roman" pitchFamily="18" charset="0"/>
              </a:rPr>
              <a:t>1</a:t>
            </a:r>
            <a:r>
              <a:rPr lang="en-US" sz="3600" b="1" dirty="0" smtClean="0">
                <a:cs typeface="Times New Roman" pitchFamily="18" charset="0"/>
              </a:rPr>
              <a:t>,</a:t>
            </a:r>
            <a:r>
              <a:rPr lang="en-US" sz="3600" b="1" dirty="0" smtClean="0"/>
              <a:t> J.A. Alonso</a:t>
            </a:r>
            <a:r>
              <a:rPr lang="en-US" sz="3600" b="1" baseline="30000" dirty="0" smtClean="0"/>
              <a:t>2</a:t>
            </a:r>
            <a:r>
              <a:rPr lang="en-US" sz="3600" b="1" dirty="0" smtClean="0"/>
              <a:t>, D. Carralero</a:t>
            </a:r>
            <a:r>
              <a:rPr lang="en-US" sz="3600" b="1" baseline="30000" dirty="0" smtClean="0"/>
              <a:t>2</a:t>
            </a:r>
            <a:r>
              <a:rPr lang="en-US" sz="3600" b="1" dirty="0" smtClean="0"/>
              <a:t>, J.N. Talmadge</a:t>
            </a:r>
            <a:r>
              <a:rPr lang="en-US" sz="3600" b="1" baseline="30000" dirty="0" smtClean="0"/>
              <a:t>1</a:t>
            </a:r>
            <a:r>
              <a:rPr lang="en-US" sz="3600" b="1" dirty="0" smtClean="0"/>
              <a:t>, </a:t>
            </a:r>
            <a:r>
              <a:rPr lang="en-US" sz="3600" b="1" dirty="0" smtClean="0">
                <a:cs typeface="Times New Roman" pitchFamily="18" charset="0"/>
              </a:rPr>
              <a:t>D.T. Anderson</a:t>
            </a:r>
            <a:r>
              <a:rPr lang="en-US" sz="3600" b="1" baseline="30000" dirty="0" smtClean="0">
                <a:cs typeface="Times New Roman" pitchFamily="18" charset="0"/>
              </a:rPr>
              <a:t>1</a:t>
            </a:r>
            <a:r>
              <a:rPr lang="en-US" sz="3600" b="1" dirty="0" smtClean="0">
                <a:cs typeface="Times New Roman" pitchFamily="18" charset="0"/>
              </a:rPr>
              <a:t>, </a:t>
            </a:r>
            <a:r>
              <a:rPr lang="en-US" sz="3600" b="1" dirty="0" smtClean="0"/>
              <a:t>F.S.B. Anderson</a:t>
            </a:r>
            <a:r>
              <a:rPr lang="en-US" sz="3600" b="1" baseline="30000" dirty="0" smtClean="0"/>
              <a:t>1</a:t>
            </a:r>
            <a:r>
              <a:rPr lang="en-US" sz="4000" b="1" dirty="0" smtClean="0">
                <a:cs typeface="Times New Roman" pitchFamily="18" charset="0"/>
              </a:rPr>
              <a:t> </a:t>
            </a:r>
            <a:endParaRPr lang="en-US" sz="4000" b="1" baseline="30000" dirty="0"/>
          </a:p>
          <a:p>
            <a:pPr algn="ctr">
              <a:spcBef>
                <a:spcPct val="0"/>
              </a:spcBef>
              <a:buNone/>
            </a:pPr>
            <a:r>
              <a:rPr lang="en-US" sz="2800" i="1" dirty="0" smtClean="0">
                <a:solidFill>
                  <a:schemeClr val="accent2"/>
                </a:solidFill>
              </a:rPr>
              <a:t>1 HSX </a:t>
            </a:r>
            <a:r>
              <a:rPr lang="en-US" sz="2800" i="1" dirty="0">
                <a:solidFill>
                  <a:schemeClr val="accent2"/>
                </a:solidFill>
              </a:rPr>
              <a:t>Plasma Laboratory, </a:t>
            </a:r>
            <a:r>
              <a:rPr lang="en-US" sz="2800" i="1" dirty="0" smtClean="0">
                <a:solidFill>
                  <a:schemeClr val="accent2"/>
                </a:solidFill>
              </a:rPr>
              <a:t>University </a:t>
            </a:r>
            <a:r>
              <a:rPr lang="en-US" sz="2800" i="1" dirty="0">
                <a:solidFill>
                  <a:schemeClr val="accent2"/>
                </a:solidFill>
              </a:rPr>
              <a:t>of Wisconsin, Madison, </a:t>
            </a:r>
            <a:r>
              <a:rPr lang="en-US" sz="2800" i="1" dirty="0" smtClean="0">
                <a:solidFill>
                  <a:schemeClr val="accent2"/>
                </a:solidFill>
              </a:rPr>
              <a:t>USA</a:t>
            </a:r>
            <a:endParaRPr lang="es-ES" sz="2800" i="1" dirty="0" smtClean="0">
              <a:solidFill>
                <a:schemeClr val="accent2"/>
              </a:solidFill>
            </a:endParaRPr>
          </a:p>
          <a:p>
            <a:pPr algn="ctr">
              <a:spcBef>
                <a:spcPct val="0"/>
              </a:spcBef>
              <a:buNone/>
            </a:pPr>
            <a:r>
              <a:rPr lang="es-ES" sz="2800" i="1" dirty="0" smtClean="0">
                <a:solidFill>
                  <a:schemeClr val="accent2"/>
                </a:solidFill>
              </a:rPr>
              <a:t>2 Asociación EURATOM-CIEMAT, Madrid, </a:t>
            </a:r>
            <a:r>
              <a:rPr lang="es-ES" sz="2800" i="1" dirty="0" err="1" smtClean="0">
                <a:solidFill>
                  <a:schemeClr val="accent2"/>
                </a:solidFill>
              </a:rPr>
              <a:t>Spain</a:t>
            </a:r>
            <a:endParaRPr lang="en-US" sz="2800" i="1" dirty="0" smtClean="0">
              <a:solidFill>
                <a:schemeClr val="accent2"/>
              </a:solidFill>
            </a:endParaRPr>
          </a:p>
        </p:txBody>
      </p:sp>
      <p:sp>
        <p:nvSpPr>
          <p:cNvPr id="2160" name="Text Box 112"/>
          <p:cNvSpPr txBox="1">
            <a:spLocks noChangeArrowheads="1"/>
          </p:cNvSpPr>
          <p:nvPr/>
        </p:nvSpPr>
        <p:spPr bwMode="auto">
          <a:xfrm>
            <a:off x="10537372" y="2770373"/>
            <a:ext cx="13675178" cy="830997"/>
          </a:xfrm>
          <a:prstGeom prst="rect">
            <a:avLst/>
          </a:prstGeom>
          <a:solidFill>
            <a:srgbClr val="0000FF"/>
          </a:solidFill>
          <a:ln w="9525">
            <a:noFill/>
            <a:miter lim="800000"/>
            <a:headEnd/>
            <a:tailEnd/>
          </a:ln>
          <a:effectLst/>
        </p:spPr>
        <p:txBody>
          <a:bodyPr wrap="square">
            <a:spAutoFit/>
          </a:bodyPr>
          <a:lstStyle/>
          <a:p>
            <a:pPr algn="ctr">
              <a:buNone/>
            </a:pPr>
            <a:r>
              <a:rPr lang="en-US" sz="4800" b="1" dirty="0" smtClean="0">
                <a:solidFill>
                  <a:schemeClr val="bg1"/>
                </a:solidFill>
                <a:effectLst>
                  <a:outerShdw blurRad="38100" dist="38100" dir="2700000" algn="tl">
                    <a:srgbClr val="000000"/>
                  </a:outerShdw>
                </a:effectLst>
                <a:sym typeface="Symbol" pitchFamily="18" charset="2"/>
              </a:rPr>
              <a:t>Reynolds Stress and Flow Measurements</a:t>
            </a:r>
          </a:p>
        </p:txBody>
      </p:sp>
      <p:sp>
        <p:nvSpPr>
          <p:cNvPr id="2162" name="Text Box 114"/>
          <p:cNvSpPr txBox="1">
            <a:spLocks noChangeArrowheads="1"/>
          </p:cNvSpPr>
          <p:nvPr/>
        </p:nvSpPr>
        <p:spPr bwMode="auto">
          <a:xfrm>
            <a:off x="128340" y="7803294"/>
            <a:ext cx="10246613" cy="823912"/>
          </a:xfrm>
          <a:prstGeom prst="rect">
            <a:avLst/>
          </a:prstGeom>
          <a:solidFill>
            <a:srgbClr val="0000FF"/>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sym typeface="Symbol" pitchFamily="18" charset="2"/>
              </a:rPr>
              <a:t>Langmuir Probe Configuration</a:t>
            </a:r>
            <a:endParaRPr lang="en-US" sz="4800" b="1" dirty="0">
              <a:solidFill>
                <a:schemeClr val="bg1"/>
              </a:solidFill>
              <a:effectLst>
                <a:outerShdw blurRad="38100" dist="38100" dir="2700000" algn="tl">
                  <a:srgbClr val="000000"/>
                </a:outerShdw>
              </a:effectLst>
              <a:sym typeface="Symbol" pitchFamily="18" charset="2"/>
            </a:endParaRPr>
          </a:p>
        </p:txBody>
      </p:sp>
      <p:sp>
        <p:nvSpPr>
          <p:cNvPr id="2313" name="Text Box 265"/>
          <p:cNvSpPr txBox="1">
            <a:spLocks noChangeArrowheads="1"/>
          </p:cNvSpPr>
          <p:nvPr/>
        </p:nvSpPr>
        <p:spPr bwMode="auto">
          <a:xfrm>
            <a:off x="24403050" y="13632080"/>
            <a:ext cx="8404013" cy="823913"/>
          </a:xfrm>
          <a:prstGeom prst="rect">
            <a:avLst/>
          </a:prstGeom>
          <a:solidFill>
            <a:srgbClr val="9900CC"/>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sym typeface="Symbol" pitchFamily="18" charset="2"/>
              </a:rPr>
              <a:t>References</a:t>
            </a:r>
            <a:endParaRPr lang="en-US" sz="4800" b="1" dirty="0">
              <a:solidFill>
                <a:schemeClr val="bg1"/>
              </a:solidFill>
              <a:effectLst>
                <a:outerShdw blurRad="38100" dist="38100" dir="2700000" algn="tl">
                  <a:srgbClr val="000000"/>
                </a:outerShdw>
              </a:effectLst>
              <a:sym typeface="Symbol" pitchFamily="18" charset="2"/>
            </a:endParaRPr>
          </a:p>
        </p:txBody>
      </p:sp>
      <p:sp>
        <p:nvSpPr>
          <p:cNvPr id="1045" name="Rectangle 268"/>
          <p:cNvSpPr>
            <a:spLocks noChangeArrowheads="1"/>
          </p:cNvSpPr>
          <p:nvPr/>
        </p:nvSpPr>
        <p:spPr bwMode="auto">
          <a:xfrm>
            <a:off x="24449189" y="14554200"/>
            <a:ext cx="8350093" cy="1143000"/>
          </a:xfrm>
          <a:prstGeom prst="rect">
            <a:avLst/>
          </a:prstGeom>
          <a:noFill/>
          <a:ln w="25400">
            <a:solidFill>
              <a:schemeClr val="accent2"/>
            </a:solidFill>
            <a:miter lim="800000"/>
            <a:headEnd/>
            <a:tailEnd/>
          </a:ln>
        </p:spPr>
        <p:txBody>
          <a:bodyPr/>
          <a:lstStyle/>
          <a:p>
            <a:pPr>
              <a:spcBef>
                <a:spcPts val="0"/>
              </a:spcBef>
              <a:buFont typeface="+mj-lt"/>
              <a:buAutoNum type="arabicParenR"/>
            </a:pPr>
            <a:r>
              <a:rPr lang="en-US" dirty="0" smtClean="0"/>
              <a:t> R. S. Wilcox et al., </a:t>
            </a:r>
            <a:r>
              <a:rPr lang="en-US" i="1" dirty="0" err="1" smtClean="0"/>
              <a:t>Nucl</a:t>
            </a:r>
            <a:r>
              <a:rPr lang="en-US" i="1" dirty="0" smtClean="0"/>
              <a:t>. Fusion</a:t>
            </a:r>
            <a:r>
              <a:rPr lang="en-US" dirty="0" smtClean="0"/>
              <a:t> 51 (2011) 083048.</a:t>
            </a:r>
          </a:p>
          <a:p>
            <a:pPr>
              <a:spcBef>
                <a:spcPts val="0"/>
              </a:spcBef>
              <a:buFont typeface="+mj-lt"/>
              <a:buAutoNum type="arabicParenR"/>
            </a:pPr>
            <a:r>
              <a:rPr lang="en-US" dirty="0" smtClean="0"/>
              <a:t> D.A. </a:t>
            </a:r>
            <a:r>
              <a:rPr lang="en-US" dirty="0" err="1" smtClean="0"/>
              <a:t>Spong</a:t>
            </a:r>
            <a:r>
              <a:rPr lang="en-US" dirty="0" smtClean="0"/>
              <a:t>, </a:t>
            </a:r>
            <a:r>
              <a:rPr lang="en-US" i="1" dirty="0" smtClean="0"/>
              <a:t>Phys. Plasmas</a:t>
            </a:r>
            <a:r>
              <a:rPr lang="en-US" dirty="0" smtClean="0"/>
              <a:t> 12 (2005) 056114.</a:t>
            </a:r>
          </a:p>
          <a:p>
            <a:pPr>
              <a:spcBef>
                <a:spcPts val="0"/>
              </a:spcBef>
              <a:buFont typeface="+mj-lt"/>
              <a:buAutoNum type="arabicParenR"/>
            </a:pPr>
            <a:r>
              <a:rPr lang="en-US" dirty="0" smtClean="0"/>
              <a:t> G. </a:t>
            </a:r>
            <a:r>
              <a:rPr lang="en-US" dirty="0" err="1" smtClean="0"/>
              <a:t>Tynan</a:t>
            </a:r>
            <a:r>
              <a:rPr lang="en-US" dirty="0" smtClean="0"/>
              <a:t> et al., </a:t>
            </a:r>
            <a:r>
              <a:rPr lang="fr-FR" i="1" dirty="0" smtClean="0"/>
              <a:t>Plasma Phys. Control. Fusion</a:t>
            </a:r>
            <a:r>
              <a:rPr lang="fr-FR" dirty="0" smtClean="0"/>
              <a:t> 48 </a:t>
            </a:r>
            <a:r>
              <a:rPr lang="en-US" dirty="0" smtClean="0"/>
              <a:t>(2006) S51.</a:t>
            </a:r>
          </a:p>
          <a:p>
            <a:pPr>
              <a:spcBef>
                <a:spcPts val="0"/>
              </a:spcBef>
              <a:buFont typeface="+mj-lt"/>
              <a:buAutoNum type="arabicParenR"/>
            </a:pPr>
            <a:r>
              <a:rPr lang="en-US" dirty="0" smtClean="0"/>
              <a:t> M. Coronado and H. </a:t>
            </a:r>
            <a:r>
              <a:rPr lang="en-US" dirty="0" err="1" smtClean="0"/>
              <a:t>Wobig</a:t>
            </a:r>
            <a:r>
              <a:rPr lang="en-US" dirty="0" smtClean="0"/>
              <a:t>, </a:t>
            </a:r>
            <a:r>
              <a:rPr lang="en-US" i="1" dirty="0" smtClean="0"/>
              <a:t>Phys. Fluids B 29</a:t>
            </a:r>
            <a:r>
              <a:rPr lang="en-US" dirty="0" smtClean="0"/>
              <a:t> (1986) 527.</a:t>
            </a:r>
          </a:p>
          <a:p>
            <a:pPr>
              <a:spcBef>
                <a:spcPts val="0"/>
              </a:spcBef>
              <a:buFont typeface="+mj-lt"/>
              <a:buAutoNum type="arabicParenR"/>
            </a:pPr>
            <a:endParaRPr lang="en-US" dirty="0" smtClean="0"/>
          </a:p>
        </p:txBody>
      </p:sp>
      <p:sp>
        <p:nvSpPr>
          <p:cNvPr id="1049" name="Rectangle 267"/>
          <p:cNvSpPr>
            <a:spLocks noChangeArrowheads="1"/>
          </p:cNvSpPr>
          <p:nvPr/>
        </p:nvSpPr>
        <p:spPr bwMode="auto">
          <a:xfrm>
            <a:off x="139887" y="3618372"/>
            <a:ext cx="10236013" cy="4088714"/>
          </a:xfrm>
          <a:prstGeom prst="rect">
            <a:avLst/>
          </a:prstGeom>
          <a:noFill/>
          <a:ln w="25400">
            <a:solidFill>
              <a:schemeClr val="accent2"/>
            </a:solidFill>
            <a:miter lim="800000"/>
            <a:headEnd/>
            <a:tailEnd/>
          </a:ln>
        </p:spPr>
        <p:txBody>
          <a:bodyPr/>
          <a:lstStyle/>
          <a:p>
            <a:pPr marL="120650" indent="-120650"/>
            <a:r>
              <a:rPr lang="en-US" sz="1800" dirty="0" smtClean="0"/>
              <a:t>Indications of zonal flows have been observed in HSX during biasing in previous experiments [1]</a:t>
            </a:r>
          </a:p>
          <a:p>
            <a:pPr marL="120650" indent="-120650"/>
            <a:r>
              <a:rPr lang="en-US" sz="1800" dirty="0" smtClean="0"/>
              <a:t>A Langmuir probe configuration designed to measure the Reynolds stress has been designed and implemented to measure the mean and fluctuating values of </a:t>
            </a:r>
            <a:r>
              <a:rPr lang="en-US" sz="1800" dirty="0" err="1" smtClean="0"/>
              <a:t>E</a:t>
            </a:r>
            <a:r>
              <a:rPr lang="en-US" sz="1800" baseline="-25000" dirty="0" err="1" smtClean="0"/>
              <a:t>r</a:t>
            </a:r>
            <a:r>
              <a:rPr lang="en-US" sz="1800" dirty="0" smtClean="0"/>
              <a:t>, E</a:t>
            </a:r>
            <a:r>
              <a:rPr lang="el-GR" sz="1800" baseline="-25000" dirty="0" smtClean="0"/>
              <a:t>θ</a:t>
            </a:r>
            <a:r>
              <a:rPr lang="en-US" sz="1800" dirty="0" smtClean="0"/>
              <a:t>, and v</a:t>
            </a:r>
            <a:r>
              <a:rPr lang="en-US" sz="1800" baseline="-25000" dirty="0" smtClean="0"/>
              <a:t>||</a:t>
            </a:r>
            <a:r>
              <a:rPr lang="en-US" sz="1800" dirty="0" smtClean="0"/>
              <a:t>.</a:t>
            </a:r>
          </a:p>
          <a:p>
            <a:pPr marL="120650" indent="-120650"/>
            <a:r>
              <a:rPr lang="en-US" sz="1800" dirty="0" smtClean="0"/>
              <a:t>A radial Reynolds stress profile is measured on a shot-to-shot basis using similar discharges</a:t>
            </a:r>
          </a:p>
          <a:p>
            <a:pPr marL="120650" indent="-120650"/>
            <a:r>
              <a:rPr lang="en-US" sz="1800" dirty="0" smtClean="0"/>
              <a:t>Neoclassical poloidal viscosity is calculated to estimate the poloidal flow expected from the measured Reynolds stress gradient, and this is compared to the actual measured </a:t>
            </a:r>
            <a:r>
              <a:rPr lang="en-US" sz="1800" dirty="0" err="1" smtClean="0"/>
              <a:t>E</a:t>
            </a:r>
            <a:r>
              <a:rPr lang="en-US" sz="1800" baseline="-25000" dirty="0" err="1" smtClean="0"/>
              <a:t>r</a:t>
            </a:r>
            <a:r>
              <a:rPr lang="en-US" sz="1800" dirty="0" smtClean="0"/>
              <a:t> profile</a:t>
            </a:r>
          </a:p>
          <a:p>
            <a:pPr marL="120650" indent="-120650"/>
            <a:r>
              <a:rPr lang="en-GB" sz="1800" dirty="0" smtClean="0"/>
              <a:t>The flow drive calculated this way is large enough to drive significant flows, and radial regions of large flow drive correspond with regions where the measured radial electric field deviates significantly from the </a:t>
            </a:r>
            <a:r>
              <a:rPr lang="en-GB" sz="1800" dirty="0" err="1" smtClean="0"/>
              <a:t>neoclassically</a:t>
            </a:r>
            <a:r>
              <a:rPr lang="en-GB" sz="1800" dirty="0" smtClean="0"/>
              <a:t> predicted value given by the PENTA code [2].</a:t>
            </a:r>
            <a:endParaRPr lang="en-US" sz="1800" dirty="0" smtClean="0"/>
          </a:p>
          <a:p>
            <a:pPr marL="120650" indent="-120650"/>
            <a:r>
              <a:rPr lang="en-US" sz="1800" dirty="0" smtClean="0"/>
              <a:t>When a bias is applied, the fluctuations are reduced by the shearing of the radial electric field and the poloidal flow is simultaneously increased, diminishing the contribution of the Reynolds stress drive to the total poloidal momentum balance relative to the viscous terms</a:t>
            </a:r>
          </a:p>
          <a:p>
            <a:pPr marL="577850" lvl="1" indent="-120650"/>
            <a:r>
              <a:rPr lang="en-US" sz="1800" dirty="0" smtClean="0"/>
              <a:t>No bicoherence above the noise level was observed in any of the discharges studied here</a:t>
            </a:r>
          </a:p>
        </p:txBody>
      </p:sp>
      <p:sp>
        <p:nvSpPr>
          <p:cNvPr id="2163" name="Text Box 115"/>
          <p:cNvSpPr txBox="1">
            <a:spLocks noChangeArrowheads="1"/>
          </p:cNvSpPr>
          <p:nvPr/>
        </p:nvSpPr>
        <p:spPr bwMode="auto">
          <a:xfrm>
            <a:off x="121025" y="2770346"/>
            <a:ext cx="10272845" cy="823912"/>
          </a:xfrm>
          <a:prstGeom prst="rect">
            <a:avLst/>
          </a:prstGeom>
          <a:solidFill>
            <a:srgbClr val="9900CC"/>
          </a:solidFill>
          <a:ln w="9525">
            <a:noFill/>
            <a:miter lim="800000"/>
            <a:headEnd/>
            <a:tailEnd/>
          </a:ln>
          <a:effectLst/>
        </p:spPr>
        <p:txBody>
          <a:bodyPr wrap="square">
            <a:spAutoFit/>
          </a:bodyPr>
          <a:lstStyle/>
          <a:p>
            <a:pPr algn="ctr">
              <a:spcBef>
                <a:spcPct val="0"/>
              </a:spcBef>
              <a:buFontTx/>
              <a:buNone/>
              <a:defRPr/>
            </a:pPr>
            <a:r>
              <a:rPr lang="en-US" sz="4800" b="1" dirty="0">
                <a:solidFill>
                  <a:schemeClr val="bg1"/>
                </a:solidFill>
                <a:effectLst>
                  <a:outerShdw blurRad="38100" dist="38100" dir="2700000" algn="tl">
                    <a:srgbClr val="000000"/>
                  </a:outerShdw>
                </a:effectLst>
                <a:sym typeface="Symbol" pitchFamily="18" charset="2"/>
              </a:rPr>
              <a:t>Overview</a:t>
            </a:r>
          </a:p>
        </p:txBody>
      </p:sp>
      <p:sp>
        <p:nvSpPr>
          <p:cNvPr id="1055" name="Line 111"/>
          <p:cNvSpPr>
            <a:spLocks noChangeShapeType="1"/>
          </p:cNvSpPr>
          <p:nvPr/>
        </p:nvSpPr>
        <p:spPr bwMode="auto">
          <a:xfrm>
            <a:off x="110067" y="2692400"/>
            <a:ext cx="32530442" cy="1374"/>
          </a:xfrm>
          <a:prstGeom prst="line">
            <a:avLst/>
          </a:prstGeom>
          <a:noFill/>
          <a:ln w="63500">
            <a:solidFill>
              <a:schemeClr val="tx1"/>
            </a:solidFill>
            <a:round/>
            <a:headEnd/>
            <a:tailEnd/>
          </a:ln>
        </p:spPr>
        <p:txBody>
          <a:bodyPr/>
          <a:lstStyle/>
          <a:p>
            <a:pPr>
              <a:buNone/>
            </a:pPr>
            <a:endParaRPr lang="en-US" dirty="0"/>
          </a:p>
        </p:txBody>
      </p:sp>
      <p:sp>
        <p:nvSpPr>
          <p:cNvPr id="1056" name="TextBox 26"/>
          <p:cNvSpPr txBox="1">
            <a:spLocks noChangeArrowheads="1"/>
          </p:cNvSpPr>
          <p:nvPr/>
        </p:nvSpPr>
        <p:spPr bwMode="auto">
          <a:xfrm>
            <a:off x="17754600" y="1981200"/>
            <a:ext cx="256802" cy="338554"/>
          </a:xfrm>
          <a:prstGeom prst="rect">
            <a:avLst/>
          </a:prstGeom>
          <a:noFill/>
          <a:ln w="9525">
            <a:noFill/>
            <a:miter lim="800000"/>
            <a:headEnd/>
            <a:tailEnd/>
          </a:ln>
        </p:spPr>
        <p:txBody>
          <a:bodyPr wrap="none">
            <a:spAutoFit/>
          </a:bodyPr>
          <a:lstStyle/>
          <a:p>
            <a:endParaRPr lang="en-US"/>
          </a:p>
        </p:txBody>
      </p:sp>
      <p:sp>
        <p:nvSpPr>
          <p:cNvPr id="1063" name="Rectangle 355"/>
          <p:cNvSpPr>
            <a:spLocks noChangeArrowheads="1"/>
          </p:cNvSpPr>
          <p:nvPr/>
        </p:nvSpPr>
        <p:spPr bwMode="auto">
          <a:xfrm>
            <a:off x="0" y="0"/>
            <a:ext cx="256802" cy="338554"/>
          </a:xfrm>
          <a:prstGeom prst="rect">
            <a:avLst/>
          </a:prstGeom>
          <a:noFill/>
          <a:ln w="9525" algn="ctr">
            <a:noFill/>
            <a:miter lim="800000"/>
            <a:headEnd/>
            <a:tailEnd/>
          </a:ln>
        </p:spPr>
        <p:txBody>
          <a:bodyPr wrap="none" anchor="ctr">
            <a:spAutoFit/>
          </a:bodyPr>
          <a:lstStyle/>
          <a:p>
            <a:endParaRPr lang="en-US"/>
          </a:p>
        </p:txBody>
      </p:sp>
      <p:sp>
        <p:nvSpPr>
          <p:cNvPr id="1065" name="Rectangle 356"/>
          <p:cNvSpPr>
            <a:spLocks noChangeArrowheads="1"/>
          </p:cNvSpPr>
          <p:nvPr/>
        </p:nvSpPr>
        <p:spPr bwMode="auto">
          <a:xfrm>
            <a:off x="1" y="933451"/>
            <a:ext cx="184731" cy="461665"/>
          </a:xfrm>
          <a:prstGeom prst="rect">
            <a:avLst/>
          </a:prstGeom>
          <a:noFill/>
          <a:ln w="9525" algn="ctr">
            <a:noFill/>
            <a:miter lim="800000"/>
            <a:headEnd/>
            <a:tailEnd/>
          </a:ln>
        </p:spPr>
        <p:txBody>
          <a:bodyPr wrap="none" anchor="ctr">
            <a:spAutoFit/>
          </a:bodyPr>
          <a:lstStyle/>
          <a:p>
            <a:pPr>
              <a:spcBef>
                <a:spcPct val="0"/>
              </a:spcBef>
              <a:buFontTx/>
              <a:buNone/>
            </a:pPr>
            <a:endParaRPr lang="en-US" sz="2400">
              <a:latin typeface="Times New Roman" pitchFamily="18" charset="0"/>
            </a:endParaRPr>
          </a:p>
        </p:txBody>
      </p:sp>
      <p:sp>
        <p:nvSpPr>
          <p:cNvPr id="1066" name="Rectangle 358"/>
          <p:cNvSpPr>
            <a:spLocks noChangeArrowheads="1"/>
          </p:cNvSpPr>
          <p:nvPr/>
        </p:nvSpPr>
        <p:spPr bwMode="auto">
          <a:xfrm>
            <a:off x="0" y="0"/>
            <a:ext cx="256802" cy="338554"/>
          </a:xfrm>
          <a:prstGeom prst="rect">
            <a:avLst/>
          </a:prstGeom>
          <a:noFill/>
          <a:ln w="9525" algn="ctr">
            <a:noFill/>
            <a:miter lim="800000"/>
            <a:headEnd/>
            <a:tailEnd/>
          </a:ln>
        </p:spPr>
        <p:txBody>
          <a:bodyPr wrap="none" anchor="ctr">
            <a:spAutoFit/>
          </a:bodyPr>
          <a:lstStyle/>
          <a:p>
            <a:endParaRPr lang="en-US"/>
          </a:p>
        </p:txBody>
      </p:sp>
      <p:sp>
        <p:nvSpPr>
          <p:cNvPr id="1067" name="Rectangle 359"/>
          <p:cNvSpPr>
            <a:spLocks noChangeArrowheads="1"/>
          </p:cNvSpPr>
          <p:nvPr/>
        </p:nvSpPr>
        <p:spPr bwMode="auto">
          <a:xfrm>
            <a:off x="1" y="971551"/>
            <a:ext cx="184731" cy="461665"/>
          </a:xfrm>
          <a:prstGeom prst="rect">
            <a:avLst/>
          </a:prstGeom>
          <a:noFill/>
          <a:ln w="9525" algn="ctr">
            <a:noFill/>
            <a:miter lim="800000"/>
            <a:headEnd/>
            <a:tailEnd/>
          </a:ln>
        </p:spPr>
        <p:txBody>
          <a:bodyPr wrap="none" anchor="ctr">
            <a:spAutoFit/>
          </a:bodyPr>
          <a:lstStyle/>
          <a:p>
            <a:pPr>
              <a:spcBef>
                <a:spcPct val="0"/>
              </a:spcBef>
              <a:buFontTx/>
              <a:buNone/>
            </a:pPr>
            <a:endParaRPr lang="en-US" sz="2400">
              <a:latin typeface="Times New Roman" pitchFamily="18" charset="0"/>
            </a:endParaRPr>
          </a:p>
        </p:txBody>
      </p:sp>
      <p:sp>
        <p:nvSpPr>
          <p:cNvPr id="1068" name="Rectangle 361"/>
          <p:cNvSpPr>
            <a:spLocks noChangeArrowheads="1"/>
          </p:cNvSpPr>
          <p:nvPr/>
        </p:nvSpPr>
        <p:spPr bwMode="auto">
          <a:xfrm>
            <a:off x="0" y="0"/>
            <a:ext cx="256802" cy="338554"/>
          </a:xfrm>
          <a:prstGeom prst="rect">
            <a:avLst/>
          </a:prstGeom>
          <a:noFill/>
          <a:ln w="9525" algn="ctr">
            <a:noFill/>
            <a:miter lim="800000"/>
            <a:headEnd/>
            <a:tailEnd/>
          </a:ln>
        </p:spPr>
        <p:txBody>
          <a:bodyPr wrap="none" anchor="ctr">
            <a:spAutoFit/>
          </a:bodyPr>
          <a:lstStyle/>
          <a:p>
            <a:endParaRPr lang="en-US"/>
          </a:p>
        </p:txBody>
      </p:sp>
      <p:sp>
        <p:nvSpPr>
          <p:cNvPr id="1070" name="Rectangle 362"/>
          <p:cNvSpPr>
            <a:spLocks noChangeArrowheads="1"/>
          </p:cNvSpPr>
          <p:nvPr/>
        </p:nvSpPr>
        <p:spPr bwMode="auto">
          <a:xfrm>
            <a:off x="1" y="685801"/>
            <a:ext cx="184731" cy="461665"/>
          </a:xfrm>
          <a:prstGeom prst="rect">
            <a:avLst/>
          </a:prstGeom>
          <a:noFill/>
          <a:ln w="9525" algn="ctr">
            <a:noFill/>
            <a:miter lim="800000"/>
            <a:headEnd/>
            <a:tailEnd/>
          </a:ln>
        </p:spPr>
        <p:txBody>
          <a:bodyPr wrap="none" anchor="ctr">
            <a:spAutoFit/>
          </a:bodyPr>
          <a:lstStyle/>
          <a:p>
            <a:pPr>
              <a:spcBef>
                <a:spcPct val="0"/>
              </a:spcBef>
              <a:buFontTx/>
              <a:buNone/>
            </a:pPr>
            <a:endParaRPr lang="en-US" sz="2400">
              <a:latin typeface="Times New Roman" pitchFamily="18" charset="0"/>
            </a:endParaRPr>
          </a:p>
        </p:txBody>
      </p:sp>
      <p:sp>
        <p:nvSpPr>
          <p:cNvPr id="138" name="Text Box 113"/>
          <p:cNvSpPr txBox="1">
            <a:spLocks noChangeArrowheads="1"/>
          </p:cNvSpPr>
          <p:nvPr/>
        </p:nvSpPr>
        <p:spPr bwMode="auto">
          <a:xfrm>
            <a:off x="24345900" y="2770894"/>
            <a:ext cx="8316835" cy="823912"/>
          </a:xfrm>
          <a:prstGeom prst="rect">
            <a:avLst/>
          </a:prstGeom>
          <a:solidFill>
            <a:srgbClr val="0000FF"/>
          </a:solidFill>
          <a:ln w="9525">
            <a:noFill/>
            <a:miter lim="800000"/>
            <a:headEnd/>
            <a:tailEnd/>
          </a:ln>
          <a:effectLst/>
        </p:spPr>
        <p:txBody>
          <a:bodyPr wrap="square">
            <a:spAutoFit/>
          </a:bodyPr>
          <a:lstStyle/>
          <a:p>
            <a:pPr algn="ctr">
              <a:spcBef>
                <a:spcPct val="0"/>
              </a:spcBef>
              <a:buFontTx/>
              <a:buNone/>
              <a:defRPr/>
            </a:pPr>
            <a:r>
              <a:rPr lang="en-US" sz="4800" b="1" dirty="0" smtClean="0">
                <a:solidFill>
                  <a:schemeClr val="bg1"/>
                </a:solidFill>
                <a:effectLst>
                  <a:outerShdw blurRad="38100" dist="38100" dir="2700000" algn="tl">
                    <a:srgbClr val="000000"/>
                  </a:outerShdw>
                </a:effectLst>
              </a:rPr>
              <a:t>Viscosity calculations</a:t>
            </a:r>
            <a:endParaRPr lang="en-US" sz="4800" b="1" dirty="0">
              <a:solidFill>
                <a:schemeClr val="bg1"/>
              </a:solidFill>
              <a:effectLst>
                <a:outerShdw blurRad="38100" dist="38100" dir="2700000" algn="tl">
                  <a:srgbClr val="000000"/>
                </a:outerShdw>
              </a:effectLst>
            </a:endParaRPr>
          </a:p>
        </p:txBody>
      </p:sp>
      <p:sp>
        <p:nvSpPr>
          <p:cNvPr id="335" name="Text Box 177"/>
          <p:cNvSpPr txBox="1">
            <a:spLocks noChangeArrowheads="1"/>
          </p:cNvSpPr>
          <p:nvPr/>
        </p:nvSpPr>
        <p:spPr bwMode="auto">
          <a:xfrm>
            <a:off x="10590027" y="3636334"/>
            <a:ext cx="9439688" cy="3982629"/>
          </a:xfrm>
          <a:prstGeom prst="rect">
            <a:avLst/>
          </a:prstGeom>
          <a:noFill/>
          <a:ln w="9525">
            <a:noFill/>
            <a:miter lim="800000"/>
            <a:headEnd/>
            <a:tailEnd/>
          </a:ln>
          <a:effectLst/>
        </p:spPr>
        <p:txBody>
          <a:bodyPr wrap="square">
            <a:spAutoFit/>
          </a:bodyPr>
          <a:lstStyle/>
          <a:p>
            <a:pPr marL="109728" indent="-109728">
              <a:spcBef>
                <a:spcPct val="20000"/>
              </a:spcBef>
              <a:buFontTx/>
              <a:buChar char="•"/>
            </a:pPr>
            <a:r>
              <a:rPr lang="en-US" dirty="0" smtClean="0"/>
              <a:t>Using a cylindrical  approximation, the poloidal momentum evolution equation is given by: [3]</a:t>
            </a:r>
          </a:p>
          <a:p>
            <a:pPr marL="109728" indent="-109728">
              <a:spcBef>
                <a:spcPct val="20000"/>
              </a:spcBef>
              <a:buFontTx/>
              <a:buChar char="•"/>
            </a:pPr>
            <a:endParaRPr lang="en-US" dirty="0" smtClean="0"/>
          </a:p>
          <a:p>
            <a:pPr marL="109728" indent="-109728">
              <a:spcBef>
                <a:spcPct val="20000"/>
              </a:spcBef>
              <a:buFontTx/>
              <a:buChar char="•"/>
            </a:pPr>
            <a:endParaRPr lang="en-US" dirty="0" smtClean="0"/>
          </a:p>
          <a:p>
            <a:pPr marL="109728" indent="-109728">
              <a:spcBef>
                <a:spcPct val="20000"/>
              </a:spcBef>
              <a:buFontTx/>
              <a:buChar char="•"/>
            </a:pPr>
            <a:endParaRPr lang="en-US" dirty="0" smtClean="0"/>
          </a:p>
          <a:p>
            <a:pPr marL="566928" lvl="1" indent="-109728"/>
            <a:r>
              <a:rPr lang="en-US" dirty="0" smtClean="0"/>
              <a:t>at steady state before </a:t>
            </a:r>
            <a:r>
              <a:rPr lang="en-US" dirty="0" smtClean="0"/>
              <a:t>a bias </a:t>
            </a:r>
            <a:r>
              <a:rPr lang="en-US" dirty="0" smtClean="0"/>
              <a:t>is applied, Reynolds stress term is balanced by poloidal viscosity (</a:t>
            </a:r>
            <a:r>
              <a:rPr lang="el-GR" dirty="0" smtClean="0">
                <a:latin typeface="+mn-lt"/>
              </a:rPr>
              <a:t>μ</a:t>
            </a:r>
            <a:r>
              <a:rPr lang="el-GR" baseline="-25000" dirty="0" smtClean="0">
                <a:latin typeface="+mn-lt"/>
              </a:rPr>
              <a:t>θ</a:t>
            </a:r>
            <a:r>
              <a:rPr lang="en-US" dirty="0" smtClean="0"/>
              <a:t>) and neutral damping (</a:t>
            </a:r>
            <a:r>
              <a:rPr lang="el-GR" dirty="0" smtClean="0">
                <a:latin typeface="+mn-lt"/>
              </a:rPr>
              <a:t>ν</a:t>
            </a:r>
            <a:r>
              <a:rPr lang="en-US" baseline="-25000" dirty="0" smtClean="0">
                <a:latin typeface="+mn-lt"/>
              </a:rPr>
              <a:t>in</a:t>
            </a:r>
            <a:r>
              <a:rPr lang="en-US" dirty="0" smtClean="0"/>
              <a:t>)</a:t>
            </a:r>
          </a:p>
          <a:p>
            <a:pPr marL="109728" indent="-109728">
              <a:spcBef>
                <a:spcPct val="20000"/>
              </a:spcBef>
              <a:buFontTx/>
              <a:buChar char="•"/>
            </a:pPr>
            <a:r>
              <a:rPr lang="en-US" dirty="0" smtClean="0"/>
              <a:t>A  polynomial fit is applied to the shot-by-shot Reynolds stress profile, shown in green on the right, and the appropriate spatial derivative is taken to determine the approximate flow drive</a:t>
            </a:r>
          </a:p>
          <a:p>
            <a:pPr marL="109728" indent="-109728"/>
            <a:r>
              <a:rPr lang="en-US" dirty="0" smtClean="0"/>
              <a:t>This flow drive is divided by the total damping</a:t>
            </a:r>
            <a:r>
              <a:rPr lang="en-US" dirty="0" smtClean="0">
                <a:latin typeface="Arial" pitchFamily="34" charset="0"/>
                <a:cs typeface="Arial" pitchFamily="34" charset="0"/>
              </a:rPr>
              <a:t> (</a:t>
            </a:r>
            <a:r>
              <a:rPr lang="el-GR" dirty="0" smtClean="0">
                <a:latin typeface="+mn-lt"/>
              </a:rPr>
              <a:t>μ</a:t>
            </a:r>
            <a:r>
              <a:rPr lang="el-GR" baseline="-25000" dirty="0" smtClean="0">
                <a:latin typeface="+mn-lt"/>
              </a:rPr>
              <a:t>θ</a:t>
            </a:r>
            <a:r>
              <a:rPr lang="en-US" dirty="0" smtClean="0">
                <a:latin typeface="+mn-lt"/>
              </a:rPr>
              <a:t>+</a:t>
            </a:r>
            <a:r>
              <a:rPr lang="el-GR" dirty="0" smtClean="0">
                <a:latin typeface="+mn-lt"/>
              </a:rPr>
              <a:t>ν</a:t>
            </a:r>
            <a:r>
              <a:rPr lang="en-US" baseline="-25000" dirty="0" smtClean="0">
                <a:latin typeface="+mn-lt"/>
              </a:rPr>
              <a:t>in</a:t>
            </a:r>
            <a:r>
              <a:rPr lang="en-US" dirty="0" smtClean="0">
                <a:latin typeface="Arial" pitchFamily="34" charset="0"/>
                <a:cs typeface="Arial" pitchFamily="34" charset="0"/>
              </a:rPr>
              <a:t>) to get an estimate of the expected poloidal flow due to the RS if it were constant everywhere on the flux surface</a:t>
            </a:r>
          </a:p>
          <a:p>
            <a:pPr marL="109728" indent="-109728"/>
            <a:r>
              <a:rPr lang="en-US" dirty="0" smtClean="0"/>
              <a:t>A f</a:t>
            </a:r>
            <a:r>
              <a:rPr lang="en-US" dirty="0" smtClean="0"/>
              <a:t>it of the shot-</a:t>
            </a:r>
            <a:r>
              <a:rPr lang="en-US" dirty="0" smtClean="0"/>
              <a:t>by-shot </a:t>
            </a:r>
            <a:r>
              <a:rPr lang="en-US" dirty="0" err="1" smtClean="0"/>
              <a:t>V</a:t>
            </a:r>
            <a:r>
              <a:rPr lang="en-US" baseline="-25000" dirty="0" err="1" smtClean="0"/>
              <a:t>f</a:t>
            </a:r>
            <a:r>
              <a:rPr lang="en-US" dirty="0" smtClean="0"/>
              <a:t> profile is used to </a:t>
            </a:r>
            <a:r>
              <a:rPr lang="en-US" dirty="0" smtClean="0"/>
              <a:t>estimate the local </a:t>
            </a:r>
            <a:r>
              <a:rPr lang="en-US" dirty="0" err="1" smtClean="0"/>
              <a:t>E</a:t>
            </a:r>
            <a:r>
              <a:rPr lang="en-US" baseline="-25000" dirty="0" err="1" smtClean="0"/>
              <a:t>r</a:t>
            </a:r>
            <a:r>
              <a:rPr lang="en-US" dirty="0" smtClean="0"/>
              <a:t> </a:t>
            </a:r>
            <a:r>
              <a:rPr lang="en-US" dirty="0" smtClean="0"/>
              <a:t>profile, plotted below in black</a:t>
            </a:r>
          </a:p>
          <a:p>
            <a:pPr marL="566928" lvl="1" indent="-109728"/>
            <a:r>
              <a:rPr lang="en-US" dirty="0" smtClean="0"/>
              <a:t>T</a:t>
            </a:r>
            <a:r>
              <a:rPr lang="en-US" baseline="-25000" dirty="0" smtClean="0"/>
              <a:t>e</a:t>
            </a:r>
            <a:r>
              <a:rPr lang="en-US" dirty="0" smtClean="0"/>
              <a:t> gradient in this region is unknown, but will lead to small changes in </a:t>
            </a:r>
            <a:r>
              <a:rPr lang="en-US" dirty="0" err="1" smtClean="0"/>
              <a:t>E</a:t>
            </a:r>
            <a:r>
              <a:rPr lang="en-US" baseline="-25000" dirty="0" err="1" smtClean="0"/>
              <a:t>r</a:t>
            </a:r>
            <a:endParaRPr lang="en-US" baseline="-25000" dirty="0" smtClean="0"/>
          </a:p>
          <a:p>
            <a:pPr marL="109728" indent="-109728"/>
            <a:r>
              <a:rPr lang="en-US" dirty="0" smtClean="0">
                <a:latin typeface="Arial" pitchFamily="34" charset="0"/>
                <a:cs typeface="Arial" pitchFamily="34" charset="0"/>
              </a:rPr>
              <a:t>The </a:t>
            </a:r>
            <a:r>
              <a:rPr lang="en-US" dirty="0" smtClean="0">
                <a:latin typeface="Arial" pitchFamily="34" charset="0"/>
                <a:cs typeface="Arial" pitchFamily="34" charset="0"/>
              </a:rPr>
              <a:t>regions where there is significant deviation of the measured </a:t>
            </a:r>
            <a:r>
              <a:rPr lang="en-US" dirty="0" err="1" smtClean="0">
                <a:latin typeface="Arial" pitchFamily="34" charset="0"/>
                <a:cs typeface="Arial" pitchFamily="34" charset="0"/>
              </a:rPr>
              <a:t>E</a:t>
            </a:r>
            <a:r>
              <a:rPr lang="en-US" baseline="-25000" dirty="0" err="1" smtClean="0">
                <a:latin typeface="Arial" pitchFamily="34" charset="0"/>
                <a:cs typeface="Arial" pitchFamily="34" charset="0"/>
              </a:rPr>
              <a:t>r</a:t>
            </a:r>
            <a:r>
              <a:rPr lang="en-US" dirty="0" smtClean="0">
                <a:latin typeface="Arial" pitchFamily="34" charset="0"/>
                <a:cs typeface="Arial" pitchFamily="34" charset="0"/>
              </a:rPr>
              <a:t> from the value predicted </a:t>
            </a:r>
            <a:r>
              <a:rPr lang="en-US" dirty="0" err="1" smtClean="0">
                <a:latin typeface="Arial" pitchFamily="34" charset="0"/>
                <a:cs typeface="Arial" pitchFamily="34" charset="0"/>
              </a:rPr>
              <a:t>neoclassically</a:t>
            </a:r>
            <a:r>
              <a:rPr lang="en-US" dirty="0" smtClean="0">
                <a:latin typeface="Arial" pitchFamily="34" charset="0"/>
                <a:cs typeface="Arial" pitchFamily="34" charset="0"/>
              </a:rPr>
              <a:t> from PENTA correspond to the regions of high measured Reynolds stress flow drive</a:t>
            </a:r>
            <a:endParaRPr lang="en-US" dirty="0">
              <a:latin typeface="Arial" pitchFamily="34" charset="0"/>
              <a:cs typeface="Arial" pitchFamily="34" charset="0"/>
            </a:endParaRPr>
          </a:p>
        </p:txBody>
      </p:sp>
      <p:sp>
        <p:nvSpPr>
          <p:cNvPr id="496" name="Text Box 137"/>
          <p:cNvSpPr txBox="1">
            <a:spLocks noChangeArrowheads="1"/>
          </p:cNvSpPr>
          <p:nvPr/>
        </p:nvSpPr>
        <p:spPr bwMode="auto">
          <a:xfrm>
            <a:off x="24855286" y="10634269"/>
            <a:ext cx="7527522" cy="523220"/>
          </a:xfrm>
          <a:prstGeom prst="rect">
            <a:avLst/>
          </a:prstGeom>
          <a:noFill/>
          <a:ln w="9525">
            <a:noFill/>
            <a:miter lim="800000"/>
            <a:headEnd/>
            <a:tailEnd/>
          </a:ln>
          <a:effectLst/>
        </p:spPr>
        <p:txBody>
          <a:bodyPr wrap="square">
            <a:spAutoFit/>
          </a:bodyPr>
          <a:lstStyle/>
          <a:p>
            <a:pPr algn="ctr">
              <a:buNone/>
            </a:pPr>
            <a:r>
              <a:rPr lang="en-US" sz="2800" b="1" dirty="0" smtClean="0">
                <a:solidFill>
                  <a:schemeClr val="accent2"/>
                </a:solidFill>
              </a:rPr>
              <a:t>Summary</a:t>
            </a:r>
            <a:endParaRPr lang="en-US" sz="2800" b="1" dirty="0">
              <a:solidFill>
                <a:schemeClr val="accent2"/>
              </a:solidFill>
            </a:endParaRPr>
          </a:p>
        </p:txBody>
      </p:sp>
      <p:sp>
        <p:nvSpPr>
          <p:cNvPr id="513" name="Text Box 177"/>
          <p:cNvSpPr txBox="1">
            <a:spLocks noChangeArrowheads="1"/>
          </p:cNvSpPr>
          <p:nvPr/>
        </p:nvSpPr>
        <p:spPr bwMode="auto">
          <a:xfrm>
            <a:off x="24352423" y="11127325"/>
            <a:ext cx="8319236" cy="2474524"/>
          </a:xfrm>
          <a:prstGeom prst="rect">
            <a:avLst/>
          </a:prstGeom>
          <a:noFill/>
          <a:ln w="9525">
            <a:noFill/>
            <a:miter lim="800000"/>
            <a:headEnd/>
            <a:tailEnd/>
          </a:ln>
          <a:effectLst/>
        </p:spPr>
        <p:txBody>
          <a:bodyPr wrap="square">
            <a:spAutoFit/>
          </a:bodyPr>
          <a:lstStyle/>
          <a:p>
            <a:pPr marL="119063" indent="-119063"/>
            <a:r>
              <a:rPr lang="en-US" sz="1800" dirty="0" smtClean="0"/>
              <a:t>Reynolds stress flow drive measured with the probe is large compared to the calculated neoclassical poloidal viscosity and measured </a:t>
            </a:r>
            <a:r>
              <a:rPr lang="en-US" sz="1800" dirty="0" err="1" smtClean="0"/>
              <a:t>E</a:t>
            </a:r>
            <a:r>
              <a:rPr lang="en-US" sz="1800" baseline="-25000" dirty="0" err="1" smtClean="0"/>
              <a:t>r</a:t>
            </a:r>
            <a:r>
              <a:rPr lang="en-US" sz="1800" dirty="0" smtClean="0"/>
              <a:t> profile</a:t>
            </a:r>
          </a:p>
          <a:p>
            <a:pPr marL="119063" indent="-119063"/>
            <a:r>
              <a:rPr lang="en-US" sz="1800" dirty="0" smtClean="0"/>
              <a:t>Radial regions of large flow drive correspond to regions where the measured </a:t>
            </a:r>
            <a:r>
              <a:rPr lang="en-US" sz="1800" dirty="0" err="1" smtClean="0"/>
              <a:t>E</a:t>
            </a:r>
            <a:r>
              <a:rPr lang="en-US" sz="1800" baseline="-25000" dirty="0" err="1" smtClean="0"/>
              <a:t>r</a:t>
            </a:r>
            <a:r>
              <a:rPr lang="en-US" sz="1800" dirty="0" smtClean="0"/>
              <a:t> deviates significantly from neoclassical predictions</a:t>
            </a:r>
          </a:p>
          <a:p>
            <a:pPr marL="119063" indent="-119063"/>
            <a:r>
              <a:rPr lang="en-US" sz="1800" dirty="0" smtClean="0"/>
              <a:t>Future work will investigate the relationship between the Reynolds stress flow drive, edge radial electric field, and parallel flows</a:t>
            </a:r>
          </a:p>
          <a:p>
            <a:pPr marL="119063" indent="-119063"/>
            <a:r>
              <a:rPr lang="en-US" sz="1800" dirty="0" smtClean="0"/>
              <a:t>Reduce levels of biasing to re-introduce low frequency zonal flow signatures and measure the corresponding Reynolds stress</a:t>
            </a:r>
          </a:p>
        </p:txBody>
      </p:sp>
      <p:sp>
        <p:nvSpPr>
          <p:cNvPr id="1121" name="Rectangle 97"/>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20" name="Object 96"/>
          <p:cNvGraphicFramePr>
            <a:graphicFrameLocks noChangeAspect="1"/>
          </p:cNvGraphicFramePr>
          <p:nvPr/>
        </p:nvGraphicFramePr>
        <p:xfrm>
          <a:off x="3056628" y="12621885"/>
          <a:ext cx="1328738" cy="666750"/>
        </p:xfrm>
        <a:graphic>
          <a:graphicData uri="http://schemas.openxmlformats.org/presentationml/2006/ole">
            <p:oleObj spid="_x0000_s1120" name="Equation" r:id="rId13" imgW="990360" imgH="419040" progId="Equation.3">
              <p:embed/>
            </p:oleObj>
          </a:graphicData>
        </a:graphic>
      </p:graphicFrame>
      <p:cxnSp>
        <p:nvCxnSpPr>
          <p:cNvPr id="250" name="Straight Connector 249"/>
          <p:cNvCxnSpPr/>
          <p:nvPr/>
        </p:nvCxnSpPr>
        <p:spPr bwMode="auto">
          <a:xfrm>
            <a:off x="10459238" y="2721428"/>
            <a:ext cx="30962" cy="12912275"/>
          </a:xfrm>
          <a:prstGeom prst="line">
            <a:avLst/>
          </a:prstGeom>
          <a:noFill/>
          <a:ln w="25400" cap="flat" cmpd="sng" algn="ctr">
            <a:solidFill>
              <a:schemeClr val="tx1"/>
            </a:solidFill>
            <a:prstDash val="solid"/>
            <a:round/>
            <a:headEnd type="none" w="med" len="med"/>
            <a:tailEnd type="none" w="med" len="med"/>
          </a:ln>
          <a:effectLst/>
        </p:spPr>
      </p:cxnSp>
      <p:cxnSp>
        <p:nvCxnSpPr>
          <p:cNvPr id="302" name="Straight Connector 301"/>
          <p:cNvCxnSpPr/>
          <p:nvPr/>
        </p:nvCxnSpPr>
        <p:spPr bwMode="auto">
          <a:xfrm>
            <a:off x="24277788" y="2743200"/>
            <a:ext cx="17312" cy="12852400"/>
          </a:xfrm>
          <a:prstGeom prst="line">
            <a:avLst/>
          </a:prstGeom>
          <a:noFill/>
          <a:ln w="25400" cap="flat" cmpd="sng" algn="ctr">
            <a:solidFill>
              <a:schemeClr val="tx1"/>
            </a:solidFill>
            <a:prstDash val="solid"/>
            <a:round/>
            <a:headEnd type="none" w="med" len="med"/>
            <a:tailEnd type="none" w="med" len="med"/>
          </a:ln>
          <a:effectLst/>
        </p:spPr>
      </p:cxnSp>
      <p:sp>
        <p:nvSpPr>
          <p:cNvPr id="346" name="Text Box 137"/>
          <p:cNvSpPr txBox="1">
            <a:spLocks noChangeArrowheads="1"/>
          </p:cNvSpPr>
          <p:nvPr/>
        </p:nvSpPr>
        <p:spPr bwMode="auto">
          <a:xfrm>
            <a:off x="13585877" y="11568416"/>
            <a:ext cx="8102009" cy="461665"/>
          </a:xfrm>
          <a:prstGeom prst="rect">
            <a:avLst/>
          </a:prstGeom>
          <a:noFill/>
          <a:ln w="9525">
            <a:noFill/>
            <a:miter lim="800000"/>
            <a:headEnd/>
            <a:tailEnd/>
          </a:ln>
          <a:effectLst/>
        </p:spPr>
        <p:txBody>
          <a:bodyPr wrap="square">
            <a:spAutoFit/>
          </a:bodyPr>
          <a:lstStyle/>
          <a:p>
            <a:pPr algn="ctr">
              <a:buNone/>
            </a:pPr>
            <a:r>
              <a:rPr lang="en-US" sz="2400" b="1" dirty="0" smtClean="0">
                <a:solidFill>
                  <a:srgbClr val="9900CC"/>
                </a:solidFill>
              </a:rPr>
              <a:t>PENTA Neoclassical </a:t>
            </a:r>
            <a:r>
              <a:rPr lang="en-US" sz="2400" b="1" dirty="0" err="1" smtClean="0">
                <a:solidFill>
                  <a:srgbClr val="9900CC"/>
                </a:solidFill>
              </a:rPr>
              <a:t>E</a:t>
            </a:r>
            <a:r>
              <a:rPr lang="en-US" sz="2400" b="1" baseline="-25000" dirty="0" err="1" smtClean="0">
                <a:solidFill>
                  <a:srgbClr val="9900CC"/>
                </a:solidFill>
              </a:rPr>
              <a:t>r</a:t>
            </a:r>
            <a:r>
              <a:rPr lang="en-US" sz="2400" b="1" dirty="0" smtClean="0">
                <a:solidFill>
                  <a:srgbClr val="9900CC"/>
                </a:solidFill>
              </a:rPr>
              <a:t> Predictions</a:t>
            </a:r>
            <a:endParaRPr lang="en-US" sz="2400" b="1" dirty="0">
              <a:solidFill>
                <a:srgbClr val="9900CC"/>
              </a:solidFill>
            </a:endParaRPr>
          </a:p>
        </p:txBody>
      </p:sp>
      <p:sp>
        <p:nvSpPr>
          <p:cNvPr id="1130" name="Rectangle 106"/>
          <p:cNvSpPr>
            <a:spLocks noChangeArrowheads="1"/>
          </p:cNvSpPr>
          <p:nvPr/>
        </p:nvSpPr>
        <p:spPr bwMode="auto">
          <a:xfrm>
            <a:off x="0" y="0"/>
            <a:ext cx="329184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1131" name="Object 107"/>
          <p:cNvGraphicFramePr>
            <a:graphicFrameLocks noChangeAspect="1"/>
          </p:cNvGraphicFramePr>
          <p:nvPr/>
        </p:nvGraphicFramePr>
        <p:xfrm>
          <a:off x="12173911" y="4071681"/>
          <a:ext cx="5273675" cy="685800"/>
        </p:xfrm>
        <a:graphic>
          <a:graphicData uri="http://schemas.openxmlformats.org/presentationml/2006/ole">
            <p:oleObj spid="_x0000_s1131" name="Equation" r:id="rId14" imgW="3085920" imgH="393480" progId="Equation.3">
              <p:embed/>
            </p:oleObj>
          </a:graphicData>
        </a:graphic>
      </p:graphicFrame>
      <p:graphicFrame>
        <p:nvGraphicFramePr>
          <p:cNvPr id="1133" name="Object 109"/>
          <p:cNvGraphicFramePr>
            <a:graphicFrameLocks noChangeAspect="1"/>
          </p:cNvGraphicFramePr>
          <p:nvPr/>
        </p:nvGraphicFramePr>
        <p:xfrm>
          <a:off x="29679485" y="3659789"/>
          <a:ext cx="2835272" cy="791239"/>
        </p:xfrm>
        <a:graphic>
          <a:graphicData uri="http://schemas.openxmlformats.org/presentationml/2006/ole">
            <p:oleObj spid="_x0000_s1133" name="Equation" r:id="rId15" imgW="1726451" imgH="482391" progId="Equation.3">
              <p:embed/>
            </p:oleObj>
          </a:graphicData>
        </a:graphic>
      </p:graphicFrame>
      <p:sp>
        <p:nvSpPr>
          <p:cNvPr id="84" name="TextBox 83"/>
          <p:cNvSpPr txBox="1"/>
          <p:nvPr/>
        </p:nvSpPr>
        <p:spPr>
          <a:xfrm>
            <a:off x="9580790" y="10769256"/>
            <a:ext cx="590107" cy="461665"/>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400" b="1" dirty="0" err="1" smtClean="0"/>
              <a:t>E</a:t>
            </a:r>
            <a:r>
              <a:rPr lang="en-US" sz="2400" b="1" baseline="-25000" dirty="0" err="1" smtClean="0"/>
              <a:t>r</a:t>
            </a:r>
            <a:endParaRPr lang="en-US" sz="2400" b="1" baseline="-25000" dirty="0"/>
          </a:p>
        </p:txBody>
      </p:sp>
      <p:sp>
        <p:nvSpPr>
          <p:cNvPr id="85" name="TextBox 84"/>
          <p:cNvSpPr txBox="1"/>
          <p:nvPr/>
        </p:nvSpPr>
        <p:spPr>
          <a:xfrm>
            <a:off x="9874705" y="11469570"/>
            <a:ext cx="533400" cy="461665"/>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400" b="1" dirty="0" smtClean="0"/>
              <a:t>E</a:t>
            </a:r>
            <a:r>
              <a:rPr lang="el-GR" sz="2400" b="1" baseline="-25000" dirty="0" smtClean="0"/>
              <a:t>θ</a:t>
            </a:r>
            <a:endParaRPr lang="en-US" sz="2400" b="1" baseline="-25000" dirty="0"/>
          </a:p>
        </p:txBody>
      </p:sp>
      <p:cxnSp>
        <p:nvCxnSpPr>
          <p:cNvPr id="86" name="Straight Arrow Connector 85"/>
          <p:cNvCxnSpPr/>
          <p:nvPr/>
        </p:nvCxnSpPr>
        <p:spPr>
          <a:xfrm rot="5400000">
            <a:off x="9622519" y="11689098"/>
            <a:ext cx="380206" cy="794"/>
          </a:xfrm>
          <a:prstGeom prst="straightConnector1">
            <a:avLst/>
          </a:prstGeom>
          <a:ln w="2540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cxnSp>
        <p:nvCxnSpPr>
          <p:cNvPr id="87" name="Straight Arrow Connector 86"/>
          <p:cNvCxnSpPr/>
          <p:nvPr/>
        </p:nvCxnSpPr>
        <p:spPr>
          <a:xfrm>
            <a:off x="9352191" y="11074056"/>
            <a:ext cx="381000" cy="228600"/>
          </a:xfrm>
          <a:prstGeom prst="straightConnector1">
            <a:avLst/>
          </a:prstGeom>
          <a:ln w="2540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sp>
        <p:nvSpPr>
          <p:cNvPr id="88" name="TextBox 87"/>
          <p:cNvSpPr txBox="1"/>
          <p:nvPr/>
        </p:nvSpPr>
        <p:spPr>
          <a:xfrm>
            <a:off x="8775249" y="11846942"/>
            <a:ext cx="685800" cy="461665"/>
          </a:xfrm>
          <a:prstGeom prst="rect">
            <a:avLst/>
          </a:prstGeom>
          <a:noFill/>
          <a:effectLst>
            <a:outerShdw blurRad="50800" dist="38100" dir="2700000" algn="tl" rotWithShape="0">
              <a:schemeClr val="bg1">
                <a:alpha val="40000"/>
              </a:schemeClr>
            </a:outerShdw>
          </a:effectLst>
        </p:spPr>
        <p:txBody>
          <a:bodyPr wrap="square" rtlCol="0">
            <a:spAutoFit/>
          </a:bodyPr>
          <a:lstStyle/>
          <a:p>
            <a:pPr>
              <a:buNone/>
            </a:pPr>
            <a:r>
              <a:rPr lang="en-US" sz="2400" b="1" dirty="0" smtClean="0"/>
              <a:t>V</a:t>
            </a:r>
            <a:r>
              <a:rPr lang="en-US" sz="2400" b="1" baseline="-25000" dirty="0" smtClean="0"/>
              <a:t>||</a:t>
            </a:r>
            <a:endParaRPr lang="en-US" sz="2400" b="1" baseline="-25000" dirty="0"/>
          </a:p>
        </p:txBody>
      </p:sp>
      <p:cxnSp>
        <p:nvCxnSpPr>
          <p:cNvPr id="89" name="Straight Arrow Connector 88"/>
          <p:cNvCxnSpPr/>
          <p:nvPr/>
        </p:nvCxnSpPr>
        <p:spPr>
          <a:xfrm rot="16200000" flipH="1">
            <a:off x="9080049" y="11923142"/>
            <a:ext cx="457200" cy="152400"/>
          </a:xfrm>
          <a:prstGeom prst="straightConnector1">
            <a:avLst/>
          </a:prstGeom>
          <a:ln w="25400">
            <a:solidFill>
              <a:schemeClr val="tx1"/>
            </a:solidFill>
            <a:headEnd type="arrow"/>
            <a:tailEnd type="arrow"/>
          </a:ln>
          <a:effectLst>
            <a:outerShdw blurRad="50800" dist="38100" dir="2700000" algn="tl" rotWithShape="0">
              <a:schemeClr val="bg1">
                <a:alpha val="40000"/>
              </a:schemeClr>
            </a:outerShdw>
          </a:effectLst>
        </p:spPr>
        <p:style>
          <a:lnRef idx="1">
            <a:schemeClr val="accent1"/>
          </a:lnRef>
          <a:fillRef idx="0">
            <a:schemeClr val="accent1"/>
          </a:fillRef>
          <a:effectRef idx="0">
            <a:schemeClr val="accent1"/>
          </a:effectRef>
          <a:fontRef idx="minor">
            <a:schemeClr val="tx1"/>
          </a:fontRef>
        </p:style>
      </p:cxnSp>
      <p:graphicFrame>
        <p:nvGraphicFramePr>
          <p:cNvPr id="90" name="Object 89"/>
          <p:cNvGraphicFramePr>
            <a:graphicFrameLocks noChangeAspect="1"/>
          </p:cNvGraphicFramePr>
          <p:nvPr/>
        </p:nvGraphicFramePr>
        <p:xfrm>
          <a:off x="7574418" y="10943427"/>
          <a:ext cx="1066799" cy="533400"/>
        </p:xfrm>
        <a:graphic>
          <a:graphicData uri="http://schemas.openxmlformats.org/presentationml/2006/ole">
            <p:oleObj spid="_x0000_s1134" name="Equation" r:id="rId16" imgW="507960" imgH="253800" progId="Equation.3">
              <p:embed/>
            </p:oleObj>
          </a:graphicData>
        </a:graphic>
      </p:graphicFrame>
      <p:graphicFrame>
        <p:nvGraphicFramePr>
          <p:cNvPr id="91" name="Object 3"/>
          <p:cNvGraphicFramePr>
            <a:graphicFrameLocks noChangeAspect="1"/>
          </p:cNvGraphicFramePr>
          <p:nvPr/>
        </p:nvGraphicFramePr>
        <p:xfrm>
          <a:off x="7563305" y="11553027"/>
          <a:ext cx="1066800" cy="533400"/>
        </p:xfrm>
        <a:graphic>
          <a:graphicData uri="http://schemas.openxmlformats.org/presentationml/2006/ole">
            <p:oleObj spid="_x0000_s1135" name="Equation" r:id="rId17" imgW="507960" imgH="253800" progId="Equation.3">
              <p:embed/>
            </p:oleObj>
          </a:graphicData>
        </a:graphic>
      </p:graphicFrame>
      <p:sp>
        <p:nvSpPr>
          <p:cNvPr id="92" name="TextBox 91"/>
          <p:cNvSpPr txBox="1"/>
          <p:nvPr/>
        </p:nvSpPr>
        <p:spPr>
          <a:xfrm>
            <a:off x="5052333" y="11558382"/>
            <a:ext cx="609600" cy="338554"/>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err="1" smtClean="0"/>
              <a:t>I</a:t>
            </a:r>
            <a:r>
              <a:rPr lang="en-US" b="1" baseline="-25000" dirty="0" err="1" smtClean="0"/>
              <a:t>sat</a:t>
            </a:r>
            <a:endParaRPr lang="en-US" b="1" baseline="-25000" dirty="0"/>
          </a:p>
        </p:txBody>
      </p:sp>
      <p:sp>
        <p:nvSpPr>
          <p:cNvPr id="94" name="TextBox 93"/>
          <p:cNvSpPr txBox="1"/>
          <p:nvPr/>
        </p:nvSpPr>
        <p:spPr>
          <a:xfrm>
            <a:off x="6042933" y="11647282"/>
            <a:ext cx="609600" cy="338554"/>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err="1" smtClean="0"/>
              <a:t>I</a:t>
            </a:r>
            <a:r>
              <a:rPr lang="en-US" b="1" baseline="-25000" dirty="0" err="1" smtClean="0"/>
              <a:t>sat</a:t>
            </a:r>
            <a:endParaRPr lang="en-US" b="1" baseline="-25000" dirty="0"/>
          </a:p>
        </p:txBody>
      </p:sp>
      <p:sp>
        <p:nvSpPr>
          <p:cNvPr id="95" name="TextBox 94"/>
          <p:cNvSpPr txBox="1"/>
          <p:nvPr/>
        </p:nvSpPr>
        <p:spPr>
          <a:xfrm>
            <a:off x="5750833" y="12129882"/>
            <a:ext cx="609600" cy="338554"/>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err="1" smtClean="0"/>
              <a:t>V</a:t>
            </a:r>
            <a:r>
              <a:rPr lang="en-US" b="1" baseline="-25000" dirty="0" err="1" smtClean="0"/>
              <a:t>f</a:t>
            </a:r>
            <a:endParaRPr lang="en-US" b="1" baseline="-25000" dirty="0"/>
          </a:p>
        </p:txBody>
      </p:sp>
      <p:sp>
        <p:nvSpPr>
          <p:cNvPr id="98" name="TextBox 97"/>
          <p:cNvSpPr txBox="1"/>
          <p:nvPr/>
        </p:nvSpPr>
        <p:spPr>
          <a:xfrm>
            <a:off x="5649233" y="12612482"/>
            <a:ext cx="609600" cy="338554"/>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err="1" smtClean="0"/>
              <a:t>V</a:t>
            </a:r>
            <a:r>
              <a:rPr lang="en-US" b="1" baseline="-25000" dirty="0" err="1" smtClean="0"/>
              <a:t>f</a:t>
            </a:r>
            <a:endParaRPr lang="en-US" b="1" baseline="-25000" dirty="0"/>
          </a:p>
        </p:txBody>
      </p:sp>
      <p:sp>
        <p:nvSpPr>
          <p:cNvPr id="99" name="TextBox 98"/>
          <p:cNvSpPr txBox="1"/>
          <p:nvPr/>
        </p:nvSpPr>
        <p:spPr>
          <a:xfrm>
            <a:off x="5585733" y="11685382"/>
            <a:ext cx="457200" cy="338554"/>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b="1" dirty="0" err="1" smtClean="0"/>
              <a:t>V</a:t>
            </a:r>
            <a:r>
              <a:rPr lang="en-US" b="1" baseline="-25000" dirty="0" err="1" smtClean="0"/>
              <a:t>f</a:t>
            </a:r>
            <a:endParaRPr lang="en-US" b="1" baseline="-25000" dirty="0"/>
          </a:p>
        </p:txBody>
      </p:sp>
      <p:cxnSp>
        <p:nvCxnSpPr>
          <p:cNvPr id="100" name="Straight Connector 99"/>
          <p:cNvCxnSpPr/>
          <p:nvPr/>
        </p:nvCxnSpPr>
        <p:spPr>
          <a:xfrm flipH="1" flipV="1">
            <a:off x="4766140" y="11934365"/>
            <a:ext cx="2191193" cy="182819"/>
          </a:xfrm>
          <a:prstGeom prst="line">
            <a:avLst/>
          </a:prstGeom>
          <a:ln w="25400">
            <a:solidFill>
              <a:schemeClr val="tx2"/>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TextBox 100"/>
          <p:cNvSpPr txBox="1"/>
          <p:nvPr/>
        </p:nvSpPr>
        <p:spPr>
          <a:xfrm>
            <a:off x="4887233" y="11932972"/>
            <a:ext cx="304800" cy="400110"/>
          </a:xfrm>
          <a:prstGeom prst="rect">
            <a:avLst/>
          </a:prstGeom>
          <a:noFill/>
          <a:effectLst>
            <a:outerShdw blurRad="50800" dist="38100" dir="2700000" algn="tl" rotWithShape="0">
              <a:schemeClr val="bg1">
                <a:alpha val="51000"/>
              </a:schemeClr>
            </a:outerShdw>
          </a:effectLst>
        </p:spPr>
        <p:txBody>
          <a:bodyPr wrap="square" rtlCol="0">
            <a:spAutoFit/>
          </a:bodyPr>
          <a:lstStyle/>
          <a:p>
            <a:pPr>
              <a:buNone/>
            </a:pPr>
            <a:r>
              <a:rPr lang="en-US" sz="2000" b="1" dirty="0" smtClean="0">
                <a:solidFill>
                  <a:schemeClr val="tx2"/>
                </a:solidFill>
              </a:rPr>
              <a:t>B</a:t>
            </a:r>
            <a:endParaRPr lang="en-US" sz="2000" b="1" dirty="0">
              <a:solidFill>
                <a:schemeClr val="tx2"/>
              </a:solidFill>
            </a:endParaRPr>
          </a:p>
        </p:txBody>
      </p:sp>
      <p:pic>
        <p:nvPicPr>
          <p:cNvPr id="8" name="Picture 121"/>
          <p:cNvPicPr>
            <a:picLocks noChangeAspect="1" noChangeArrowheads="1"/>
          </p:cNvPicPr>
          <p:nvPr/>
        </p:nvPicPr>
        <p:blipFill>
          <a:blip r:embed="rId18" cstate="print"/>
          <a:srcRect/>
          <a:stretch>
            <a:fillRect/>
          </a:stretch>
        </p:blipFill>
        <p:spPr bwMode="auto">
          <a:xfrm>
            <a:off x="24352899" y="7243536"/>
            <a:ext cx="4648200" cy="3486150"/>
          </a:xfrm>
          <a:prstGeom prst="rect">
            <a:avLst/>
          </a:prstGeom>
          <a:noFill/>
          <a:ln w="9525">
            <a:noFill/>
            <a:miter lim="800000"/>
            <a:headEnd/>
            <a:tailEnd/>
          </a:ln>
        </p:spPr>
      </p:pic>
      <p:sp>
        <p:nvSpPr>
          <p:cNvPr id="110" name="TextBox 109"/>
          <p:cNvSpPr txBox="1"/>
          <p:nvPr/>
        </p:nvSpPr>
        <p:spPr>
          <a:xfrm>
            <a:off x="28651201" y="7446736"/>
            <a:ext cx="3924300" cy="2899255"/>
          </a:xfrm>
          <a:prstGeom prst="rect">
            <a:avLst/>
          </a:prstGeom>
          <a:noFill/>
        </p:spPr>
        <p:txBody>
          <a:bodyPr wrap="square" rtlCol="0">
            <a:spAutoFit/>
          </a:bodyPr>
          <a:lstStyle/>
          <a:p>
            <a:pPr marL="107950" indent="-107950">
              <a:buFont typeface="Arial" pitchFamily="34" charset="0"/>
              <a:buChar char="•"/>
            </a:pPr>
            <a:r>
              <a:rPr lang="en-US" dirty="0" smtClean="0"/>
              <a:t>No bicoherence was detected above the noise level on any fluctuating signals during this set of experiments, including when a bias was applied </a:t>
            </a:r>
          </a:p>
          <a:p>
            <a:pPr marL="107950" indent="-107950">
              <a:buFont typeface="Arial" pitchFamily="34" charset="0"/>
              <a:buChar char="•"/>
            </a:pPr>
            <a:r>
              <a:rPr lang="en-US" dirty="0" smtClean="0"/>
              <a:t>When </a:t>
            </a:r>
            <a:r>
              <a:rPr lang="en-US" dirty="0" smtClean="0"/>
              <a:t>a large bias is applied, </a:t>
            </a:r>
            <a:r>
              <a:rPr lang="en-US" dirty="0" err="1" smtClean="0"/>
              <a:t>E</a:t>
            </a:r>
            <a:r>
              <a:rPr lang="en-US" baseline="-25000" dirty="0" err="1" smtClean="0"/>
              <a:t>r</a:t>
            </a:r>
            <a:r>
              <a:rPr lang="en-US" dirty="0" smtClean="0"/>
              <a:t> shear may reduce turbulence to a level too low to drive zonal flows</a:t>
            </a:r>
          </a:p>
          <a:p>
            <a:pPr marL="107950" indent="-107950">
              <a:buFont typeface="Arial" pitchFamily="34" charset="0"/>
              <a:buChar char="•"/>
            </a:pPr>
            <a:r>
              <a:rPr lang="en-US" dirty="0" smtClean="0"/>
              <a:t>External torque applied by the bias probe becomes the dominant forcing term in the momentum balance equation rather than Reynolds stress</a:t>
            </a:r>
          </a:p>
        </p:txBody>
      </p:sp>
      <p:cxnSp>
        <p:nvCxnSpPr>
          <p:cNvPr id="112" name="Straight Connector 111"/>
          <p:cNvCxnSpPr/>
          <p:nvPr/>
        </p:nvCxnSpPr>
        <p:spPr>
          <a:xfrm flipH="1" flipV="1">
            <a:off x="3249387" y="14864444"/>
            <a:ext cx="502556" cy="348342"/>
          </a:xfrm>
          <a:prstGeom prst="line">
            <a:avLst/>
          </a:prstGeom>
          <a:ln w="31750">
            <a:solidFill>
              <a:schemeClr val="tx2"/>
            </a:solidFill>
            <a:tailEnd type="stealth" w="lg" len="lg"/>
          </a:ln>
        </p:spPr>
        <p:style>
          <a:lnRef idx="1">
            <a:schemeClr val="accent1"/>
          </a:lnRef>
          <a:fillRef idx="0">
            <a:schemeClr val="accent1"/>
          </a:fillRef>
          <a:effectRef idx="0">
            <a:schemeClr val="accent1"/>
          </a:effectRef>
          <a:fontRef idx="minor">
            <a:schemeClr val="tx1"/>
          </a:fontRef>
        </p:style>
      </p:cxnSp>
      <p:sp>
        <p:nvSpPr>
          <p:cNvPr id="115" name="TextBox 114"/>
          <p:cNvSpPr txBox="1"/>
          <p:nvPr/>
        </p:nvSpPr>
        <p:spPr>
          <a:xfrm>
            <a:off x="2635250" y="15214600"/>
            <a:ext cx="1612900" cy="584775"/>
          </a:xfrm>
          <a:prstGeom prst="rect">
            <a:avLst/>
          </a:prstGeom>
          <a:noFill/>
        </p:spPr>
        <p:txBody>
          <a:bodyPr wrap="square" rtlCol="0">
            <a:spAutoFit/>
          </a:bodyPr>
          <a:lstStyle/>
          <a:p>
            <a:pPr algn="ctr">
              <a:buNone/>
            </a:pPr>
            <a:r>
              <a:rPr lang="en-US" b="1" dirty="0" smtClean="0"/>
              <a:t>Reynolds stress probe</a:t>
            </a:r>
            <a:endParaRPr lang="en-US" b="1" dirty="0"/>
          </a:p>
        </p:txBody>
      </p:sp>
      <p:sp>
        <p:nvSpPr>
          <p:cNvPr id="116" name="TextBox 115"/>
          <p:cNvSpPr txBox="1"/>
          <p:nvPr/>
        </p:nvSpPr>
        <p:spPr>
          <a:xfrm>
            <a:off x="4114801" y="13398500"/>
            <a:ext cx="6368902" cy="2211391"/>
          </a:xfrm>
          <a:prstGeom prst="rect">
            <a:avLst/>
          </a:prstGeom>
          <a:noFill/>
        </p:spPr>
        <p:txBody>
          <a:bodyPr wrap="square" rtlCol="0">
            <a:spAutoFit/>
          </a:bodyPr>
          <a:lstStyle/>
          <a:p>
            <a:pPr marL="107950" indent="-107950">
              <a:buFont typeface="Arial" pitchFamily="34" charset="0"/>
              <a:buChar char="•"/>
            </a:pPr>
            <a:r>
              <a:rPr lang="en-US" dirty="0" smtClean="0"/>
              <a:t> Probe is located at the outboard </a:t>
            </a:r>
            <a:r>
              <a:rPr lang="en-US" dirty="0" err="1" smtClean="0"/>
              <a:t>midplane</a:t>
            </a:r>
            <a:r>
              <a:rPr lang="en-US" dirty="0" smtClean="0"/>
              <a:t> of the device, in a region of both low |B| on a magnetic flux surface and “bad” curvature, where fluctuations are expected to be largest</a:t>
            </a:r>
          </a:p>
          <a:p>
            <a:pPr marL="107950" indent="-107950">
              <a:buFont typeface="Arial" pitchFamily="34" charset="0"/>
              <a:buChar char="•"/>
            </a:pPr>
            <a:r>
              <a:rPr lang="en-US" dirty="0" smtClean="0"/>
              <a:t>Flux surfaces are most compressed where probe is scanned, so that the radial derivative of the Reynolds stress may be larger here than at other poloidal locations</a:t>
            </a:r>
          </a:p>
          <a:p>
            <a:pPr marL="107950" indent="-107950">
              <a:buFont typeface="Arial" pitchFamily="34" charset="0"/>
              <a:buChar char="•"/>
            </a:pPr>
            <a:r>
              <a:rPr lang="en-US" dirty="0" smtClean="0"/>
              <a:t>Flow drive calculated here will almost certainly be higher than the flux surface average</a:t>
            </a:r>
          </a:p>
        </p:txBody>
      </p:sp>
      <p:sp>
        <p:nvSpPr>
          <p:cNvPr id="117" name="TextBox 116"/>
          <p:cNvSpPr txBox="1"/>
          <p:nvPr/>
        </p:nvSpPr>
        <p:spPr>
          <a:xfrm>
            <a:off x="24345900" y="3777652"/>
            <a:ext cx="5181600" cy="2456057"/>
          </a:xfrm>
          <a:prstGeom prst="rect">
            <a:avLst/>
          </a:prstGeom>
          <a:noFill/>
        </p:spPr>
        <p:txBody>
          <a:bodyPr wrap="square" rtlCol="0">
            <a:spAutoFit/>
          </a:bodyPr>
          <a:lstStyle/>
          <a:p>
            <a:pPr marL="107950" indent="-107950">
              <a:buFont typeface="Arial" pitchFamily="34" charset="0"/>
              <a:buChar char="•"/>
            </a:pPr>
            <a:r>
              <a:rPr lang="en-US" dirty="0" smtClean="0"/>
              <a:t> Neoclassical poloidal viscosity (</a:t>
            </a:r>
            <a:r>
              <a:rPr lang="el-GR" dirty="0" smtClean="0">
                <a:latin typeface="+mn-lt"/>
              </a:rPr>
              <a:t>μ</a:t>
            </a:r>
            <a:r>
              <a:rPr lang="el-GR" baseline="-25000" dirty="0" smtClean="0">
                <a:latin typeface="+mn-lt"/>
              </a:rPr>
              <a:t>θ</a:t>
            </a:r>
            <a:r>
              <a:rPr lang="en-US" dirty="0" smtClean="0"/>
              <a:t>) is  calculated approximately by using the purely poloidal term of the expression for an arbitrary stellarator configuration [4]</a:t>
            </a:r>
          </a:p>
          <a:p>
            <a:pPr marL="107950" indent="-107950">
              <a:buFont typeface="Arial" pitchFamily="34" charset="0"/>
              <a:buChar char="•"/>
            </a:pPr>
            <a:r>
              <a:rPr lang="en-US" dirty="0" smtClean="0"/>
              <a:t>S</a:t>
            </a:r>
            <a:r>
              <a:rPr lang="en-US" dirty="0" smtClean="0"/>
              <a:t>ame experimental profiles used here as for neoclassical </a:t>
            </a:r>
            <a:r>
              <a:rPr lang="en-US" dirty="0" err="1" smtClean="0"/>
              <a:t>E</a:t>
            </a:r>
            <a:r>
              <a:rPr lang="en-US" baseline="-25000" dirty="0" err="1" smtClean="0"/>
              <a:t>r</a:t>
            </a:r>
            <a:r>
              <a:rPr lang="en-US" dirty="0" smtClean="0"/>
              <a:t> predictions</a:t>
            </a:r>
            <a:endParaRPr lang="en-US" dirty="0" smtClean="0"/>
          </a:p>
          <a:p>
            <a:pPr marL="107950" indent="-107950">
              <a:buFont typeface="Arial" pitchFamily="34" charset="0"/>
              <a:buChar char="•"/>
            </a:pPr>
            <a:r>
              <a:rPr lang="en-US" dirty="0" smtClean="0"/>
              <a:t>Neutral density profile from DEGAS neutral gas code</a:t>
            </a:r>
          </a:p>
          <a:p>
            <a:pPr marL="107950" indent="-107950">
              <a:buFont typeface="Arial" pitchFamily="34" charset="0"/>
              <a:buChar char="•"/>
            </a:pPr>
            <a:r>
              <a:rPr lang="en-US" dirty="0" smtClean="0"/>
              <a:t>Neutral damping is small compared to neoclassical term, but not negligible at the edge where probe measurements are taken</a:t>
            </a:r>
          </a:p>
        </p:txBody>
      </p:sp>
      <p:sp>
        <p:nvSpPr>
          <p:cNvPr id="120" name="TextBox 119"/>
          <p:cNvSpPr txBox="1"/>
          <p:nvPr/>
        </p:nvSpPr>
        <p:spPr>
          <a:xfrm>
            <a:off x="15559314" y="7565426"/>
            <a:ext cx="4081236" cy="3982629"/>
          </a:xfrm>
          <a:prstGeom prst="rect">
            <a:avLst/>
          </a:prstGeom>
          <a:noFill/>
        </p:spPr>
        <p:txBody>
          <a:bodyPr wrap="square" rtlCol="0">
            <a:spAutoFit/>
          </a:bodyPr>
          <a:lstStyle/>
          <a:p>
            <a:pPr marL="109728" indent="-109728"/>
            <a:r>
              <a:rPr lang="en-US" dirty="0" smtClean="0"/>
              <a:t>The Reynolds stress flow drive is measured where fluctuations and spatial gradients of fluctuations should be highest</a:t>
            </a:r>
          </a:p>
          <a:p>
            <a:pPr marL="109728" indent="-109728"/>
            <a:r>
              <a:rPr lang="en-US" dirty="0" smtClean="0"/>
              <a:t>Local RS flow drive measurements are scaled down to compare to characteristics of the measured perpendicular flow profile</a:t>
            </a:r>
          </a:p>
          <a:p>
            <a:pPr marL="109728" indent="-109728"/>
            <a:r>
              <a:rPr lang="en-US" dirty="0" smtClean="0"/>
              <a:t>Proper flux surface average of the Reynolds stress profile is impractical to measure in complex geometry</a:t>
            </a:r>
          </a:p>
          <a:p>
            <a:pPr marL="109728" indent="-109728"/>
            <a:endParaRPr lang="en-US" dirty="0" smtClean="0"/>
          </a:p>
          <a:p>
            <a:pPr marL="566928" lvl="1" indent="-109728"/>
            <a:r>
              <a:rPr lang="en-US" dirty="0" smtClean="0"/>
              <a:t>Probability density functions of the fluctuating portions of </a:t>
            </a:r>
            <a:r>
              <a:rPr lang="en-US" dirty="0" err="1" smtClean="0"/>
              <a:t>v</a:t>
            </a:r>
            <a:r>
              <a:rPr lang="en-US" baseline="-25000" dirty="0" err="1" smtClean="0"/>
              <a:t>r</a:t>
            </a:r>
            <a:r>
              <a:rPr lang="en-US" dirty="0" smtClean="0"/>
              <a:t> and v</a:t>
            </a:r>
            <a:r>
              <a:rPr lang="el-GR" baseline="-25000" dirty="0" smtClean="0"/>
              <a:t>θ</a:t>
            </a:r>
            <a:r>
              <a:rPr lang="en-US" dirty="0" smtClean="0"/>
              <a:t> demonstrate how anisotropy changes with minor radius</a:t>
            </a:r>
          </a:p>
        </p:txBody>
      </p:sp>
      <p:graphicFrame>
        <p:nvGraphicFramePr>
          <p:cNvPr id="123" name="Object 122"/>
          <p:cNvGraphicFramePr>
            <a:graphicFrameLocks noChangeAspect="1"/>
          </p:cNvGraphicFramePr>
          <p:nvPr/>
        </p:nvGraphicFramePr>
        <p:xfrm>
          <a:off x="16402050" y="8604250"/>
          <a:ext cx="114300" cy="215900"/>
        </p:xfrm>
        <a:graphic>
          <a:graphicData uri="http://schemas.openxmlformats.org/presentationml/2006/ole">
            <p:oleObj spid="_x0000_s1148" name="Equation" r:id="rId19" imgW="114120" imgH="215640" progId="Equation.3">
              <p:embed/>
            </p:oleObj>
          </a:graphicData>
        </a:graphic>
      </p:graphicFrame>
      <p:graphicFrame>
        <p:nvGraphicFramePr>
          <p:cNvPr id="1149" name="Object 125"/>
          <p:cNvGraphicFramePr>
            <a:graphicFrameLocks noChangeAspect="1"/>
          </p:cNvGraphicFramePr>
          <p:nvPr/>
        </p:nvGraphicFramePr>
        <p:xfrm>
          <a:off x="3083741" y="11871053"/>
          <a:ext cx="1311275" cy="666750"/>
        </p:xfrm>
        <a:graphic>
          <a:graphicData uri="http://schemas.openxmlformats.org/presentationml/2006/ole">
            <p:oleObj spid="_x0000_s1149" name="Equation" r:id="rId20" imgW="977760" imgH="419040" progId="Equation.3">
              <p:embed/>
            </p:oleObj>
          </a:graphicData>
        </a:graphic>
      </p:graphicFrame>
      <p:graphicFrame>
        <p:nvGraphicFramePr>
          <p:cNvPr id="1150" name="Object 126"/>
          <p:cNvGraphicFramePr>
            <a:graphicFrameLocks noChangeAspect="1"/>
          </p:cNvGraphicFramePr>
          <p:nvPr/>
        </p:nvGraphicFramePr>
        <p:xfrm>
          <a:off x="244247" y="11939588"/>
          <a:ext cx="2705100" cy="771525"/>
        </p:xfrm>
        <a:graphic>
          <a:graphicData uri="http://schemas.openxmlformats.org/presentationml/2006/ole">
            <p:oleObj spid="_x0000_s1150" name="Equation" r:id="rId21" imgW="2006280" imgH="482400" progId="Equation.3">
              <p:embed/>
            </p:oleObj>
          </a:graphicData>
        </a:graphic>
      </p:graphicFrame>
      <p:graphicFrame>
        <p:nvGraphicFramePr>
          <p:cNvPr id="1151" name="Object 127"/>
          <p:cNvGraphicFramePr>
            <a:graphicFrameLocks noChangeAspect="1"/>
          </p:cNvGraphicFramePr>
          <p:nvPr/>
        </p:nvGraphicFramePr>
        <p:xfrm>
          <a:off x="26436845" y="6281603"/>
          <a:ext cx="1892300" cy="381000"/>
        </p:xfrm>
        <a:graphic>
          <a:graphicData uri="http://schemas.openxmlformats.org/presentationml/2006/ole">
            <p:oleObj spid="_x0000_s1151" name="Equation" r:id="rId22" imgW="1180800" imgH="241200" progId="Equation.3">
              <p:embed/>
            </p:oleObj>
          </a:graphicData>
        </a:graphic>
      </p:graphicFrame>
      <p:sp>
        <p:nvSpPr>
          <p:cNvPr id="133" name="Text Box 137"/>
          <p:cNvSpPr txBox="1">
            <a:spLocks noChangeArrowheads="1"/>
          </p:cNvSpPr>
          <p:nvPr/>
        </p:nvSpPr>
        <p:spPr bwMode="auto">
          <a:xfrm>
            <a:off x="25574179" y="6794582"/>
            <a:ext cx="3648075" cy="461665"/>
          </a:xfrm>
          <a:prstGeom prst="rect">
            <a:avLst/>
          </a:prstGeom>
          <a:noFill/>
          <a:ln w="9525">
            <a:noFill/>
            <a:miter lim="800000"/>
            <a:headEnd/>
            <a:tailEnd/>
          </a:ln>
          <a:effectLst/>
        </p:spPr>
        <p:txBody>
          <a:bodyPr wrap="square">
            <a:spAutoFit/>
          </a:bodyPr>
          <a:lstStyle/>
          <a:p>
            <a:pPr algn="ctr">
              <a:buNone/>
            </a:pPr>
            <a:r>
              <a:rPr lang="en-US" sz="2400" b="1" dirty="0" smtClean="0">
                <a:solidFill>
                  <a:srgbClr val="0000FF"/>
                </a:solidFill>
              </a:rPr>
              <a:t>Biased discharges</a:t>
            </a:r>
            <a:endParaRPr lang="en-US" sz="2400" b="1" dirty="0">
              <a:solidFill>
                <a:srgbClr val="0000FF"/>
              </a:solidFill>
            </a:endParaRPr>
          </a:p>
        </p:txBody>
      </p:sp>
      <p:sp>
        <p:nvSpPr>
          <p:cNvPr id="76" name="Text Box 137"/>
          <p:cNvSpPr txBox="1">
            <a:spLocks noChangeArrowheads="1"/>
          </p:cNvSpPr>
          <p:nvPr/>
        </p:nvSpPr>
        <p:spPr bwMode="auto">
          <a:xfrm>
            <a:off x="19899041" y="7179113"/>
            <a:ext cx="4281759" cy="369332"/>
          </a:xfrm>
          <a:prstGeom prst="rect">
            <a:avLst/>
          </a:prstGeom>
          <a:noFill/>
          <a:ln w="9525">
            <a:noFill/>
            <a:miter lim="800000"/>
            <a:headEnd/>
            <a:tailEnd/>
          </a:ln>
          <a:effectLst/>
        </p:spPr>
        <p:txBody>
          <a:bodyPr wrap="square">
            <a:spAutoFit/>
          </a:bodyPr>
          <a:lstStyle/>
          <a:p>
            <a:pPr algn="ctr">
              <a:buNone/>
            </a:pPr>
            <a:r>
              <a:rPr lang="en-US" sz="1800" b="1" dirty="0" smtClean="0">
                <a:solidFill>
                  <a:schemeClr val="accent2"/>
                </a:solidFill>
              </a:rPr>
              <a:t>PDF of velocity fluctuations</a:t>
            </a:r>
            <a:endParaRPr lang="en-US" sz="1800" b="1" dirty="0">
              <a:solidFill>
                <a:schemeClr val="accent2"/>
              </a:solidFill>
            </a:endParaRPr>
          </a:p>
        </p:txBody>
      </p:sp>
      <p:pic>
        <p:nvPicPr>
          <p:cNvPr id="3" name="Picture 130"/>
          <p:cNvPicPr>
            <a:picLocks noChangeAspect="1" noChangeArrowheads="1"/>
          </p:cNvPicPr>
          <p:nvPr/>
        </p:nvPicPr>
        <p:blipFill>
          <a:blip r:embed="rId23" cstate="print"/>
          <a:srcRect/>
          <a:stretch>
            <a:fillRect/>
          </a:stretch>
        </p:blipFill>
        <p:spPr bwMode="auto">
          <a:xfrm>
            <a:off x="20928544" y="11176008"/>
            <a:ext cx="3267674" cy="2305277"/>
          </a:xfrm>
          <a:prstGeom prst="rect">
            <a:avLst/>
          </a:prstGeom>
          <a:noFill/>
          <a:ln w="9525">
            <a:noFill/>
            <a:miter lim="800000"/>
            <a:headEnd/>
            <a:tailEnd/>
          </a:ln>
        </p:spPr>
      </p:pic>
      <p:pic>
        <p:nvPicPr>
          <p:cNvPr id="1155" name="Picture 131"/>
          <p:cNvPicPr>
            <a:picLocks noChangeAspect="1" noChangeArrowheads="1"/>
          </p:cNvPicPr>
          <p:nvPr/>
        </p:nvPicPr>
        <p:blipFill>
          <a:blip r:embed="rId24" cstate="print"/>
          <a:srcRect/>
          <a:stretch>
            <a:fillRect/>
          </a:stretch>
        </p:blipFill>
        <p:spPr bwMode="auto">
          <a:xfrm>
            <a:off x="20742286" y="13502636"/>
            <a:ext cx="3461645" cy="2245593"/>
          </a:xfrm>
          <a:prstGeom prst="rect">
            <a:avLst/>
          </a:prstGeom>
          <a:noFill/>
          <a:ln w="9525">
            <a:noFill/>
            <a:miter lim="800000"/>
            <a:headEnd/>
            <a:tailEnd/>
          </a:ln>
        </p:spPr>
      </p:pic>
      <p:pic>
        <p:nvPicPr>
          <p:cNvPr id="6" name="Picture 133"/>
          <p:cNvPicPr>
            <a:picLocks noChangeAspect="1" noChangeArrowheads="1"/>
          </p:cNvPicPr>
          <p:nvPr/>
        </p:nvPicPr>
        <p:blipFill>
          <a:blip r:embed="rId25" cstate="print"/>
          <a:srcRect/>
          <a:stretch>
            <a:fillRect/>
          </a:stretch>
        </p:blipFill>
        <p:spPr bwMode="auto">
          <a:xfrm>
            <a:off x="14110104" y="13547272"/>
            <a:ext cx="3059140" cy="2124862"/>
          </a:xfrm>
          <a:prstGeom prst="rect">
            <a:avLst/>
          </a:prstGeom>
          <a:noFill/>
          <a:ln w="9525">
            <a:noFill/>
            <a:miter lim="800000"/>
            <a:headEnd/>
            <a:tailEnd/>
          </a:ln>
        </p:spPr>
      </p:pic>
      <p:sp>
        <p:nvSpPr>
          <p:cNvPr id="83" name="TextBox 82"/>
          <p:cNvSpPr txBox="1"/>
          <p:nvPr/>
        </p:nvSpPr>
        <p:spPr>
          <a:xfrm>
            <a:off x="14363700" y="12060322"/>
            <a:ext cx="6457950" cy="1372683"/>
          </a:xfrm>
          <a:prstGeom prst="rect">
            <a:avLst/>
          </a:prstGeom>
          <a:noFill/>
        </p:spPr>
        <p:txBody>
          <a:bodyPr wrap="square" rtlCol="0">
            <a:spAutoFit/>
          </a:bodyPr>
          <a:lstStyle/>
          <a:p>
            <a:pPr marL="109728" indent="-109728"/>
            <a:r>
              <a:rPr lang="en-US" dirty="0" smtClean="0"/>
              <a:t>PENTA code [2] calculates the neoclassical particle fluxes for a set of plasma parameters in a given magnetic configuration, then finds the </a:t>
            </a:r>
            <a:r>
              <a:rPr lang="en-US" dirty="0" err="1" smtClean="0"/>
              <a:t>ambipolar</a:t>
            </a:r>
            <a:r>
              <a:rPr lang="en-US" dirty="0" smtClean="0"/>
              <a:t> radial electric field</a:t>
            </a:r>
          </a:p>
          <a:p>
            <a:pPr marL="109728" indent="-109728"/>
            <a:r>
              <a:rPr lang="en-US" dirty="0" smtClean="0">
                <a:latin typeface="Arial" pitchFamily="34" charset="0"/>
                <a:cs typeface="Arial" pitchFamily="34" charset="0"/>
              </a:rPr>
              <a:t>These calculations do not account for ECRH driven flux, but this is expected to be small towards the edge</a:t>
            </a:r>
            <a:endParaRPr lang="en-US" dirty="0">
              <a:latin typeface="Arial" pitchFamily="34" charset="0"/>
              <a:cs typeface="Arial" pitchFamily="34" charset="0"/>
            </a:endParaRPr>
          </a:p>
        </p:txBody>
      </p:sp>
      <p:cxnSp>
        <p:nvCxnSpPr>
          <p:cNvPr id="97" name="Straight Connector 96"/>
          <p:cNvCxnSpPr/>
          <p:nvPr/>
        </p:nvCxnSpPr>
        <p:spPr bwMode="auto">
          <a:xfrm flipH="1" flipV="1">
            <a:off x="11153775" y="10153650"/>
            <a:ext cx="2228397" cy="3388179"/>
          </a:xfrm>
          <a:prstGeom prst="line">
            <a:avLst/>
          </a:prstGeom>
          <a:noFill/>
          <a:ln w="25400" cap="flat" cmpd="sng" algn="ctr">
            <a:solidFill>
              <a:schemeClr val="accent1"/>
            </a:solidFill>
            <a:prstDash val="sysDot"/>
            <a:round/>
            <a:headEnd type="none" w="med" len="med"/>
            <a:tailEnd type="none" w="med" len="med"/>
          </a:ln>
          <a:effectLst/>
        </p:spPr>
      </p:cxnSp>
      <p:cxnSp>
        <p:nvCxnSpPr>
          <p:cNvPr id="102" name="Straight Connector 101"/>
          <p:cNvCxnSpPr/>
          <p:nvPr/>
        </p:nvCxnSpPr>
        <p:spPr bwMode="auto">
          <a:xfrm flipV="1">
            <a:off x="13716000" y="10109201"/>
            <a:ext cx="1386114" cy="3447142"/>
          </a:xfrm>
          <a:prstGeom prst="line">
            <a:avLst/>
          </a:prstGeom>
          <a:noFill/>
          <a:ln w="25400" cap="flat" cmpd="sng" algn="ctr">
            <a:solidFill>
              <a:schemeClr val="accent1"/>
            </a:solidFill>
            <a:prstDash val="sysDot"/>
            <a:round/>
            <a:headEnd type="none" w="med" len="med"/>
            <a:tailEnd type="none" w="med" len="med"/>
          </a:ln>
          <a:effectLst/>
        </p:spPr>
      </p:cxnSp>
      <p:sp>
        <p:nvSpPr>
          <p:cNvPr id="108" name="TextBox 107"/>
          <p:cNvSpPr txBox="1"/>
          <p:nvPr/>
        </p:nvSpPr>
        <p:spPr>
          <a:xfrm>
            <a:off x="10757290" y="14337249"/>
            <a:ext cx="3394139" cy="1077218"/>
          </a:xfrm>
          <a:prstGeom prst="rect">
            <a:avLst/>
          </a:prstGeom>
          <a:noFill/>
        </p:spPr>
        <p:txBody>
          <a:bodyPr wrap="square" rtlCol="0">
            <a:spAutoFit/>
          </a:bodyPr>
          <a:lstStyle/>
          <a:p>
            <a:pPr marL="109728" indent="-109728"/>
            <a:r>
              <a:rPr lang="en-US" dirty="0" smtClean="0"/>
              <a:t>“Ion root” solution exists at all positions across the minor radius, so “electron root” solutions in the core are not plotted here</a:t>
            </a:r>
            <a:endParaRPr lang="en-US" dirty="0">
              <a:latin typeface="Arial" pitchFamily="34" charset="0"/>
              <a:cs typeface="Arial" pitchFamily="34" charset="0"/>
            </a:endParaRPr>
          </a:p>
        </p:txBody>
      </p:sp>
      <p:sp>
        <p:nvSpPr>
          <p:cNvPr id="113" name="TextBox 112"/>
          <p:cNvSpPr txBox="1"/>
          <p:nvPr/>
        </p:nvSpPr>
        <p:spPr>
          <a:xfrm>
            <a:off x="17076057" y="13627100"/>
            <a:ext cx="3599542" cy="1618905"/>
          </a:xfrm>
          <a:prstGeom prst="rect">
            <a:avLst/>
          </a:prstGeom>
          <a:noFill/>
        </p:spPr>
        <p:txBody>
          <a:bodyPr wrap="square" rtlCol="0">
            <a:spAutoFit/>
          </a:bodyPr>
          <a:lstStyle/>
          <a:p>
            <a:pPr marL="109728" indent="-109728"/>
            <a:r>
              <a:rPr lang="en-US" dirty="0" smtClean="0">
                <a:latin typeface="Arial" pitchFamily="34" charset="0"/>
                <a:cs typeface="Arial" pitchFamily="34" charset="0"/>
              </a:rPr>
              <a:t>Ion temperature from CHERS measurements in a methane discharge</a:t>
            </a:r>
          </a:p>
          <a:p>
            <a:pPr marL="109728" indent="-109728"/>
            <a:r>
              <a:rPr lang="en-US" dirty="0" smtClean="0">
                <a:latin typeface="Arial" pitchFamily="34" charset="0"/>
                <a:cs typeface="Arial" pitchFamily="34" charset="0"/>
              </a:rPr>
              <a:t>T</a:t>
            </a:r>
            <a:r>
              <a:rPr lang="en-US" baseline="-25000" dirty="0" smtClean="0">
                <a:latin typeface="Arial" pitchFamily="34" charset="0"/>
                <a:cs typeface="Arial" pitchFamily="34" charset="0"/>
              </a:rPr>
              <a:t>i</a:t>
            </a:r>
            <a:r>
              <a:rPr lang="en-US" dirty="0" smtClean="0">
                <a:latin typeface="Arial" pitchFamily="34" charset="0"/>
                <a:cs typeface="Arial" pitchFamily="34" charset="0"/>
              </a:rPr>
              <a:t> input into calculations is scaled down to account for removal of C ion species from plasma</a:t>
            </a:r>
            <a:endParaRPr lang="en-US"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457200" marR="0" indent="-457200" algn="l" defTabSz="914400" rtl="0" eaLnBrk="1" fontAlgn="base" latinLnBrk="0" hangingPunct="1">
          <a:lnSpc>
            <a:spcPct val="100000"/>
          </a:lnSpc>
          <a:spcBef>
            <a:spcPct val="20000"/>
          </a:spcBef>
          <a:spcAft>
            <a:spcPct val="0"/>
          </a:spcAft>
          <a:buClrTx/>
          <a:buSzTx/>
          <a:buFontTx/>
          <a:buChar char="•"/>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35235</TotalTime>
  <Words>1073</Words>
  <Application>Microsoft Office PowerPoint</Application>
  <PresentationFormat>Custom</PresentationFormat>
  <Paragraphs>75</Paragraphs>
  <Slides>1</Slides>
  <Notes>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vt:i4>
      </vt:variant>
    </vt:vector>
  </HeadingPairs>
  <TitlesOfParts>
    <vt:vector size="3" baseType="lpstr">
      <vt:lpstr>Default Design</vt:lpstr>
      <vt:lpstr>Equation</vt:lpstr>
      <vt:lpstr>Slide 1</vt:lpstr>
    </vt:vector>
  </TitlesOfParts>
  <Company>HSX</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WalterG</dc:creator>
  <cp:lastModifiedBy>Robert Wilcox</cp:lastModifiedBy>
  <cp:revision>1845</cp:revision>
  <dcterms:created xsi:type="dcterms:W3CDTF">2005-10-11T17:07:47Z</dcterms:created>
  <dcterms:modified xsi:type="dcterms:W3CDTF">2011-11-10T22:55:38Z</dcterms:modified>
</cp:coreProperties>
</file>