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6400800" cy="86868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9900CC"/>
    <a:srgbClr val="00FF00"/>
    <a:srgbClr val="00FFFF"/>
    <a:srgbClr val="9933FF"/>
    <a:srgbClr val="00CCFF"/>
    <a:srgbClr val="FF66FF"/>
    <a:srgbClr val="FF3300"/>
    <a:srgbClr val="CC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8655" autoAdjust="0"/>
  </p:normalViewPr>
  <p:slideViewPr>
    <p:cSldViewPr snapToGrid="0">
      <p:cViewPr>
        <p:scale>
          <a:sx n="100" d="100"/>
          <a:sy n="100" d="100"/>
        </p:scale>
        <p:origin x="5628" y="3390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2514" y="-108"/>
      </p:cViewPr>
      <p:guideLst>
        <p:guide orient="horz" pos="2736"/>
        <p:guide pos="201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t" anchorCtr="0" compatLnSpc="1">
            <a:prstTxWarp prst="textNoShape">
              <a:avLst/>
            </a:prstTxWarp>
          </a:bodyPr>
          <a:lstStyle>
            <a:lvl1pPr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26541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t" anchorCtr="0" compatLnSpc="1">
            <a:prstTxWarp prst="textNoShape">
              <a:avLst/>
            </a:prstTxWarp>
          </a:bodyPr>
          <a:lstStyle>
            <a:lvl1pPr algn="r"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252311"/>
            <a:ext cx="2774260" cy="4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b" anchorCtr="0" compatLnSpc="1">
            <a:prstTxWarp prst="textNoShape">
              <a:avLst/>
            </a:prstTxWarp>
          </a:bodyPr>
          <a:lstStyle>
            <a:lvl1pPr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26541" y="8252311"/>
            <a:ext cx="2774260" cy="4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b" anchorCtr="0" compatLnSpc="1">
            <a:prstTxWarp prst="textNoShape">
              <a:avLst/>
            </a:prstTxWarp>
          </a:bodyPr>
          <a:lstStyle>
            <a:lvl1pPr algn="r"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25092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57150" y="650875"/>
            <a:ext cx="6515100" cy="325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40661" y="4126903"/>
            <a:ext cx="5119481" cy="390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0818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092" y="8250818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7150" y="650875"/>
            <a:ext cx="6515100" cy="325755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4" y="5113340"/>
            <a:ext cx="27981275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5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6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6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39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6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2"/>
            <a:ext cx="14544676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2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40"/>
            <a:ext cx="1082992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40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1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1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1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9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76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5250" y="15998825"/>
            <a:ext cx="32766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52nd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November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8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-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12, 2010, Chicago, Illinois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2051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42926" y="190500"/>
            <a:ext cx="2012706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9718000" y="128590"/>
            <a:ext cx="32004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oleObject" Target="../embeddings/oleObject1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oleObject" Target="../embeddings/oleObject2.bin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5" name="Picture 1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29723" y="3716035"/>
            <a:ext cx="8955877" cy="4392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4" name="Picture 1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09950" y="11949380"/>
            <a:ext cx="3981450" cy="244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3" name="Picture 1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395892" y="8811732"/>
            <a:ext cx="8990001" cy="322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2" name="Picture 11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2115721" y="10635784"/>
            <a:ext cx="2712258" cy="333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1" name="Picture 300" descr="LRC-10kHz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8282604" y="3530009"/>
            <a:ext cx="4720856" cy="4917558"/>
          </a:xfrm>
          <a:prstGeom prst="rect">
            <a:avLst/>
          </a:prstGeom>
        </p:spPr>
      </p:pic>
      <p:pic>
        <p:nvPicPr>
          <p:cNvPr id="1141" name="Picture 11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45717" y="13277850"/>
            <a:ext cx="3689057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Rectangle 70"/>
          <p:cNvSpPr/>
          <p:nvPr/>
        </p:nvSpPr>
        <p:spPr bwMode="auto">
          <a:xfrm>
            <a:off x="20230435" y="8721650"/>
            <a:ext cx="334040" cy="331824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113" name="Picture 8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29500" y="7814814"/>
            <a:ext cx="3975975" cy="339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4" name="Picture 110" descr="E:\probes\Pictures\probe_pinout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31252" y="7867649"/>
            <a:ext cx="2213342" cy="2932677"/>
          </a:xfrm>
          <a:prstGeom prst="rect">
            <a:avLst/>
          </a:prstGeom>
          <a:noFill/>
        </p:spPr>
      </p:pic>
      <p:pic>
        <p:nvPicPr>
          <p:cNvPr id="3" name="Picture 10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32871" y="11258550"/>
            <a:ext cx="3810236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" name="TextBox 262"/>
          <p:cNvSpPr txBox="1"/>
          <p:nvPr/>
        </p:nvSpPr>
        <p:spPr>
          <a:xfrm>
            <a:off x="142875" y="7791450"/>
            <a:ext cx="509587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 5-pin Langmuir probe configured to measure floating potential and ion saturation current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Tungsten probe tips insulated by boron nitride tubes extend from bulk BN to minimize perturbations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Signals passed through optically isolated amplifiers, sampled at 2MHz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Probes scanned </a:t>
            </a:r>
            <a:r>
              <a:rPr lang="en-US" dirty="0" err="1" smtClean="0"/>
              <a:t>radially</a:t>
            </a:r>
            <a:r>
              <a:rPr lang="en-US" dirty="0" smtClean="0"/>
              <a:t> on a shot-by-shot basis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Bicoherence measured using the floating potential of 2 pins of the 5-pin scanning probe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Long-range </a:t>
            </a:r>
            <a:r>
              <a:rPr lang="en-US" dirty="0" smtClean="0"/>
              <a:t>correlations measured with respect </a:t>
            </a:r>
            <a:r>
              <a:rPr lang="en-US" dirty="0" smtClean="0"/>
              <a:t>to a fixed reference </a:t>
            </a:r>
            <a:r>
              <a:rPr lang="en-US" dirty="0" smtClean="0"/>
              <a:t>probe located </a:t>
            </a:r>
            <a:r>
              <a:rPr lang="el-GR" dirty="0" smtClean="0"/>
              <a:t>ϕ</a:t>
            </a:r>
            <a:r>
              <a:rPr lang="en-US" dirty="0" smtClean="0"/>
              <a:t>≈3</a:t>
            </a:r>
            <a:r>
              <a:rPr lang="el-GR" dirty="0" smtClean="0"/>
              <a:t>π</a:t>
            </a:r>
            <a:r>
              <a:rPr lang="en-US" dirty="0" smtClean="0"/>
              <a:t>/4 </a:t>
            </a:r>
            <a:r>
              <a:rPr lang="en-US" dirty="0" err="1" smtClean="0"/>
              <a:t>toroidally</a:t>
            </a:r>
            <a:r>
              <a:rPr lang="en-US" dirty="0" smtClean="0"/>
              <a:t> from </a:t>
            </a:r>
            <a:r>
              <a:rPr lang="en-US" dirty="0" smtClean="0"/>
              <a:t>5-pin </a:t>
            </a:r>
            <a:r>
              <a:rPr lang="en-US" dirty="0" smtClean="0"/>
              <a:t>probe</a:t>
            </a:r>
          </a:p>
        </p:txBody>
      </p:sp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2438400" y="231509"/>
            <a:ext cx="277803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spcBef>
                <a:spcPts val="0"/>
              </a:spcBef>
              <a:buFontTx/>
              <a:buNone/>
            </a:pPr>
            <a:r>
              <a:rPr lang="en-US" sz="5400" b="1" dirty="0" smtClean="0"/>
              <a:t>Measurements of Long-range </a:t>
            </a:r>
            <a:r>
              <a:rPr lang="en-US" sz="5400" b="1" dirty="0" smtClean="0"/>
              <a:t>Correlations </a:t>
            </a:r>
            <a:r>
              <a:rPr lang="en-US" sz="5400" b="1" dirty="0" smtClean="0"/>
              <a:t>and Bicoherence during Biasing in HSX</a:t>
            </a:r>
            <a:endParaRPr lang="en-US" sz="5400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0" y="1145021"/>
            <a:ext cx="32918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sz="3600" b="1" dirty="0" smtClean="0">
                <a:cs typeface="Times New Roman" pitchFamily="18" charset="0"/>
              </a:rPr>
              <a:t>R. </a:t>
            </a:r>
            <a:r>
              <a:rPr lang="en-US" sz="3600" b="1" dirty="0" smtClean="0">
                <a:cs typeface="Times New Roman" pitchFamily="18" charset="0"/>
              </a:rPr>
              <a:t>Wilcox</a:t>
            </a:r>
            <a:r>
              <a:rPr lang="en-US" sz="3600" b="1" baseline="30000" dirty="0" smtClean="0">
                <a:cs typeface="Times New Roman" pitchFamily="18" charset="0"/>
              </a:rPr>
              <a:t>1</a:t>
            </a:r>
            <a:r>
              <a:rPr lang="en-US" sz="3600" b="1" dirty="0" smtClean="0">
                <a:cs typeface="Times New Roman" pitchFamily="18" charset="0"/>
              </a:rPr>
              <a:t>,</a:t>
            </a:r>
            <a:r>
              <a:rPr lang="en-US" sz="3600" b="1" dirty="0" smtClean="0"/>
              <a:t> B.Ph. van Milligen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, C. Hidalgo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, J.N. Talmadge</a:t>
            </a:r>
            <a:r>
              <a:rPr lang="en-US" sz="3600" b="1" baseline="30000" dirty="0" smtClean="0"/>
              <a:t>1</a:t>
            </a:r>
            <a:r>
              <a:rPr lang="en-US" sz="3600" b="1" dirty="0" smtClean="0"/>
              <a:t>, </a:t>
            </a:r>
            <a:r>
              <a:rPr lang="en-US" sz="3600" b="1" dirty="0" smtClean="0">
                <a:cs typeface="Times New Roman" pitchFamily="18" charset="0"/>
              </a:rPr>
              <a:t>D.T. Anderson</a:t>
            </a:r>
            <a:r>
              <a:rPr lang="en-US" sz="3600" b="1" baseline="30000" dirty="0" smtClean="0">
                <a:cs typeface="Times New Roman" pitchFamily="18" charset="0"/>
              </a:rPr>
              <a:t>1</a:t>
            </a:r>
            <a:r>
              <a:rPr lang="en-US" sz="3600" b="1" dirty="0" smtClean="0">
                <a:cs typeface="Times New Roman" pitchFamily="18" charset="0"/>
              </a:rPr>
              <a:t>, </a:t>
            </a:r>
            <a:r>
              <a:rPr lang="en-US" sz="3600" b="1" dirty="0" smtClean="0"/>
              <a:t>F.S.B. Anderson</a:t>
            </a:r>
            <a:r>
              <a:rPr lang="en-US" sz="3600" b="1" baseline="30000" dirty="0" smtClean="0"/>
              <a:t>1</a:t>
            </a:r>
            <a:r>
              <a:rPr lang="en-US" sz="4000" b="1" dirty="0" smtClean="0">
                <a:cs typeface="Times New Roman" pitchFamily="18" charset="0"/>
              </a:rPr>
              <a:t> 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None/>
            </a:pPr>
            <a:r>
              <a:rPr lang="en-US" sz="2800" i="1" dirty="0" smtClean="0">
                <a:solidFill>
                  <a:schemeClr val="accent2"/>
                </a:solidFill>
              </a:rPr>
              <a:t>1 HSX </a:t>
            </a:r>
            <a:r>
              <a:rPr lang="en-US" sz="2800" i="1" dirty="0">
                <a:solidFill>
                  <a:schemeClr val="accent2"/>
                </a:solidFill>
              </a:rPr>
              <a:t>Plasma Laboratory, </a:t>
            </a:r>
            <a:r>
              <a:rPr lang="en-US" sz="2800" i="1" dirty="0" smtClean="0">
                <a:solidFill>
                  <a:schemeClr val="accent2"/>
                </a:solidFill>
              </a:rPr>
              <a:t>University </a:t>
            </a:r>
            <a:r>
              <a:rPr lang="en-US" sz="2800" i="1" dirty="0">
                <a:solidFill>
                  <a:schemeClr val="accent2"/>
                </a:solidFill>
              </a:rPr>
              <a:t>of Wisconsin, Madison, </a:t>
            </a:r>
            <a:r>
              <a:rPr lang="en-US" sz="2800" i="1" dirty="0" smtClean="0">
                <a:solidFill>
                  <a:schemeClr val="accent2"/>
                </a:solidFill>
              </a:rPr>
              <a:t>USA</a:t>
            </a:r>
            <a:endParaRPr lang="es-ES" sz="2800" i="1" dirty="0" smtClean="0">
              <a:solidFill>
                <a:schemeClr val="accent2"/>
              </a:solidFill>
            </a:endParaRPr>
          </a:p>
          <a:p>
            <a:pPr algn="ctr">
              <a:spcBef>
                <a:spcPct val="0"/>
              </a:spcBef>
              <a:buNone/>
            </a:pPr>
            <a:r>
              <a:rPr lang="es-ES" sz="2800" i="1" dirty="0" smtClean="0">
                <a:solidFill>
                  <a:schemeClr val="accent2"/>
                </a:solidFill>
              </a:rPr>
              <a:t>2 Asociación EURATOM-CIEMAT, Madrid, </a:t>
            </a:r>
            <a:r>
              <a:rPr lang="es-ES" sz="2800" i="1" dirty="0" err="1" smtClean="0">
                <a:solidFill>
                  <a:schemeClr val="accent2"/>
                </a:solidFill>
              </a:rPr>
              <a:t>Spain</a:t>
            </a:r>
            <a:endParaRPr lang="en-US" sz="2800" i="1" dirty="0" smtClean="0">
              <a:solidFill>
                <a:schemeClr val="accent2"/>
              </a:solidFill>
            </a:endParaRPr>
          </a:p>
        </p:txBody>
      </p:sp>
      <p:sp>
        <p:nvSpPr>
          <p:cNvPr id="2160" name="Text Box 112"/>
          <p:cNvSpPr txBox="1">
            <a:spLocks noChangeArrowheads="1"/>
          </p:cNvSpPr>
          <p:nvPr/>
        </p:nvSpPr>
        <p:spPr bwMode="auto">
          <a:xfrm>
            <a:off x="11392861" y="2770373"/>
            <a:ext cx="13423529" cy="82391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el-GR" sz="4800" b="1" baseline="-25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θ</a:t>
            </a: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Bicoherence</a:t>
            </a:r>
          </a:p>
        </p:txBody>
      </p:sp>
      <p:sp>
        <p:nvSpPr>
          <p:cNvPr id="2162" name="Text Box 114"/>
          <p:cNvSpPr txBox="1">
            <a:spLocks noChangeArrowheads="1"/>
          </p:cNvSpPr>
          <p:nvPr/>
        </p:nvSpPr>
        <p:spPr bwMode="auto">
          <a:xfrm>
            <a:off x="128338" y="6917940"/>
            <a:ext cx="11163439" cy="82391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Langmuir Probes and Biasing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2313" name="Text Box 265"/>
          <p:cNvSpPr txBox="1">
            <a:spLocks noChangeArrowheads="1"/>
          </p:cNvSpPr>
          <p:nvPr/>
        </p:nvSpPr>
        <p:spPr bwMode="auto">
          <a:xfrm>
            <a:off x="24965247" y="13479680"/>
            <a:ext cx="7841816" cy="823913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References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45" name="Rectangle 268"/>
          <p:cNvSpPr>
            <a:spLocks noChangeArrowheads="1"/>
          </p:cNvSpPr>
          <p:nvPr/>
        </p:nvSpPr>
        <p:spPr bwMode="auto">
          <a:xfrm>
            <a:off x="25007778" y="14401800"/>
            <a:ext cx="7791504" cy="156744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C. P. Ritz et al., </a:t>
            </a:r>
            <a:r>
              <a:rPr lang="en-US" i="1" dirty="0" smtClean="0"/>
              <a:t>Physics of </a:t>
            </a:r>
            <a:r>
              <a:rPr lang="en-US" i="1" dirty="0" smtClean="0"/>
              <a:t>Fluids B</a:t>
            </a:r>
            <a:r>
              <a:rPr lang="en-US" dirty="0" smtClean="0"/>
              <a:t> 1 (1989) 153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</a:t>
            </a:r>
            <a:r>
              <a:rPr lang="en-US" dirty="0" smtClean="0"/>
              <a:t>B. P. van </a:t>
            </a:r>
            <a:r>
              <a:rPr lang="en-US" dirty="0" err="1" smtClean="0"/>
              <a:t>Milligen</a:t>
            </a:r>
            <a:r>
              <a:rPr lang="en-US" dirty="0" smtClean="0"/>
              <a:t> et al., </a:t>
            </a:r>
            <a:r>
              <a:rPr lang="en-US" i="1" dirty="0" smtClean="0"/>
              <a:t>Nucl</a:t>
            </a:r>
            <a:r>
              <a:rPr lang="en-US" i="1" dirty="0" smtClean="0"/>
              <a:t>ear</a:t>
            </a:r>
            <a:r>
              <a:rPr lang="en-US" i="1" dirty="0" smtClean="0"/>
              <a:t> </a:t>
            </a:r>
            <a:r>
              <a:rPr lang="en-US" i="1" dirty="0" smtClean="0"/>
              <a:t>Fusion</a:t>
            </a:r>
            <a:r>
              <a:rPr lang="en-US" dirty="0" smtClean="0"/>
              <a:t> 48 (2008) 115003.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G. R. </a:t>
            </a:r>
            <a:r>
              <a:rPr lang="en-US" dirty="0" err="1" smtClean="0"/>
              <a:t>Tynan</a:t>
            </a:r>
            <a:r>
              <a:rPr lang="en-US" dirty="0" smtClean="0"/>
              <a:t> et al., </a:t>
            </a:r>
            <a:r>
              <a:rPr lang="en-US" i="1" dirty="0" smtClean="0"/>
              <a:t>Physics of </a:t>
            </a:r>
            <a:r>
              <a:rPr lang="en-US" i="1" dirty="0" smtClean="0"/>
              <a:t>Plasmas</a:t>
            </a:r>
            <a:r>
              <a:rPr lang="en-US" dirty="0" smtClean="0"/>
              <a:t> 8 (2001) 2691.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M.A. </a:t>
            </a:r>
            <a:r>
              <a:rPr lang="en-US" dirty="0" err="1" smtClean="0"/>
              <a:t>Pedrosa</a:t>
            </a:r>
            <a:r>
              <a:rPr lang="en-US" dirty="0" smtClean="0"/>
              <a:t> </a:t>
            </a:r>
            <a:r>
              <a:rPr lang="en-US" dirty="0" smtClean="0"/>
              <a:t>et al, </a:t>
            </a:r>
            <a:r>
              <a:rPr lang="en-US" i="1" dirty="0" smtClean="0"/>
              <a:t>Physical Rev</a:t>
            </a:r>
            <a:r>
              <a:rPr lang="en-US" i="1" dirty="0" smtClean="0"/>
              <a:t>iew</a:t>
            </a:r>
            <a:r>
              <a:rPr lang="en-US" i="1" dirty="0" smtClean="0"/>
              <a:t> Lett</a:t>
            </a:r>
            <a:r>
              <a:rPr lang="en-US" dirty="0" smtClean="0"/>
              <a:t>ers</a:t>
            </a:r>
            <a:r>
              <a:rPr lang="en-US" dirty="0" smtClean="0"/>
              <a:t> </a:t>
            </a:r>
            <a:r>
              <a:rPr lang="en-US" dirty="0" smtClean="0"/>
              <a:t>100 (2008) 215003</a:t>
            </a:r>
            <a:r>
              <a:rPr lang="en-US" dirty="0" smtClean="0"/>
              <a:t>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H. </a:t>
            </a:r>
            <a:r>
              <a:rPr lang="en-US" dirty="0" err="1" smtClean="0"/>
              <a:t>Sugama</a:t>
            </a:r>
            <a:r>
              <a:rPr lang="en-US" dirty="0" smtClean="0"/>
              <a:t> </a:t>
            </a:r>
            <a:r>
              <a:rPr lang="en-US" dirty="0" smtClean="0"/>
              <a:t>et al., </a:t>
            </a:r>
            <a:r>
              <a:rPr lang="en-US" i="1" dirty="0" smtClean="0"/>
              <a:t>Physical Review Lett</a:t>
            </a:r>
            <a:r>
              <a:rPr lang="en-US" dirty="0" smtClean="0"/>
              <a:t>ers </a:t>
            </a:r>
            <a:r>
              <a:rPr lang="en-US" dirty="0" smtClean="0"/>
              <a:t>94 </a:t>
            </a:r>
            <a:r>
              <a:rPr lang="en-US" dirty="0" smtClean="0"/>
              <a:t>(</a:t>
            </a:r>
            <a:r>
              <a:rPr lang="en-US" dirty="0" smtClean="0"/>
              <a:t>2005) 115001.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T</a:t>
            </a:r>
            <a:r>
              <a:rPr lang="en-US" dirty="0" smtClean="0"/>
              <a:t>.-H. </a:t>
            </a:r>
            <a:r>
              <a:rPr lang="en-US" dirty="0" smtClean="0"/>
              <a:t>Watanabe et al., </a:t>
            </a:r>
            <a:r>
              <a:rPr lang="en-US" i="1" dirty="0" smtClean="0"/>
              <a:t>Physical Review Lett</a:t>
            </a:r>
            <a:r>
              <a:rPr lang="en-US" dirty="0" smtClean="0"/>
              <a:t>ers 100 (2008) </a:t>
            </a:r>
            <a:r>
              <a:rPr lang="en-US" dirty="0" smtClean="0"/>
              <a:t>195002.</a:t>
            </a:r>
            <a:endParaRPr lang="en-US" dirty="0" smtClean="0"/>
          </a:p>
        </p:txBody>
      </p:sp>
      <p:sp>
        <p:nvSpPr>
          <p:cNvPr id="1049" name="Rectangle 267"/>
          <p:cNvSpPr>
            <a:spLocks noChangeArrowheads="1"/>
          </p:cNvSpPr>
          <p:nvPr/>
        </p:nvSpPr>
        <p:spPr bwMode="auto">
          <a:xfrm>
            <a:off x="139887" y="3618372"/>
            <a:ext cx="11151890" cy="3153903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120650" indent="-120650"/>
            <a:r>
              <a:rPr lang="en-US" sz="1800" dirty="0" smtClean="0"/>
              <a:t>This work is part of a collaboration with the TJ-II group in Madrid regarding zonal flows in stellarators</a:t>
            </a:r>
          </a:p>
          <a:p>
            <a:pPr marL="120650" indent="-120650"/>
            <a:r>
              <a:rPr lang="en-US" sz="1800" dirty="0" smtClean="0"/>
              <a:t>Our goal is to find differences in zonal flow formation in HSX between a configuration optimized for neoclassical transport and one with the optimization intentionally broken</a:t>
            </a:r>
            <a:endParaRPr lang="en-US" sz="1800" dirty="0" smtClean="0"/>
          </a:p>
          <a:p>
            <a:pPr marL="120650" indent="-120650"/>
            <a:r>
              <a:rPr lang="en-US" sz="1800" dirty="0" smtClean="0"/>
              <a:t>Using Langmuir probes at the edge, an </a:t>
            </a:r>
            <a:r>
              <a:rPr lang="en-US" sz="1800" dirty="0" smtClean="0"/>
              <a:t>increase in the bicoherence of E</a:t>
            </a:r>
            <a:r>
              <a:rPr lang="el-GR" sz="1800" baseline="-25000" dirty="0" smtClean="0"/>
              <a:t>θ</a:t>
            </a:r>
            <a:r>
              <a:rPr lang="en-US" sz="1800" dirty="0" smtClean="0"/>
              <a:t> fluctuations was measured during biasing in the region of strong induced </a:t>
            </a:r>
            <a:r>
              <a:rPr lang="en-US" sz="1800" dirty="0" err="1" smtClean="0"/>
              <a:t>E</a:t>
            </a:r>
            <a:r>
              <a:rPr lang="en-US" sz="1800" baseline="-25000" dirty="0" err="1" smtClean="0"/>
              <a:t>r</a:t>
            </a:r>
            <a:endParaRPr lang="en-US" sz="1800" baseline="-25000" dirty="0" smtClean="0"/>
          </a:p>
          <a:p>
            <a:pPr marL="120650" indent="-120650"/>
            <a:r>
              <a:rPr lang="en-US" sz="1800" dirty="0" smtClean="0"/>
              <a:t>Long-range correlations </a:t>
            </a:r>
            <a:r>
              <a:rPr lang="en-US" sz="1800" dirty="0" smtClean="0"/>
              <a:t>are also observed in the potential </a:t>
            </a:r>
            <a:r>
              <a:rPr lang="en-US" sz="1800" dirty="0" smtClean="0"/>
              <a:t>fluctuations of spatially separated probes while biasing, but not between density fluctuations</a:t>
            </a:r>
          </a:p>
          <a:p>
            <a:pPr marL="120650" indent="-120650"/>
            <a:r>
              <a:rPr lang="en-US" sz="1800" dirty="0" smtClean="0"/>
              <a:t>These </a:t>
            </a:r>
            <a:r>
              <a:rPr lang="en-US" sz="1800" dirty="0" smtClean="0"/>
              <a:t>observations are consistent with those in other devices, especially during confinement transitions, and are generally seen as indications of zonal flow formation</a:t>
            </a:r>
          </a:p>
          <a:p>
            <a:pPr marL="120650" indent="-120650"/>
            <a:r>
              <a:rPr lang="en-US" sz="1800" dirty="0" smtClean="0"/>
              <a:t>Changing t</a:t>
            </a:r>
            <a:r>
              <a:rPr lang="en-US" sz="1800" dirty="0" smtClean="0"/>
              <a:t>he degree of quasi-symmetry has no significant effect on these results</a:t>
            </a:r>
            <a:endParaRPr lang="en-US" sz="1800" dirty="0" smtClean="0"/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121024" y="2770346"/>
            <a:ext cx="11192018" cy="823912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>
            <a:off x="110067" y="2692400"/>
            <a:ext cx="32530442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056" name="TextBox 26"/>
          <p:cNvSpPr txBox="1">
            <a:spLocks noChangeArrowheads="1"/>
          </p:cNvSpPr>
          <p:nvPr/>
        </p:nvSpPr>
        <p:spPr bwMode="auto">
          <a:xfrm>
            <a:off x="17754600" y="1981200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63" name="Rectangle 355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65" name="Rectangle 356"/>
          <p:cNvSpPr>
            <a:spLocks noChangeArrowheads="1"/>
          </p:cNvSpPr>
          <p:nvPr/>
        </p:nvSpPr>
        <p:spPr bwMode="auto">
          <a:xfrm>
            <a:off x="1" y="933451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66" name="Rectangle 358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67" name="Rectangle 359"/>
          <p:cNvSpPr>
            <a:spLocks noChangeArrowheads="1"/>
          </p:cNvSpPr>
          <p:nvPr/>
        </p:nvSpPr>
        <p:spPr bwMode="auto">
          <a:xfrm>
            <a:off x="1" y="971551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68" name="Rectangle 361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70" name="Rectangle 362"/>
          <p:cNvSpPr>
            <a:spLocks noChangeArrowheads="1"/>
          </p:cNvSpPr>
          <p:nvPr/>
        </p:nvSpPr>
        <p:spPr bwMode="auto">
          <a:xfrm>
            <a:off x="1" y="685801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8" name="Text Box 113"/>
          <p:cNvSpPr txBox="1">
            <a:spLocks noChangeArrowheads="1"/>
          </p:cNvSpPr>
          <p:nvPr/>
        </p:nvSpPr>
        <p:spPr bwMode="auto">
          <a:xfrm>
            <a:off x="24922716" y="2770894"/>
            <a:ext cx="7740019" cy="82391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Long-range Correlations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38" name="Text Box 137"/>
          <p:cNvSpPr txBox="1">
            <a:spLocks noChangeArrowheads="1"/>
          </p:cNvSpPr>
          <p:nvPr/>
        </p:nvSpPr>
        <p:spPr bwMode="auto">
          <a:xfrm>
            <a:off x="2234175" y="10968350"/>
            <a:ext cx="5619750" cy="47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9900CC"/>
                </a:solidFill>
              </a:rPr>
              <a:t>Biased discharge Characteristics</a:t>
            </a:r>
            <a:endParaRPr lang="en-US" sz="2400" b="1" dirty="0">
              <a:solidFill>
                <a:srgbClr val="9900CC"/>
              </a:solidFill>
            </a:endParaRPr>
          </a:p>
        </p:txBody>
      </p:sp>
      <p:sp>
        <p:nvSpPr>
          <p:cNvPr id="264" name="TextBox 263"/>
          <p:cNvSpPr txBox="1"/>
          <p:nvPr/>
        </p:nvSpPr>
        <p:spPr>
          <a:xfrm>
            <a:off x="4105274" y="11590317"/>
            <a:ext cx="7058026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Bias probe inserted to r/a = 0.75, biased at 260V relative to a carbon limiter placed just outside the last closed flux </a:t>
            </a:r>
            <a:r>
              <a:rPr lang="en-US" dirty="0" smtClean="0"/>
              <a:t>surface</a:t>
            </a:r>
          </a:p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Gas puffing stopped during bias</a:t>
            </a:r>
            <a:endParaRPr lang="en-US" dirty="0" smtClean="0"/>
          </a:p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Radial electric field is set by bias, probe floating potentials </a:t>
            </a:r>
            <a:r>
              <a:rPr lang="en-US" dirty="0" smtClean="0"/>
              <a:t>and ion saturation current reach </a:t>
            </a:r>
            <a:r>
              <a:rPr lang="en-US" dirty="0" smtClean="0"/>
              <a:t>a steady state in &lt;100</a:t>
            </a:r>
            <a:r>
              <a:rPr lang="el-GR" dirty="0" smtClean="0"/>
              <a:t>μ</a:t>
            </a:r>
            <a:r>
              <a:rPr lang="en-US" dirty="0" smtClean="0"/>
              <a:t>s</a:t>
            </a:r>
          </a:p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Particle transport barrier created by induced flows, as measured by Thomson scattering and Langmuir </a:t>
            </a:r>
            <a:r>
              <a:rPr lang="en-US" dirty="0" smtClean="0"/>
              <a:t>probes</a:t>
            </a:r>
            <a:endParaRPr lang="en-US" dirty="0"/>
          </a:p>
        </p:txBody>
      </p:sp>
      <p:sp>
        <p:nvSpPr>
          <p:cNvPr id="335" name="Text Box 177"/>
          <p:cNvSpPr txBox="1">
            <a:spLocks noChangeArrowheads="1"/>
          </p:cNvSpPr>
          <p:nvPr/>
        </p:nvSpPr>
        <p:spPr bwMode="auto">
          <a:xfrm>
            <a:off x="11418470" y="3636335"/>
            <a:ext cx="4147595" cy="3540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Bicoherence measures 3-wave coupling </a:t>
            </a:r>
            <a:r>
              <a:rPr lang="en-US" dirty="0" smtClean="0"/>
              <a:t>between</a:t>
            </a:r>
            <a:r>
              <a:rPr lang="en-US" dirty="0" smtClean="0"/>
              <a:t> single or multiple </a:t>
            </a:r>
            <a:r>
              <a:rPr lang="en-US" dirty="0" smtClean="0"/>
              <a:t>signals, </a:t>
            </a:r>
            <a:r>
              <a:rPr lang="en-US" dirty="0" smtClean="0"/>
              <a:t>and is used </a:t>
            </a:r>
            <a:r>
              <a:rPr lang="en-US" dirty="0" smtClean="0"/>
              <a:t>as a tool to analyze zonal flow drives [1]</a:t>
            </a:r>
            <a:endParaRPr lang="en-US" dirty="0"/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Often measured during transitions to improved confinement regimes</a:t>
            </a:r>
          </a:p>
          <a:p>
            <a:pPr marL="109728" indent="-109728"/>
            <a:r>
              <a:rPr lang="en-US" dirty="0" smtClean="0"/>
              <a:t>Plots indicate amount of coupling between fluctuations of frequencies f</a:t>
            </a:r>
            <a:r>
              <a:rPr lang="en-US" baseline="-25000" dirty="0" smtClean="0"/>
              <a:t>1</a:t>
            </a:r>
            <a:r>
              <a:rPr lang="en-US" dirty="0" smtClean="0"/>
              <a:t>, f</a:t>
            </a:r>
            <a:r>
              <a:rPr lang="en-US" baseline="-25000" dirty="0" smtClean="0"/>
              <a:t>2</a:t>
            </a:r>
            <a:r>
              <a:rPr lang="en-US" dirty="0" smtClean="0"/>
              <a:t>, and f</a:t>
            </a:r>
            <a:r>
              <a:rPr lang="en-US" baseline="-25000" dirty="0" smtClean="0"/>
              <a:t>3</a:t>
            </a:r>
            <a:r>
              <a:rPr lang="en-US" dirty="0" smtClean="0"/>
              <a:t>=f</a:t>
            </a:r>
            <a:r>
              <a:rPr lang="en-US" baseline="-25000" dirty="0" smtClean="0"/>
              <a:t>1</a:t>
            </a:r>
            <a:r>
              <a:rPr lang="en-US" dirty="0" smtClean="0"/>
              <a:t>+f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</a:p>
          <a:p>
            <a:pPr marL="109728" indent="-109728"/>
            <a:r>
              <a:rPr lang="en-US" dirty="0" smtClean="0"/>
              <a:t>Plots are bounded by the </a:t>
            </a:r>
            <a:r>
              <a:rPr lang="en-US" dirty="0" err="1" smtClean="0"/>
              <a:t>Nyquist</a:t>
            </a:r>
            <a:r>
              <a:rPr lang="en-US" dirty="0" smtClean="0"/>
              <a:t> frequency on top, left and right, and by symmetry where f</a:t>
            </a:r>
            <a:r>
              <a:rPr lang="en-US" baseline="-25000" dirty="0" smtClean="0"/>
              <a:t>1</a:t>
            </a:r>
            <a:r>
              <a:rPr lang="en-US" dirty="0" smtClean="0"/>
              <a:t>=f</a:t>
            </a:r>
            <a:r>
              <a:rPr lang="en-US" baseline="-25000" dirty="0" smtClean="0"/>
              <a:t>2</a:t>
            </a:r>
            <a:r>
              <a:rPr lang="en-US" dirty="0" smtClean="0"/>
              <a:t> and f</a:t>
            </a:r>
            <a:r>
              <a:rPr lang="en-US" baseline="-25000" dirty="0" smtClean="0"/>
              <a:t>1</a:t>
            </a:r>
            <a:r>
              <a:rPr lang="en-US" dirty="0" smtClean="0"/>
              <a:t>=-f</a:t>
            </a:r>
            <a:r>
              <a:rPr lang="en-US" baseline="-25000" dirty="0" smtClean="0"/>
              <a:t>2</a:t>
            </a:r>
            <a:r>
              <a:rPr lang="en-US" dirty="0" smtClean="0"/>
              <a:t> </a:t>
            </a:r>
          </a:p>
          <a:p>
            <a:pPr marL="53975" indent="-53975">
              <a:spcBef>
                <a:spcPct val="20000"/>
              </a:spcBef>
              <a:buFontTx/>
              <a:buChar char="•"/>
            </a:pPr>
            <a:endParaRPr lang="en-US" dirty="0"/>
          </a:p>
        </p:txBody>
      </p:sp>
      <p:sp>
        <p:nvSpPr>
          <p:cNvPr id="495" name="Text Box 177"/>
          <p:cNvSpPr txBox="1">
            <a:spLocks noChangeArrowheads="1"/>
          </p:cNvSpPr>
          <p:nvPr/>
        </p:nvSpPr>
        <p:spPr bwMode="auto">
          <a:xfrm>
            <a:off x="24943981" y="3665702"/>
            <a:ext cx="3615070" cy="467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/>
            <a:r>
              <a:rPr lang="en-US" dirty="0" smtClean="0"/>
              <a:t>Zonal flows are expected to be </a:t>
            </a:r>
            <a:r>
              <a:rPr lang="en-US" dirty="0" smtClean="0"/>
              <a:t>electric </a:t>
            </a:r>
            <a:r>
              <a:rPr lang="en-US" dirty="0" smtClean="0"/>
              <a:t>field perturbations with </a:t>
            </a:r>
            <a:r>
              <a:rPr lang="en-US" dirty="0" smtClean="0"/>
              <a:t>zero </a:t>
            </a:r>
            <a:r>
              <a:rPr lang="en-US" dirty="0" smtClean="0"/>
              <a:t>frequency </a:t>
            </a:r>
            <a:r>
              <a:rPr lang="en-US" dirty="0" smtClean="0"/>
              <a:t>and a finite </a:t>
            </a:r>
            <a:r>
              <a:rPr lang="en-US" dirty="0" smtClean="0"/>
              <a:t>spectral </a:t>
            </a:r>
            <a:r>
              <a:rPr lang="en-US" dirty="0" smtClean="0"/>
              <a:t>width (</a:t>
            </a:r>
            <a:r>
              <a:rPr lang="el-GR" dirty="0" smtClean="0"/>
              <a:t>δ</a:t>
            </a:r>
            <a:r>
              <a:rPr lang="en-US" dirty="0" smtClean="0"/>
              <a:t>f), </a:t>
            </a:r>
            <a:r>
              <a:rPr lang="en-US" dirty="0" smtClean="0"/>
              <a:t>determined by </a:t>
            </a:r>
            <a:r>
              <a:rPr lang="en-US" dirty="0" err="1" smtClean="0"/>
              <a:t>collisional</a:t>
            </a:r>
            <a:r>
              <a:rPr lang="en-US" dirty="0" smtClean="0"/>
              <a:t> damping</a:t>
            </a:r>
          </a:p>
          <a:p>
            <a:pPr marL="119063" indent="-119063">
              <a:spcBef>
                <a:spcPct val="20000"/>
              </a:spcBef>
              <a:buFontTx/>
              <a:buChar char="•"/>
            </a:pPr>
            <a:r>
              <a:rPr lang="en-US" dirty="0" smtClean="0"/>
              <a:t>Low-frequency (&lt;10kHz) potential fluctuations </a:t>
            </a:r>
            <a:r>
              <a:rPr lang="en-US" dirty="0" smtClean="0"/>
              <a:t>are measured </a:t>
            </a:r>
            <a:r>
              <a:rPr lang="en-US" dirty="0" smtClean="0"/>
              <a:t>by 2 spatially separated probes, one stationary and one scanning across the minor radius</a:t>
            </a:r>
          </a:p>
          <a:p>
            <a:pPr marL="119063" indent="-119063">
              <a:spcBef>
                <a:spcPct val="20000"/>
              </a:spcBef>
              <a:buFontTx/>
              <a:buChar char="•"/>
            </a:pPr>
            <a:r>
              <a:rPr lang="en-US" dirty="0" smtClean="0"/>
              <a:t>When </a:t>
            </a:r>
            <a:r>
              <a:rPr lang="en-US" dirty="0" smtClean="0"/>
              <a:t>a bias </a:t>
            </a:r>
            <a:r>
              <a:rPr lang="en-US" dirty="0" smtClean="0"/>
              <a:t>is applied, correlations between the two fluctuation measurements become in-phase and have higher coherence across a large radial region</a:t>
            </a:r>
          </a:p>
          <a:p>
            <a:pPr marL="119063" indent="-119063">
              <a:spcBef>
                <a:spcPct val="20000"/>
              </a:spcBef>
              <a:buFontTx/>
              <a:buChar char="•"/>
            </a:pPr>
            <a:r>
              <a:rPr lang="en-US" dirty="0" smtClean="0"/>
              <a:t>The radial extent of the long-range correlations is similar to that of the </a:t>
            </a:r>
            <a:r>
              <a:rPr lang="en-US" dirty="0" smtClean="0"/>
              <a:t>bicoherence</a:t>
            </a:r>
            <a:endParaRPr lang="en-US" dirty="0" smtClean="0"/>
          </a:p>
        </p:txBody>
      </p:sp>
      <p:sp>
        <p:nvSpPr>
          <p:cNvPr id="496" name="Text Box 137"/>
          <p:cNvSpPr txBox="1">
            <a:spLocks noChangeArrowheads="1"/>
          </p:cNvSpPr>
          <p:nvPr/>
        </p:nvSpPr>
        <p:spPr bwMode="auto">
          <a:xfrm>
            <a:off x="25390548" y="10262468"/>
            <a:ext cx="699225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Summary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513" name="Text Box 177"/>
          <p:cNvSpPr txBox="1">
            <a:spLocks noChangeArrowheads="1"/>
          </p:cNvSpPr>
          <p:nvPr/>
        </p:nvSpPr>
        <p:spPr bwMode="auto">
          <a:xfrm>
            <a:off x="24943981" y="10698480"/>
            <a:ext cx="7727677" cy="2751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/>
            <a:r>
              <a:rPr lang="en-US" sz="1800" dirty="0" smtClean="0"/>
              <a:t>Bicoherence of E</a:t>
            </a:r>
            <a:r>
              <a:rPr lang="el-GR" sz="1800" baseline="-25000" dirty="0" smtClean="0"/>
              <a:t>θ</a:t>
            </a:r>
            <a:r>
              <a:rPr lang="en-US" sz="1800" dirty="0" smtClean="0"/>
              <a:t> and long-range correlations of low-frequency potential fluctuations are measured in the region of strong radial electric field during biasing in the HSX stellarator</a:t>
            </a:r>
          </a:p>
          <a:p>
            <a:pPr marL="119063" indent="-119063"/>
            <a:r>
              <a:rPr lang="en-US" sz="1800" dirty="0" smtClean="0"/>
              <a:t>This is consistent with previous experiments, in both </a:t>
            </a:r>
            <a:r>
              <a:rPr lang="en-US" sz="1800" dirty="0" err="1" smtClean="0"/>
              <a:t>tokamaks</a:t>
            </a:r>
            <a:r>
              <a:rPr lang="en-US" sz="1800" dirty="0" smtClean="0"/>
              <a:t> and </a:t>
            </a:r>
            <a:r>
              <a:rPr lang="en-US" sz="1800" dirty="0" err="1" smtClean="0"/>
              <a:t>stellarators</a:t>
            </a:r>
            <a:r>
              <a:rPr lang="en-US" sz="1800" dirty="0" smtClean="0"/>
              <a:t>, and is generally interpreted as an indication of zonal flows</a:t>
            </a:r>
          </a:p>
          <a:p>
            <a:pPr marL="119063" indent="-119063"/>
            <a:r>
              <a:rPr lang="en-US" sz="1800" dirty="0" smtClean="0"/>
              <a:t>Little </a:t>
            </a:r>
            <a:r>
              <a:rPr lang="en-US" sz="1800" dirty="0" smtClean="0"/>
              <a:t>difference is </a:t>
            </a:r>
            <a:r>
              <a:rPr lang="en-US" sz="1800" dirty="0" smtClean="0"/>
              <a:t>seen between a configuration with the quasi-symmetry intact and one with it intentionally </a:t>
            </a:r>
            <a:r>
              <a:rPr lang="en-US" sz="1800" dirty="0" smtClean="0"/>
              <a:t>broken</a:t>
            </a:r>
          </a:p>
          <a:p>
            <a:pPr marL="119063" indent="-119063"/>
            <a:r>
              <a:rPr lang="en-US" sz="1800" dirty="0" smtClean="0"/>
              <a:t>Future work will be performed to investigate radial electric field threshold for these observations</a:t>
            </a:r>
            <a:endParaRPr lang="en-US" sz="1800" dirty="0" smtClean="0"/>
          </a:p>
        </p:txBody>
      </p:sp>
      <p:sp>
        <p:nvSpPr>
          <p:cNvPr id="233" name="Rectangle 232"/>
          <p:cNvSpPr/>
          <p:nvPr/>
        </p:nvSpPr>
        <p:spPr bwMode="auto">
          <a:xfrm>
            <a:off x="2800351" y="11572875"/>
            <a:ext cx="447674" cy="4495800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34" name="Rectangle 233"/>
          <p:cNvSpPr/>
          <p:nvPr/>
        </p:nvSpPr>
        <p:spPr bwMode="auto">
          <a:xfrm>
            <a:off x="1017903" y="12846535"/>
            <a:ext cx="2239647" cy="284743"/>
          </a:xfrm>
          <a:prstGeom prst="rect">
            <a:avLst/>
          </a:prstGeom>
          <a:solidFill>
            <a:schemeClr val="accent1">
              <a:alpha val="25000"/>
            </a:schemeClr>
          </a:solidFill>
          <a:ln w="9525" cap="flat" cmpd="sng" algn="ctr">
            <a:solidFill>
              <a:schemeClr val="tx1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235" name="TextBox 234"/>
          <p:cNvSpPr txBox="1"/>
          <p:nvPr/>
        </p:nvSpPr>
        <p:spPr>
          <a:xfrm>
            <a:off x="1076325" y="12835305"/>
            <a:ext cx="1859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50 kW ECRH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2728731" y="12227147"/>
            <a:ext cx="652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2"/>
                </a:solidFill>
              </a:rPr>
              <a:t>Bias</a:t>
            </a:r>
          </a:p>
          <a:p>
            <a:pPr algn="ctr">
              <a:spcBef>
                <a:spcPts val="0"/>
              </a:spcBef>
              <a:buNone/>
            </a:pPr>
            <a:r>
              <a:rPr lang="en-US" dirty="0" smtClean="0">
                <a:solidFill>
                  <a:schemeClr val="accent2"/>
                </a:solidFill>
              </a:rPr>
              <a:t>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20" name="Object 96"/>
          <p:cNvGraphicFramePr>
            <a:graphicFrameLocks noChangeAspect="1"/>
          </p:cNvGraphicFramePr>
          <p:nvPr/>
        </p:nvGraphicFramePr>
        <p:xfrm>
          <a:off x="7029450" y="7950200"/>
          <a:ext cx="1328738" cy="666750"/>
        </p:xfrm>
        <a:graphic>
          <a:graphicData uri="http://schemas.openxmlformats.org/presentationml/2006/ole">
            <p:oleObj spid="_x0000_s1120" name="Equation" r:id="rId13" imgW="990360" imgH="419040" progId="Equation.3">
              <p:embed/>
            </p:oleObj>
          </a:graphicData>
        </a:graphic>
      </p:graphicFrame>
      <p:cxnSp>
        <p:nvCxnSpPr>
          <p:cNvPr id="250" name="Straight Connector 249"/>
          <p:cNvCxnSpPr/>
          <p:nvPr/>
        </p:nvCxnSpPr>
        <p:spPr bwMode="auto">
          <a:xfrm rot="16200000" flipH="1">
            <a:off x="4805907" y="9274627"/>
            <a:ext cx="13142683" cy="36286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5" name="TextBox 4"/>
          <p:cNvSpPr txBox="1">
            <a:spLocks noChangeArrowheads="1"/>
          </p:cNvSpPr>
          <p:nvPr/>
        </p:nvSpPr>
        <p:spPr bwMode="auto">
          <a:xfrm>
            <a:off x="15591327" y="7953966"/>
            <a:ext cx="169545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/>
              <a:t>Probe r/a =  </a:t>
            </a:r>
            <a:r>
              <a:rPr lang="en-US" sz="1400" dirty="0" smtClean="0"/>
              <a:t>0.83</a:t>
            </a:r>
            <a:endParaRPr lang="en-US" sz="1400" dirty="0"/>
          </a:p>
        </p:txBody>
      </p:sp>
      <p:sp>
        <p:nvSpPr>
          <p:cNvPr id="270" name="TextBox 7"/>
          <p:cNvSpPr txBox="1">
            <a:spLocks noChangeArrowheads="1"/>
          </p:cNvSpPr>
          <p:nvPr/>
        </p:nvSpPr>
        <p:spPr bwMode="auto">
          <a:xfrm>
            <a:off x="17688431" y="7966666"/>
            <a:ext cx="6667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/>
              <a:t>0.86</a:t>
            </a:r>
            <a:endParaRPr lang="en-US" sz="1400" dirty="0"/>
          </a:p>
        </p:txBody>
      </p:sp>
      <p:sp>
        <p:nvSpPr>
          <p:cNvPr id="271" name="TextBox 8"/>
          <p:cNvSpPr txBox="1">
            <a:spLocks noChangeArrowheads="1"/>
          </p:cNvSpPr>
          <p:nvPr/>
        </p:nvSpPr>
        <p:spPr bwMode="auto">
          <a:xfrm>
            <a:off x="19062540" y="7954926"/>
            <a:ext cx="6667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/>
              <a:t>0.89</a:t>
            </a:r>
            <a:endParaRPr lang="en-US" sz="1400" dirty="0"/>
          </a:p>
        </p:txBody>
      </p:sp>
      <p:sp>
        <p:nvSpPr>
          <p:cNvPr id="274" name="TextBox 9"/>
          <p:cNvSpPr txBox="1">
            <a:spLocks noChangeArrowheads="1"/>
          </p:cNvSpPr>
          <p:nvPr/>
        </p:nvSpPr>
        <p:spPr bwMode="auto">
          <a:xfrm>
            <a:off x="20533525" y="7946361"/>
            <a:ext cx="603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/>
              <a:t>0.91</a:t>
            </a:r>
            <a:endParaRPr lang="en-US" sz="1400" dirty="0"/>
          </a:p>
        </p:txBody>
      </p:sp>
      <p:sp>
        <p:nvSpPr>
          <p:cNvPr id="281" name="TextBox 10"/>
          <p:cNvSpPr txBox="1">
            <a:spLocks noChangeArrowheads="1"/>
          </p:cNvSpPr>
          <p:nvPr/>
        </p:nvSpPr>
        <p:spPr bwMode="auto">
          <a:xfrm>
            <a:off x="21932741" y="7940011"/>
            <a:ext cx="6286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/>
              <a:t>0.93</a:t>
            </a:r>
            <a:endParaRPr lang="en-US" sz="1400" dirty="0"/>
          </a:p>
        </p:txBody>
      </p:sp>
      <p:sp>
        <p:nvSpPr>
          <p:cNvPr id="283" name="TextBox 11"/>
          <p:cNvSpPr txBox="1">
            <a:spLocks noChangeArrowheads="1"/>
          </p:cNvSpPr>
          <p:nvPr/>
        </p:nvSpPr>
        <p:spPr bwMode="auto">
          <a:xfrm>
            <a:off x="23380836" y="7918746"/>
            <a:ext cx="5778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dirty="0" smtClean="0"/>
              <a:t>0.94</a:t>
            </a:r>
            <a:endParaRPr lang="en-US" sz="1400" dirty="0"/>
          </a:p>
        </p:txBody>
      </p:sp>
      <p:pic>
        <p:nvPicPr>
          <p:cNvPr id="1127" name="Picture 10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4295101" y="5905500"/>
            <a:ext cx="486156" cy="18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02" name="Straight Connector 301"/>
          <p:cNvCxnSpPr/>
          <p:nvPr/>
        </p:nvCxnSpPr>
        <p:spPr bwMode="auto">
          <a:xfrm rot="16200000" flipH="1">
            <a:off x="18328729" y="9263759"/>
            <a:ext cx="13055598" cy="1448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6" name="Text Box 137"/>
          <p:cNvSpPr txBox="1">
            <a:spLocks noChangeArrowheads="1"/>
          </p:cNvSpPr>
          <p:nvPr/>
        </p:nvSpPr>
        <p:spPr bwMode="auto">
          <a:xfrm>
            <a:off x="13132970" y="8275201"/>
            <a:ext cx="49787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rgbClr val="9900CC"/>
                </a:solidFill>
              </a:rPr>
              <a:t>Summed Bicoherence</a:t>
            </a:r>
            <a:endParaRPr lang="en-US" sz="2800" b="1" dirty="0">
              <a:solidFill>
                <a:srgbClr val="9900CC"/>
              </a:solidFill>
            </a:endParaRPr>
          </a:p>
        </p:txBody>
      </p:sp>
      <p:sp>
        <p:nvSpPr>
          <p:cNvPr id="1130" name="Rectangle 106"/>
          <p:cNvSpPr>
            <a:spLocks noChangeArrowheads="1"/>
          </p:cNvSpPr>
          <p:nvPr/>
        </p:nvSpPr>
        <p:spPr bwMode="auto">
          <a:xfrm>
            <a:off x="0" y="0"/>
            <a:ext cx="3291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29" name="Object 105"/>
          <p:cNvGraphicFramePr>
            <a:graphicFrameLocks noChangeAspect="1"/>
          </p:cNvGraphicFramePr>
          <p:nvPr/>
        </p:nvGraphicFramePr>
        <p:xfrm>
          <a:off x="11531183" y="6794425"/>
          <a:ext cx="3629025" cy="1057275"/>
        </p:xfrm>
        <a:graphic>
          <a:graphicData uri="http://schemas.openxmlformats.org/presentationml/2006/ole">
            <p:oleObj spid="_x0000_s1129" name="Equation" r:id="rId15" imgW="2717640" imgH="787320" progId="Equation.3">
              <p:embed/>
            </p:oleObj>
          </a:graphicData>
        </a:graphic>
      </p:graphicFrame>
      <p:sp>
        <p:nvSpPr>
          <p:cNvPr id="273" name="Text Box 177"/>
          <p:cNvSpPr txBox="1">
            <a:spLocks noChangeArrowheads="1"/>
          </p:cNvSpPr>
          <p:nvPr/>
        </p:nvSpPr>
        <p:spPr bwMode="auto">
          <a:xfrm>
            <a:off x="20223126" y="9000755"/>
            <a:ext cx="4486938" cy="1618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/>
            <a:r>
              <a:rPr lang="en-US" dirty="0" smtClean="0"/>
              <a:t>Increase in auto-bicoherence of E</a:t>
            </a:r>
            <a:r>
              <a:rPr lang="el-GR" baseline="-25000" dirty="0" smtClean="0"/>
              <a:t>θ</a:t>
            </a:r>
            <a:r>
              <a:rPr lang="en-US" baseline="-25000" dirty="0" smtClean="0"/>
              <a:t> </a:t>
            </a:r>
            <a:r>
              <a:rPr lang="en-US" dirty="0" smtClean="0"/>
              <a:t>fluctuations well above the noise level is measured when bias is applied</a:t>
            </a:r>
          </a:p>
          <a:p>
            <a:pPr marL="109728" indent="-109728"/>
            <a:r>
              <a:rPr lang="en-US" dirty="0" smtClean="0"/>
              <a:t>Broadband coupling is consistent with results from biased discharges in other devices, </a:t>
            </a:r>
            <a:r>
              <a:rPr lang="en-US" dirty="0" smtClean="0"/>
              <a:t>TJ-II [2</a:t>
            </a:r>
            <a:r>
              <a:rPr lang="en-US" dirty="0" smtClean="0"/>
              <a:t>] and CCT [3]</a:t>
            </a:r>
            <a:endParaRPr lang="en-US" dirty="0" smtClean="0"/>
          </a:p>
        </p:txBody>
      </p:sp>
      <p:sp>
        <p:nvSpPr>
          <p:cNvPr id="350" name="Text Box 177"/>
          <p:cNvSpPr txBox="1">
            <a:spLocks noChangeArrowheads="1"/>
          </p:cNvSpPr>
          <p:nvPr/>
        </p:nvSpPr>
        <p:spPr bwMode="auto">
          <a:xfrm>
            <a:off x="16076428" y="14366061"/>
            <a:ext cx="8654902" cy="1471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Radial electric field found by fitting a curve of the shot-by-shot floating potential profile</a:t>
            </a:r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Measured </a:t>
            </a:r>
            <a:r>
              <a:rPr lang="en-US" dirty="0" smtClean="0"/>
              <a:t>bicoherence is </a:t>
            </a:r>
            <a:r>
              <a:rPr lang="en-US" dirty="0" smtClean="0"/>
              <a:t>highest </a:t>
            </a:r>
            <a:r>
              <a:rPr lang="en-US" dirty="0" smtClean="0"/>
              <a:t>in the region where the induced radial electric field is the largest</a:t>
            </a:r>
          </a:p>
          <a:p>
            <a:pPr marL="109728" indent="-109728"/>
            <a:r>
              <a:rPr lang="en-US" dirty="0" smtClean="0"/>
              <a:t>This is </a:t>
            </a:r>
            <a:r>
              <a:rPr lang="en-US" dirty="0" smtClean="0"/>
              <a:t>consistent </a:t>
            </a:r>
            <a:r>
              <a:rPr lang="en-US" dirty="0" smtClean="0"/>
              <a:t>with results from </a:t>
            </a:r>
            <a:r>
              <a:rPr lang="en-US" dirty="0" smtClean="0"/>
              <a:t>other </a:t>
            </a:r>
            <a:r>
              <a:rPr lang="en-US" dirty="0" smtClean="0"/>
              <a:t>devices that measure bicoherence when biasing</a:t>
            </a:r>
            <a:endParaRPr lang="en-US" dirty="0" smtClean="0"/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Suggests a link between mean </a:t>
            </a:r>
            <a:r>
              <a:rPr lang="en-US" dirty="0" smtClean="0"/>
              <a:t>radial electric </a:t>
            </a:r>
            <a:r>
              <a:rPr lang="en-US" dirty="0" smtClean="0"/>
              <a:t>fields and zonal flow </a:t>
            </a:r>
            <a:r>
              <a:rPr lang="en-US" dirty="0" smtClean="0"/>
              <a:t>drive</a:t>
            </a:r>
            <a:endParaRPr lang="en-US" dirty="0"/>
          </a:p>
        </p:txBody>
      </p:sp>
      <p:sp>
        <p:nvSpPr>
          <p:cNvPr id="352" name="Text Box 137"/>
          <p:cNvSpPr txBox="1">
            <a:spLocks noChangeArrowheads="1"/>
          </p:cNvSpPr>
          <p:nvPr/>
        </p:nvSpPr>
        <p:spPr bwMode="auto">
          <a:xfrm>
            <a:off x="11942346" y="7834865"/>
            <a:ext cx="30194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dirty="0" smtClean="0"/>
              <a:t>Here </a:t>
            </a:r>
            <a:r>
              <a:rPr lang="en-US" sz="1400" dirty="0" smtClean="0"/>
              <a:t>f=E</a:t>
            </a:r>
            <a:r>
              <a:rPr lang="el-GR" sz="1400" baseline="-25000" dirty="0" smtClean="0"/>
              <a:t>θ</a:t>
            </a:r>
            <a:r>
              <a:rPr lang="en-US" sz="1400" baseline="-25000" dirty="0" smtClean="0"/>
              <a:t> </a:t>
            </a:r>
            <a:r>
              <a:rPr lang="en-US" sz="1400" dirty="0" smtClean="0">
                <a:sym typeface="Wingdings" pitchFamily="2" charset="2"/>
              </a:rPr>
              <a:t></a:t>
            </a:r>
            <a:r>
              <a:rPr lang="en-US" sz="1400" dirty="0" smtClean="0"/>
              <a:t> </a:t>
            </a:r>
            <a:r>
              <a:rPr lang="en-US" sz="1400" dirty="0" smtClean="0"/>
              <a:t>auto-bicoherence of E</a:t>
            </a:r>
            <a:r>
              <a:rPr lang="el-GR" sz="1400" baseline="-25000" dirty="0" smtClean="0"/>
              <a:t>θ</a:t>
            </a:r>
            <a:r>
              <a:rPr lang="en-US" sz="1400" dirty="0" smtClean="0"/>
              <a:t> is plotted</a:t>
            </a:r>
            <a:endParaRPr lang="en-US" sz="1400" dirty="0"/>
          </a:p>
        </p:txBody>
      </p:sp>
      <p:sp>
        <p:nvSpPr>
          <p:cNvPr id="355" name="Text Box 177"/>
          <p:cNvSpPr txBox="1">
            <a:spLocks noChangeArrowheads="1"/>
          </p:cNvSpPr>
          <p:nvPr/>
        </p:nvSpPr>
        <p:spPr bwMode="auto">
          <a:xfrm>
            <a:off x="11474712" y="12443340"/>
            <a:ext cx="4537921" cy="319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HSX has a direction of symmetry in the magnetic field strength, |B|</a:t>
            </a:r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Auxiliary coils can be energized to introduce additional terms into the |B| spectrum, without significantly changing the mean field strength, well depth, or rotational transform</a:t>
            </a:r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Results in this configuration (Mirror) were qualitatively similar to those in the symmetric configuration (QHS)</a:t>
            </a:r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Small quantitative differences are </a:t>
            </a:r>
            <a:r>
              <a:rPr lang="en-US" dirty="0" smtClean="0"/>
              <a:t>assumed to be due to experimental differences between the two configurations when biasing is applied</a:t>
            </a:r>
            <a:endParaRPr lang="en-US" dirty="0"/>
          </a:p>
        </p:txBody>
      </p:sp>
      <p:sp>
        <p:nvSpPr>
          <p:cNvPr id="356" name="Text Box 177"/>
          <p:cNvSpPr txBox="1">
            <a:spLocks noChangeArrowheads="1"/>
          </p:cNvSpPr>
          <p:nvPr/>
        </p:nvSpPr>
        <p:spPr bwMode="auto">
          <a:xfrm>
            <a:off x="24986512" y="9211871"/>
            <a:ext cx="7676707" cy="112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/>
            <a:r>
              <a:rPr lang="en-US" dirty="0" smtClean="0"/>
              <a:t>Coupling </a:t>
            </a:r>
            <a:r>
              <a:rPr lang="en-US" dirty="0" smtClean="0"/>
              <a:t>to zonal flows </a:t>
            </a:r>
            <a:r>
              <a:rPr lang="en-US" dirty="0" smtClean="0"/>
              <a:t>is predicted to be stronger </a:t>
            </a:r>
            <a:r>
              <a:rPr lang="en-US" dirty="0" smtClean="0"/>
              <a:t>in </a:t>
            </a:r>
            <a:r>
              <a:rPr lang="en-US" dirty="0" err="1" smtClean="0"/>
              <a:t>neoclassically</a:t>
            </a:r>
            <a:r>
              <a:rPr lang="en-US" dirty="0" smtClean="0"/>
              <a:t> optimized </a:t>
            </a:r>
            <a:r>
              <a:rPr lang="en-US" dirty="0" smtClean="0"/>
              <a:t>configurations like QHS [5]</a:t>
            </a:r>
            <a:endParaRPr lang="en-US" dirty="0" smtClean="0"/>
          </a:p>
          <a:p>
            <a:pPr marL="119063" indent="-119063">
              <a:spcBef>
                <a:spcPct val="20000"/>
              </a:spcBef>
              <a:buFontTx/>
              <a:buChar char="•"/>
            </a:pPr>
            <a:r>
              <a:rPr lang="en-US" dirty="0" smtClean="0"/>
              <a:t>LHD </a:t>
            </a:r>
            <a:r>
              <a:rPr lang="en-US" dirty="0" smtClean="0"/>
              <a:t>has simulated and measured reduced anomalous transport in their inward-shifted configuration designed to reduce neoclassical transport [6]</a:t>
            </a:r>
            <a:endParaRPr lang="en-US" dirty="0" smtClean="0"/>
          </a:p>
        </p:txBody>
      </p:sp>
      <p:graphicFrame>
        <p:nvGraphicFramePr>
          <p:cNvPr id="2" name="Object 106"/>
          <p:cNvGraphicFramePr>
            <a:graphicFrameLocks noChangeAspect="1"/>
          </p:cNvGraphicFramePr>
          <p:nvPr/>
        </p:nvGraphicFramePr>
        <p:xfrm>
          <a:off x="19068867" y="8337194"/>
          <a:ext cx="2525713" cy="596900"/>
        </p:xfrm>
        <a:graphic>
          <a:graphicData uri="http://schemas.openxmlformats.org/presentationml/2006/ole">
            <p:oleObj spid="_x0000_s1130" name="Equation" r:id="rId16" imgW="1892160" imgH="444240" progId="Equation.3">
              <p:embed/>
            </p:oleObj>
          </a:graphicData>
        </a:graphic>
      </p:graphicFrame>
      <p:sp>
        <p:nvSpPr>
          <p:cNvPr id="66" name="TextBox 65"/>
          <p:cNvSpPr txBox="1"/>
          <p:nvPr/>
        </p:nvSpPr>
        <p:spPr>
          <a:xfrm>
            <a:off x="4114800" y="13887449"/>
            <a:ext cx="3829050" cy="1963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Density </a:t>
            </a:r>
            <a:r>
              <a:rPr lang="en-US" dirty="0" smtClean="0"/>
              <a:t>and stored energy rise during bias</a:t>
            </a:r>
          </a:p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H</a:t>
            </a:r>
            <a:r>
              <a:rPr lang="el-GR" baseline="-25000" dirty="0" smtClean="0"/>
              <a:t>α</a:t>
            </a:r>
            <a:r>
              <a:rPr lang="en-US" dirty="0" smtClean="0"/>
              <a:t> </a:t>
            </a:r>
            <a:r>
              <a:rPr lang="en-US" dirty="0" smtClean="0"/>
              <a:t>signals drop</a:t>
            </a:r>
          </a:p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Radiated power increases as impurities accumulate</a:t>
            </a:r>
          </a:p>
          <a:p>
            <a:pPr marL="109728" indent="-109728">
              <a:buFont typeface="Arial" pitchFamily="34" charset="0"/>
              <a:buChar char="•"/>
            </a:pPr>
            <a:r>
              <a:rPr lang="en-US" dirty="0" smtClean="0"/>
              <a:t>Core temperature increases gradually, possibly due to impurities</a:t>
            </a:r>
            <a:endParaRPr lang="en-US" dirty="0"/>
          </a:p>
        </p:txBody>
      </p:sp>
      <p:sp>
        <p:nvSpPr>
          <p:cNvPr id="68" name="Text Box 137"/>
          <p:cNvSpPr txBox="1">
            <a:spLocks noChangeArrowheads="1"/>
          </p:cNvSpPr>
          <p:nvPr/>
        </p:nvSpPr>
        <p:spPr bwMode="auto">
          <a:xfrm>
            <a:off x="11903148" y="12063178"/>
            <a:ext cx="37750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chemeClr val="accent2"/>
                </a:solidFill>
              </a:rPr>
              <a:t>Breaking </a:t>
            </a:r>
            <a:r>
              <a:rPr lang="en-US" sz="1800" b="1" dirty="0" smtClean="0">
                <a:solidFill>
                  <a:schemeClr val="accent2"/>
                </a:solidFill>
              </a:rPr>
              <a:t>the </a:t>
            </a:r>
            <a:r>
              <a:rPr lang="en-US" sz="1800" b="1" dirty="0" smtClean="0">
                <a:solidFill>
                  <a:schemeClr val="accent2"/>
                </a:solidFill>
              </a:rPr>
              <a:t>Quasi-symmetry</a:t>
            </a:r>
            <a:endParaRPr lang="en-US" sz="1800" b="1" dirty="0">
              <a:solidFill>
                <a:schemeClr val="accent2"/>
              </a:solidFill>
            </a:endParaRPr>
          </a:p>
        </p:txBody>
      </p:sp>
      <p:cxnSp>
        <p:nvCxnSpPr>
          <p:cNvPr id="76" name="Straight Connector 75"/>
          <p:cNvCxnSpPr/>
          <p:nvPr/>
        </p:nvCxnSpPr>
        <p:spPr bwMode="auto">
          <a:xfrm>
            <a:off x="15227300" y="11306100"/>
            <a:ext cx="279400" cy="2585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15481300" y="11153701"/>
            <a:ext cx="49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dirty="0" smtClean="0">
                <a:solidFill>
                  <a:srgbClr val="0000FF"/>
                </a:solidFill>
              </a:rPr>
              <a:t>noise</a:t>
            </a:r>
            <a:endParaRPr lang="en-US" sz="1000" dirty="0">
              <a:solidFill>
                <a:srgbClr val="0000FF"/>
              </a:solidFill>
            </a:endParaRPr>
          </a:p>
        </p:txBody>
      </p:sp>
      <p:cxnSp>
        <p:nvCxnSpPr>
          <p:cNvPr id="78" name="Straight Connector 77"/>
          <p:cNvCxnSpPr/>
          <p:nvPr/>
        </p:nvCxnSpPr>
        <p:spPr bwMode="auto">
          <a:xfrm flipV="1">
            <a:off x="19697700" y="11210850"/>
            <a:ext cx="327025" cy="2585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9" name="TextBox 78"/>
          <p:cNvSpPr txBox="1"/>
          <p:nvPr/>
        </p:nvSpPr>
        <p:spPr>
          <a:xfrm>
            <a:off x="19891375" y="11001301"/>
            <a:ext cx="4953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dirty="0" smtClean="0">
                <a:solidFill>
                  <a:srgbClr val="0000FF"/>
                </a:solidFill>
              </a:rPr>
              <a:t>noise</a:t>
            </a:r>
            <a:endParaRPr lang="en-US" sz="1000" dirty="0">
              <a:solidFill>
                <a:srgbClr val="0000FF"/>
              </a:solidFill>
            </a:endParaRPr>
          </a:p>
        </p:txBody>
      </p:sp>
      <p:sp>
        <p:nvSpPr>
          <p:cNvPr id="80" name="Text Box 177"/>
          <p:cNvSpPr txBox="1">
            <a:spLocks noChangeArrowheads="1"/>
          </p:cNvSpPr>
          <p:nvPr/>
        </p:nvSpPr>
        <p:spPr bwMode="auto">
          <a:xfrm>
            <a:off x="20226964" y="10802677"/>
            <a:ext cx="199508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/>
            <a:r>
              <a:rPr lang="en-US" dirty="0" smtClean="0"/>
              <a:t>Measurements </a:t>
            </a:r>
            <a:r>
              <a:rPr lang="en-US" dirty="0" smtClean="0"/>
              <a:t>during </a:t>
            </a:r>
            <a:r>
              <a:rPr lang="en-US" dirty="0" smtClean="0"/>
              <a:t>spontaneous, unbiased L-H </a:t>
            </a:r>
            <a:r>
              <a:rPr lang="en-US" dirty="0" smtClean="0"/>
              <a:t>transitions in TJ-II showed more preferential coupling of like frequencies to near-zero frequency modes (more </a:t>
            </a:r>
            <a:r>
              <a:rPr lang="en-US" dirty="0" smtClean="0"/>
              <a:t>clearly indicative of  </a:t>
            </a:r>
            <a:r>
              <a:rPr lang="en-US" dirty="0" smtClean="0"/>
              <a:t>zonal flows)</a:t>
            </a:r>
            <a:endParaRPr lang="en-US" dirty="0"/>
          </a:p>
        </p:txBody>
      </p:sp>
      <p:sp>
        <p:nvSpPr>
          <p:cNvPr id="81" name="Text Box 177"/>
          <p:cNvSpPr txBox="1">
            <a:spLocks noChangeArrowheads="1"/>
          </p:cNvSpPr>
          <p:nvPr/>
        </p:nvSpPr>
        <p:spPr bwMode="auto">
          <a:xfrm>
            <a:off x="24451782" y="13809917"/>
            <a:ext cx="5772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>
              <a:buNone/>
            </a:pPr>
            <a:r>
              <a:rPr lang="en-US" dirty="0" smtClean="0"/>
              <a:t>[2]</a:t>
            </a:r>
            <a:endParaRPr lang="en-US" dirty="0" smtClean="0"/>
          </a:p>
        </p:txBody>
      </p:sp>
      <p:sp>
        <p:nvSpPr>
          <p:cNvPr id="82" name="Text Box 177"/>
          <p:cNvSpPr txBox="1">
            <a:spLocks noChangeArrowheads="1"/>
          </p:cNvSpPr>
          <p:nvPr/>
        </p:nvSpPr>
        <p:spPr bwMode="auto">
          <a:xfrm>
            <a:off x="24986511" y="8262510"/>
            <a:ext cx="7931889" cy="88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>
              <a:spcBef>
                <a:spcPct val="20000"/>
              </a:spcBef>
              <a:buFontTx/>
              <a:buChar char="•"/>
            </a:pPr>
            <a:r>
              <a:rPr lang="en-US" dirty="0" smtClean="0"/>
              <a:t>Long-range </a:t>
            </a:r>
            <a:r>
              <a:rPr lang="en-US" dirty="0" smtClean="0"/>
              <a:t>correlations are not observed in ion saturation signals</a:t>
            </a:r>
          </a:p>
          <a:p>
            <a:pPr marL="119063" indent="-119063">
              <a:spcBef>
                <a:spcPct val="20000"/>
              </a:spcBef>
              <a:buFontTx/>
              <a:buChar char="•"/>
            </a:pPr>
            <a:r>
              <a:rPr lang="en-US" dirty="0" smtClean="0"/>
              <a:t>This is consistent with results from </a:t>
            </a:r>
            <a:r>
              <a:rPr lang="en-US" dirty="0" smtClean="0"/>
              <a:t>TJ-II in both </a:t>
            </a:r>
            <a:r>
              <a:rPr lang="en-US" dirty="0" smtClean="0"/>
              <a:t>biased and </a:t>
            </a:r>
            <a:r>
              <a:rPr lang="en-US" dirty="0" smtClean="0"/>
              <a:t>spontaneous </a:t>
            </a:r>
            <a:r>
              <a:rPr lang="en-US" dirty="0" smtClean="0"/>
              <a:t>L-H </a:t>
            </a:r>
            <a:r>
              <a:rPr lang="en-US" dirty="0" smtClean="0"/>
              <a:t>transitions, both of which were </a:t>
            </a:r>
            <a:r>
              <a:rPr lang="en-US" dirty="0" smtClean="0"/>
              <a:t>attributed to zonal flows </a:t>
            </a:r>
            <a:r>
              <a:rPr lang="en-US" dirty="0" smtClean="0"/>
              <a:t>[4]</a:t>
            </a:r>
            <a:endParaRPr lang="en-US" dirty="0" smtClean="0"/>
          </a:p>
        </p:txBody>
      </p:sp>
      <p:sp>
        <p:nvSpPr>
          <p:cNvPr id="93" name="Text Box 137"/>
          <p:cNvSpPr txBox="1">
            <a:spLocks noChangeArrowheads="1"/>
          </p:cNvSpPr>
          <p:nvPr/>
        </p:nvSpPr>
        <p:spPr bwMode="auto">
          <a:xfrm>
            <a:off x="22336979" y="10342644"/>
            <a:ext cx="1875064" cy="366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b="1" u="sng" dirty="0" smtClean="0"/>
              <a:t>TJ-II</a:t>
            </a:r>
            <a:endParaRPr lang="en-US" sz="1800" b="1" u="sng" dirty="0"/>
          </a:p>
        </p:txBody>
      </p:sp>
      <p:sp>
        <p:nvSpPr>
          <p:cNvPr id="96" name="Text Box 137"/>
          <p:cNvSpPr txBox="1">
            <a:spLocks noChangeArrowheads="1"/>
          </p:cNvSpPr>
          <p:nvPr/>
        </p:nvSpPr>
        <p:spPr bwMode="auto">
          <a:xfrm>
            <a:off x="17936746" y="5700380"/>
            <a:ext cx="30194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b="1" u="sng" dirty="0" smtClean="0"/>
              <a:t>Biased</a:t>
            </a:r>
            <a:endParaRPr lang="en-US" sz="1400" b="1" u="sng" dirty="0"/>
          </a:p>
        </p:txBody>
      </p:sp>
      <p:sp>
        <p:nvSpPr>
          <p:cNvPr id="97" name="Text Box 137"/>
          <p:cNvSpPr txBox="1">
            <a:spLocks noChangeArrowheads="1"/>
          </p:cNvSpPr>
          <p:nvPr/>
        </p:nvSpPr>
        <p:spPr bwMode="auto">
          <a:xfrm>
            <a:off x="17847846" y="3592180"/>
            <a:ext cx="30194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400" b="1" u="sng" dirty="0" smtClean="0"/>
              <a:t>Unbiased</a:t>
            </a:r>
            <a:endParaRPr lang="en-US" sz="14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27344</TotalTime>
  <Words>1029</Words>
  <Application>Microsoft Office PowerPoint</Application>
  <PresentationFormat>Custom</PresentationFormat>
  <Paragraphs>83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Microsoft Equation 3.0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Robert Wilcox</cp:lastModifiedBy>
  <cp:revision>1300</cp:revision>
  <dcterms:created xsi:type="dcterms:W3CDTF">2005-10-11T17:07:47Z</dcterms:created>
  <dcterms:modified xsi:type="dcterms:W3CDTF">2010-11-05T20:42:55Z</dcterms:modified>
</cp:coreProperties>
</file>