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43891200" cy="32918400"/>
  <p:notesSz cx="6888163" cy="10020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68">
          <p15:clr>
            <a:srgbClr val="A4A3A4"/>
          </p15:clr>
        </p15:guide>
        <p15:guide id="2" orient="horz" pos="5928">
          <p15:clr>
            <a:srgbClr val="A4A3A4"/>
          </p15:clr>
        </p15:guide>
        <p15:guide id="3" orient="horz" pos="4080">
          <p15:clr>
            <a:srgbClr val="A4A3A4"/>
          </p15:clr>
        </p15:guide>
        <p15:guide id="4" orient="horz" pos="6504">
          <p15:clr>
            <a:srgbClr val="A4A3A4"/>
          </p15:clr>
        </p15:guide>
        <p15:guide id="5" pos="720">
          <p15:clr>
            <a:srgbClr val="A4A3A4"/>
          </p15:clr>
        </p15:guide>
        <p15:guide id="6" pos="6912">
          <p15:clr>
            <a:srgbClr val="A4A3A4"/>
          </p15:clr>
        </p15:guide>
        <p15:guide id="7" pos="7392">
          <p15:clr>
            <a:srgbClr val="A4A3A4"/>
          </p15:clr>
        </p15:guide>
        <p15:guide id="8" pos="13584">
          <p15:clr>
            <a:srgbClr val="A4A3A4"/>
          </p15:clr>
        </p15:guide>
        <p15:guide id="9" pos="14064">
          <p15:clr>
            <a:srgbClr val="A4A3A4"/>
          </p15:clr>
        </p15:guide>
        <p15:guide id="10" pos="20256">
          <p15:clr>
            <a:srgbClr val="A4A3A4"/>
          </p15:clr>
        </p15:guide>
        <p15:guide id="11" pos="20736">
          <p15:clr>
            <a:srgbClr val="A4A3A4"/>
          </p15:clr>
        </p15:guide>
        <p15:guide id="12" pos="26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6699"/>
    <a:srgbClr val="CC3300"/>
    <a:srgbClr val="006600"/>
    <a:srgbClr val="336699"/>
    <a:srgbClr val="F2DD60"/>
    <a:srgbClr val="F3DF67"/>
    <a:srgbClr val="A78109"/>
    <a:srgbClr val="0B48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1260" y="-258"/>
      </p:cViewPr>
      <p:guideLst>
        <p:guide orient="horz" pos="19368"/>
        <p:guide orient="horz" pos="5928"/>
        <p:guide orient="horz" pos="4080"/>
        <p:guide orient="horz" pos="6504"/>
        <p:guide pos="720"/>
        <p:guide pos="6912"/>
        <p:guide pos="7392"/>
        <p:guide pos="13584"/>
        <p:guide pos="14064"/>
        <p:guide pos="20256"/>
        <p:guide pos="20736"/>
        <p:guide pos="26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150" y="0"/>
            <a:ext cx="304800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20238"/>
            <a:ext cx="2974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150" y="9520238"/>
            <a:ext cx="3048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pPr>
              <a:defRPr/>
            </a:pPr>
            <a:fld id="{A794D2C4-EB0E-4159-8352-FDE7248C338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70712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7150" y="0"/>
            <a:ext cx="304800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3925" y="749300"/>
            <a:ext cx="4997450" cy="3748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2175" y="4797425"/>
            <a:ext cx="5056188" cy="449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noProof="0" smtClean="0"/>
              <a:t>Click to edit Master text styles</a:t>
            </a:r>
          </a:p>
          <a:p>
            <a:pPr lvl="1"/>
            <a:r>
              <a:rPr lang="en-AU" altLang="en-US" noProof="0" smtClean="0"/>
              <a:t>Second level</a:t>
            </a:r>
          </a:p>
          <a:p>
            <a:pPr lvl="2"/>
            <a:r>
              <a:rPr lang="en-AU" altLang="en-US" noProof="0" smtClean="0"/>
              <a:t>Third level</a:t>
            </a:r>
          </a:p>
          <a:p>
            <a:pPr lvl="3"/>
            <a:r>
              <a:rPr lang="en-AU" altLang="en-US" noProof="0" smtClean="0"/>
              <a:t>Fourth level</a:t>
            </a:r>
          </a:p>
          <a:p>
            <a:pPr lvl="4"/>
            <a:r>
              <a:rPr lang="en-AU" alt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20238"/>
            <a:ext cx="2974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7150" y="9520238"/>
            <a:ext cx="3048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pPr>
              <a:defRPr/>
            </a:pPr>
            <a:fld id="{FD4320F5-8A73-490F-8CFD-A97E89E53E26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92792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0226675"/>
            <a:ext cx="37306250" cy="7054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8653125"/>
            <a:ext cx="30724475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4A27F-C076-4E7F-B7EA-BF26B58F84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147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D2CE5-9394-4FB6-9336-B2E75BC9D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481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8"/>
            <a:ext cx="37307838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838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CCFC8-73CA-447F-B676-50BC0217B1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321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2475" y="9509125"/>
            <a:ext cx="18576925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21800" y="9509125"/>
            <a:ext cx="18576925" cy="19751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5948D-EA03-4EA8-B1B1-5A755FDDE5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7325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369175"/>
            <a:ext cx="1939290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439400"/>
            <a:ext cx="1939290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7369175"/>
            <a:ext cx="19400837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10439400"/>
            <a:ext cx="19400837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622C8-E562-4019-A5F5-80205C830A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531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FDDF3-3537-4B5A-93FE-48C85C4836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74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CA0D6-E8F9-4E8C-9A70-9FE79DE01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7430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1275"/>
            <a:ext cx="1443990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311275"/>
            <a:ext cx="245364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888163"/>
            <a:ext cx="1443990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8C633-354B-413D-BEA5-02F4C79A02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5435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3" y="23042563"/>
            <a:ext cx="26335037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3" y="2941638"/>
            <a:ext cx="26335037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3" y="25763538"/>
            <a:ext cx="26335037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412D8-9984-44F4-B97B-97B88A457B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09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84769-CC75-42C4-82FA-F6A9E73480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0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2163" y="2925763"/>
            <a:ext cx="9326562" cy="26335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2475" y="2925763"/>
            <a:ext cx="27827288" cy="26335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36B96-7723-4791-A805-B1020B2EEE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677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2475" y="2925763"/>
            <a:ext cx="373062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6714" tIns="213357" rIns="426714" bIns="21335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2475" y="9509125"/>
            <a:ext cx="37306250" cy="1975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26714" tIns="213357" rIns="426714" bIns="2133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2475" y="29992638"/>
            <a:ext cx="9144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6714" tIns="213357" rIns="426714" bIns="213357" numCol="1" anchor="t" anchorCtr="0" compatLnSpc="1">
            <a:prstTxWarp prst="textNoShape">
              <a:avLst/>
            </a:prstTxWarp>
          </a:bodyPr>
          <a:lstStyle>
            <a:lvl1pPr>
              <a:defRPr sz="65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525" y="29992638"/>
            <a:ext cx="1390015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6714" tIns="213357" rIns="426714" bIns="213357" numCol="1" anchor="t" anchorCtr="0" compatLnSpc="1">
            <a:prstTxWarp prst="textNoShape">
              <a:avLst/>
            </a:prstTxWarp>
          </a:bodyPr>
          <a:lstStyle>
            <a:lvl1pPr algn="ctr">
              <a:defRPr sz="65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4725" y="29992638"/>
            <a:ext cx="91440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6714" tIns="213357" rIns="426714" bIns="213357" numCol="1" anchor="t" anchorCtr="0" compatLnSpc="1">
            <a:prstTxWarp prst="textNoShape">
              <a:avLst/>
            </a:prstTxWarp>
          </a:bodyPr>
          <a:lstStyle>
            <a:lvl1pPr algn="r">
              <a:defRPr sz="6500"/>
            </a:lvl1pPr>
          </a:lstStyle>
          <a:p>
            <a:pPr>
              <a:defRPr/>
            </a:pPr>
            <a:fld id="{71DD74DF-C07C-4FCB-8FCA-035ED45C8B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0" y="0"/>
            <a:ext cx="43891200" cy="32918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charset="0"/>
        </a:defRPr>
      </a:lvl6pPr>
      <a:lvl7pPr marL="9144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charset="0"/>
        </a:defRPr>
      </a:lvl7pPr>
      <a:lvl8pPr marL="13716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charset="0"/>
        </a:defRPr>
      </a:lvl8pPr>
      <a:lvl9pPr marL="18288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charset="0"/>
        </a:defRPr>
      </a:lvl9pPr>
    </p:titleStyle>
    <p:bodyStyle>
      <a:lvl1pPr marL="1600200" indent="-1600200" algn="l" defTabSz="4267200" rtl="0" eaLnBrk="0" fontAlgn="base" hangingPunct="0">
        <a:spcBef>
          <a:spcPct val="20000"/>
        </a:spcBef>
        <a:spcAft>
          <a:spcPct val="0"/>
        </a:spcAft>
        <a:buChar char="•"/>
        <a:defRPr sz="149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3467100" indent="-1333500" algn="l" defTabSz="4267200" rtl="0" eaLnBrk="0" fontAlgn="base" hangingPunct="0">
        <a:spcBef>
          <a:spcPct val="20000"/>
        </a:spcBef>
        <a:spcAft>
          <a:spcPct val="0"/>
        </a:spcAft>
        <a:buChar char="–"/>
        <a:defRPr sz="13100">
          <a:solidFill>
            <a:schemeClr val="tx1"/>
          </a:solidFill>
          <a:latin typeface="+mn-lt"/>
          <a:ea typeface="ＭＳ Ｐゴシック" charset="-128"/>
        </a:defRPr>
      </a:lvl2pPr>
      <a:lvl3pPr marL="5334000" indent="-1066800" algn="l" defTabSz="4267200" rtl="0" eaLnBrk="0" fontAlgn="base" hangingPunct="0">
        <a:spcBef>
          <a:spcPct val="20000"/>
        </a:spcBef>
        <a:spcAft>
          <a:spcPct val="0"/>
        </a:spcAft>
        <a:buChar char="•"/>
        <a:defRPr sz="11200">
          <a:solidFill>
            <a:schemeClr val="tx1"/>
          </a:solidFill>
          <a:latin typeface="+mn-lt"/>
          <a:ea typeface="ＭＳ Ｐゴシック" charset="-128"/>
        </a:defRPr>
      </a:lvl3pPr>
      <a:lvl4pPr marL="7467600" indent="-1066800" algn="l" defTabSz="4267200" rtl="0" eaLnBrk="0" fontAlgn="base" hangingPunct="0">
        <a:spcBef>
          <a:spcPct val="20000"/>
        </a:spcBef>
        <a:spcAft>
          <a:spcPct val="0"/>
        </a:spcAft>
        <a:buChar char="–"/>
        <a:defRPr sz="9300">
          <a:solidFill>
            <a:schemeClr val="tx1"/>
          </a:solidFill>
          <a:latin typeface="+mn-lt"/>
          <a:ea typeface="ＭＳ Ｐゴシック" charset="-128"/>
        </a:defRPr>
      </a:lvl4pPr>
      <a:lvl5pPr marL="96012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  <a:ea typeface="ＭＳ Ｐゴシック" charset="-128"/>
        </a:defRPr>
      </a:lvl5pPr>
      <a:lvl6pPr marL="100584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  <a:ea typeface="ＭＳ Ｐゴシック" charset="-128"/>
        </a:defRPr>
      </a:lvl6pPr>
      <a:lvl7pPr marL="105156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  <a:ea typeface="ＭＳ Ｐゴシック" charset="-128"/>
        </a:defRPr>
      </a:lvl7pPr>
      <a:lvl8pPr marL="109728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  <a:ea typeface="ＭＳ Ｐゴシック" charset="-128"/>
        </a:defRPr>
      </a:lvl8pPr>
      <a:lvl9pPr marL="114300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png"/><Relationship Id="rId18" Type="http://schemas.openxmlformats.org/officeDocument/2006/relationships/image" Target="../media/image17.emf"/><Relationship Id="rId26" Type="http://schemas.openxmlformats.org/officeDocument/2006/relationships/image" Target="../media/image25.emf"/><Relationship Id="rId3" Type="http://schemas.openxmlformats.org/officeDocument/2006/relationships/image" Target="../media/image2.png"/><Relationship Id="rId21" Type="http://schemas.openxmlformats.org/officeDocument/2006/relationships/image" Target="../media/image20.emf"/><Relationship Id="rId7" Type="http://schemas.openxmlformats.org/officeDocument/2006/relationships/image" Target="../media/image6.emf"/><Relationship Id="rId12" Type="http://schemas.openxmlformats.org/officeDocument/2006/relationships/image" Target="../media/image11.png"/><Relationship Id="rId17" Type="http://schemas.openxmlformats.org/officeDocument/2006/relationships/image" Target="../media/image16.emf"/><Relationship Id="rId25" Type="http://schemas.openxmlformats.org/officeDocument/2006/relationships/image" Target="../media/image24.emf"/><Relationship Id="rId2" Type="http://schemas.openxmlformats.org/officeDocument/2006/relationships/image" Target="../media/image1.png"/><Relationship Id="rId16" Type="http://schemas.openxmlformats.org/officeDocument/2006/relationships/image" Target="../media/image15.emf"/><Relationship Id="rId20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24" Type="http://schemas.openxmlformats.org/officeDocument/2006/relationships/image" Target="../media/image23.emf"/><Relationship Id="rId5" Type="http://schemas.openxmlformats.org/officeDocument/2006/relationships/image" Target="../media/image4.wmf"/><Relationship Id="rId15" Type="http://schemas.openxmlformats.org/officeDocument/2006/relationships/image" Target="../media/image14.emf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emf"/><Relationship Id="rId19" Type="http://schemas.openxmlformats.org/officeDocument/2006/relationships/image" Target="../media/image18.emf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3.emf"/><Relationship Id="rId22" Type="http://schemas.openxmlformats.org/officeDocument/2006/relationships/image" Target="../media/image21.png"/><Relationship Id="rId27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9"/>
          <p:cNvSpPr>
            <a:spLocks noChangeArrowheads="1"/>
          </p:cNvSpPr>
          <p:nvPr/>
        </p:nvSpPr>
        <p:spPr bwMode="auto">
          <a:xfrm>
            <a:off x="0" y="5257800"/>
            <a:ext cx="43891200" cy="244475"/>
          </a:xfrm>
          <a:prstGeom prst="rect">
            <a:avLst/>
          </a:prstGeom>
          <a:solidFill>
            <a:srgbClr val="6E9CC6"/>
          </a:solidFill>
          <a:ln w="9525">
            <a:solidFill>
              <a:srgbClr val="6E9CC6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052" name="Rectangle 31"/>
          <p:cNvSpPr>
            <a:spLocks noChangeArrowheads="1"/>
          </p:cNvSpPr>
          <p:nvPr/>
        </p:nvSpPr>
        <p:spPr bwMode="auto">
          <a:xfrm>
            <a:off x="0" y="0"/>
            <a:ext cx="43891200" cy="32918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055" name="Text Box 96"/>
          <p:cNvSpPr txBox="1">
            <a:spLocks noChangeArrowheads="1"/>
          </p:cNvSpPr>
          <p:nvPr/>
        </p:nvSpPr>
        <p:spPr bwMode="auto">
          <a:xfrm>
            <a:off x="6553200" y="152400"/>
            <a:ext cx="30251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2000" b="1" dirty="0" smtClean="0">
                <a:latin typeface="Arial" charset="0"/>
              </a:rPr>
              <a:t>Targeted Physics Optimization in HSX</a:t>
            </a:r>
            <a:endParaRPr lang="en-US" altLang="en-US" sz="12000" b="1" dirty="0">
              <a:latin typeface="Arial" charset="0"/>
            </a:endParaRPr>
          </a:p>
        </p:txBody>
      </p:sp>
      <p:pic>
        <p:nvPicPr>
          <p:cNvPr id="2056" name="Picture 34" descr="UW_logo_we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1" y="228601"/>
            <a:ext cx="5038603" cy="503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43" descr="HSX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"/>
            <a:ext cx="5122862" cy="514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3" name="TextBox 30"/>
          <p:cNvSpPr txBox="1">
            <a:spLocks noChangeArrowheads="1"/>
          </p:cNvSpPr>
          <p:nvPr/>
        </p:nvSpPr>
        <p:spPr bwMode="auto">
          <a:xfrm>
            <a:off x="32689800" y="30211693"/>
            <a:ext cx="10820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b="1" dirty="0">
                <a:latin typeface="Arial" charset="0"/>
              </a:rPr>
              <a:t>This work </a:t>
            </a:r>
            <a:r>
              <a:rPr lang="en-US" altLang="en-US" sz="2800" b="1" dirty="0" smtClean="0">
                <a:latin typeface="Arial" charset="0"/>
              </a:rPr>
              <a:t>is supported </a:t>
            </a:r>
            <a:r>
              <a:rPr lang="en-US" altLang="en-US" sz="2800" b="1" dirty="0">
                <a:latin typeface="Arial" charset="0"/>
              </a:rPr>
              <a:t>by US DOE Grant DE-FG02-93ER54222 and DOE-SC0006103</a:t>
            </a:r>
          </a:p>
        </p:txBody>
      </p:sp>
      <p:sp>
        <p:nvSpPr>
          <p:cNvPr id="40" name="TextBox 30"/>
          <p:cNvSpPr txBox="1">
            <a:spLocks noChangeArrowheads="1"/>
          </p:cNvSpPr>
          <p:nvPr/>
        </p:nvSpPr>
        <p:spPr bwMode="auto">
          <a:xfrm>
            <a:off x="89807" y="32308800"/>
            <a:ext cx="438013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b="1" dirty="0" smtClean="0">
                <a:latin typeface="Arial" charset="0"/>
              </a:rPr>
              <a:t>56</a:t>
            </a:r>
            <a:r>
              <a:rPr lang="en-US" altLang="en-US" sz="2800" b="1" baseline="30000" dirty="0" smtClean="0">
                <a:latin typeface="Arial" charset="0"/>
              </a:rPr>
              <a:t>th</a:t>
            </a:r>
            <a:r>
              <a:rPr lang="en-US" altLang="en-US" sz="2800" b="1" dirty="0" smtClean="0">
                <a:latin typeface="Arial" charset="0"/>
              </a:rPr>
              <a:t> Annual Meeting of the Division of Plasma Physics</a:t>
            </a:r>
            <a:r>
              <a:rPr lang="en-US" altLang="en-US" sz="2800" b="1" dirty="0">
                <a:latin typeface="Arial" charset="0"/>
              </a:rPr>
              <a:t>, Oct 27-31, </a:t>
            </a:r>
            <a:r>
              <a:rPr lang="en-US" altLang="en-US" sz="2800" b="1" dirty="0" smtClean="0">
                <a:latin typeface="Arial" charset="0"/>
              </a:rPr>
              <a:t>2014, New Orleans, LA</a:t>
            </a:r>
            <a:endParaRPr lang="en-US" altLang="en-US" sz="2800" b="1" dirty="0">
              <a:latin typeface="Arial" charset="0"/>
            </a:endParaRPr>
          </a:p>
        </p:txBody>
      </p:sp>
      <p:sp>
        <p:nvSpPr>
          <p:cNvPr id="41" name="Text Box 108"/>
          <p:cNvSpPr txBox="1">
            <a:spLocks noChangeAspect="1" noChangeArrowheads="1"/>
          </p:cNvSpPr>
          <p:nvPr/>
        </p:nvSpPr>
        <p:spPr bwMode="auto">
          <a:xfrm>
            <a:off x="6553200" y="2209800"/>
            <a:ext cx="310896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J.N. Talmadge, B. Faber, A. Bader, S. Lazerson</a:t>
            </a:r>
            <a:r>
              <a:rPr lang="en-US" sz="56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J.H.E. Proll</a:t>
            </a:r>
            <a:r>
              <a:rPr lang="en-US" sz="56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H.E. Mynick</a:t>
            </a:r>
            <a:r>
              <a:rPr lang="en-US" sz="56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V.V. Nemov</a:t>
            </a:r>
            <a:r>
              <a:rPr lang="en-US" sz="5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5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5000" i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HSX Plasma Laboratory, Univ. of Wisconsin; </a:t>
            </a:r>
            <a:r>
              <a:rPr lang="en-US" sz="5000" i="1" baseline="30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5000" i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PPPL;</a:t>
            </a:r>
            <a:r>
              <a:rPr lang="en-US" sz="5000" i="1" baseline="30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5000" i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IPP, Greifswald; </a:t>
            </a:r>
            <a:r>
              <a:rPr lang="en-US" sz="5000" i="1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5000" i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IPP, Kharkov, Ukraine</a:t>
            </a:r>
            <a:endParaRPr lang="en-US" sz="5000" i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Box 115"/>
          <p:cNvSpPr txBox="1">
            <a:spLocks noChangeArrowheads="1"/>
          </p:cNvSpPr>
          <p:nvPr/>
        </p:nvSpPr>
        <p:spPr bwMode="auto">
          <a:xfrm>
            <a:off x="381000" y="5486400"/>
            <a:ext cx="11005610" cy="70788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Overview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6754764" y="16995928"/>
            <a:ext cx="2606191" cy="3810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46"/>
          <p:cNvSpPr txBox="1"/>
          <p:nvPr/>
        </p:nvSpPr>
        <p:spPr>
          <a:xfrm>
            <a:off x="562822" y="18139270"/>
            <a:ext cx="53689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Vary currents in 6 auxiliary coils using free boundary VMEC.</a:t>
            </a:r>
            <a:endParaRPr 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9"/>
          <p:cNvSpPr txBox="1">
            <a:spLocks noChangeArrowheads="1"/>
          </p:cNvSpPr>
          <p:nvPr/>
        </p:nvSpPr>
        <p:spPr bwMode="auto">
          <a:xfrm>
            <a:off x="226479" y="6271528"/>
            <a:ext cx="10936968" cy="706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Physics </a:t>
            </a:r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engineering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issues need to be resolved for stellarators: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turbulent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transport, energetic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ion confinement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impurity confinement, divertor, coil complexity.</a:t>
            </a:r>
          </a:p>
          <a:p>
            <a:pPr>
              <a:buFont typeface="Arial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Explore flexibility in HSX to address some of these issues by varying auxiliary coil currents to optimize for specific physics targets using free boundary VMEC.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Two issues addressed in this poster: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9063" lvl="1">
              <a:buFont typeface="Arial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Can one use 3-D shaping to reduce turbulent transport? 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Using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 simple first generation proxy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provided by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Josefine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Proll, adjust currents in 6 auxiliary coils to shift trapped particle population out of bad curvature region.</a:t>
            </a:r>
          </a:p>
          <a:p>
            <a:pPr marL="119063" lvl="1">
              <a:buFont typeface="Arial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Modular coil ripple degrades energetic particle confinement.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nergetic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particle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confinement cannot be improved with auxiliary coils.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Solution is to increase # coils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to reduce modular ripple.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119063" lvl="1">
              <a:buFont typeface="Arial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The effective ripple is NOT a good proxy for energetic particle confinement.</a:t>
            </a:r>
          </a:p>
        </p:txBody>
      </p:sp>
      <p:sp>
        <p:nvSpPr>
          <p:cNvPr id="49" name="Text Box 112"/>
          <p:cNvSpPr txBox="1">
            <a:spLocks noChangeArrowheads="1"/>
          </p:cNvSpPr>
          <p:nvPr/>
        </p:nvSpPr>
        <p:spPr bwMode="auto">
          <a:xfrm>
            <a:off x="21945600" y="10569714"/>
            <a:ext cx="10970743" cy="707886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Energetic Particles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Symbol" pitchFamily="18" charset="2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932859" y="11887200"/>
            <a:ext cx="90711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Alpha particle confinement in HSX reactor is degraded compared to original QHS concept: </a:t>
            </a:r>
            <a:r>
              <a:rPr lang="en-US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Nemov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EPS 2012.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1869400" y="13256052"/>
            <a:ext cx="11266076" cy="5870148"/>
            <a:chOff x="21869400" y="8011647"/>
            <a:chExt cx="11266076" cy="5870148"/>
          </a:xfrm>
        </p:grpSpPr>
        <p:grpSp>
          <p:nvGrpSpPr>
            <p:cNvPr id="61" name="Group 60"/>
            <p:cNvGrpSpPr>
              <a:grpSpLocks noChangeAspect="1"/>
            </p:cNvGrpSpPr>
            <p:nvPr/>
          </p:nvGrpSpPr>
          <p:grpSpPr>
            <a:xfrm>
              <a:off x="21869400" y="8011647"/>
              <a:ext cx="11266076" cy="4180353"/>
              <a:chOff x="304800" y="1524000"/>
              <a:chExt cx="8830451" cy="3276600"/>
            </a:xfrm>
          </p:grpSpPr>
          <p:pic>
            <p:nvPicPr>
              <p:cNvPr id="62" name="Picture 1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49797"/>
              <a:stretch>
                <a:fillRect/>
              </a:stretch>
            </p:blipFill>
            <p:spPr bwMode="auto">
              <a:xfrm>
                <a:off x="4472764" y="1535113"/>
                <a:ext cx="4662487" cy="32654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63" name="Group 15"/>
              <p:cNvGrpSpPr/>
              <p:nvPr/>
            </p:nvGrpSpPr>
            <p:grpSpPr>
              <a:xfrm>
                <a:off x="304800" y="1524000"/>
                <a:ext cx="8290859" cy="3235325"/>
                <a:chOff x="304800" y="1524000"/>
                <a:chExt cx="8290859" cy="3235325"/>
              </a:xfrm>
            </p:grpSpPr>
            <p:sp>
              <p:nvSpPr>
                <p:cNvPr id="64" name="TextBox 26"/>
                <p:cNvSpPr txBox="1">
                  <a:spLocks noChangeAspect="1" noChangeArrowheads="1"/>
                </p:cNvSpPr>
                <p:nvPr/>
              </p:nvSpPr>
              <p:spPr bwMode="auto">
                <a:xfrm flipH="1">
                  <a:off x="7248941" y="1901531"/>
                  <a:ext cx="1346718" cy="3428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en-US" sz="28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r/a = 0.5</a:t>
                  </a:r>
                </a:p>
              </p:txBody>
            </p:sp>
            <p:pic>
              <p:nvPicPr>
                <p:cNvPr id="65" name="Picture 13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b="50275"/>
                <a:stretch>
                  <a:fillRect/>
                </a:stretch>
              </p:blipFill>
              <p:spPr bwMode="auto">
                <a:xfrm>
                  <a:off x="304800" y="1524000"/>
                  <a:ext cx="4662488" cy="323532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66" name="TextBox 25"/>
                <p:cNvSpPr txBox="1">
                  <a:spLocks noChangeArrowheads="1"/>
                </p:cNvSpPr>
                <p:nvPr/>
              </p:nvSpPr>
              <p:spPr bwMode="auto">
                <a:xfrm flipH="1">
                  <a:off x="5274284" y="2633560"/>
                  <a:ext cx="1566759" cy="3428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en-US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r/a = 0.25</a:t>
                  </a:r>
                </a:p>
              </p:txBody>
            </p:sp>
            <p:sp>
              <p:nvSpPr>
                <p:cNvPr id="67" name="TextBox 26"/>
                <p:cNvSpPr txBox="1">
                  <a:spLocks noChangeArrowheads="1"/>
                </p:cNvSpPr>
                <p:nvPr/>
              </p:nvSpPr>
              <p:spPr bwMode="auto">
                <a:xfrm flipH="1">
                  <a:off x="1204749" y="1878566"/>
                  <a:ext cx="1423677" cy="41010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en-US" sz="28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r/a = 0.5</a:t>
                  </a:r>
                </a:p>
              </p:txBody>
            </p:sp>
            <p:sp>
              <p:nvSpPr>
                <p:cNvPr id="68" name="TextBox 25"/>
                <p:cNvSpPr txBox="1">
                  <a:spLocks noChangeArrowheads="1"/>
                </p:cNvSpPr>
                <p:nvPr/>
              </p:nvSpPr>
              <p:spPr bwMode="auto">
                <a:xfrm flipH="1">
                  <a:off x="1249780" y="2681288"/>
                  <a:ext cx="1657057" cy="41010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en-US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r/a = 0.25</a:t>
                  </a:r>
                </a:p>
              </p:txBody>
            </p:sp>
            <p:sp>
              <p:nvSpPr>
                <p:cNvPr id="69" name="TextBox 28"/>
                <p:cNvSpPr txBox="1">
                  <a:spLocks noChangeArrowheads="1"/>
                </p:cNvSpPr>
                <p:nvPr/>
              </p:nvSpPr>
              <p:spPr bwMode="auto">
                <a:xfrm flipH="1">
                  <a:off x="3262033" y="3717080"/>
                  <a:ext cx="1083520" cy="3428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buNone/>
                  </a:pPr>
                  <a:r>
                    <a:rPr lang="en-US" sz="28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QHS</a:t>
                  </a:r>
                </a:p>
              </p:txBody>
            </p:sp>
            <p:sp>
              <p:nvSpPr>
                <p:cNvPr id="70" name="TextBox 27"/>
                <p:cNvSpPr txBox="1">
                  <a:spLocks noChangeArrowheads="1"/>
                </p:cNvSpPr>
                <p:nvPr/>
              </p:nvSpPr>
              <p:spPr bwMode="auto">
                <a:xfrm flipH="1">
                  <a:off x="5638798" y="3733800"/>
                  <a:ext cx="1028583" cy="34284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buNone/>
                  </a:pPr>
                  <a:r>
                    <a:rPr lang="en-US" sz="2800" b="1" dirty="0">
                      <a:solidFill>
                        <a:srgbClr val="0000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HSX</a:t>
                  </a:r>
                </a:p>
              </p:txBody>
            </p:sp>
          </p:grpSp>
        </p:grpSp>
        <p:sp>
          <p:nvSpPr>
            <p:cNvPr id="71" name="TextBox 19"/>
            <p:cNvSpPr txBox="1">
              <a:spLocks noChangeArrowheads="1"/>
            </p:cNvSpPr>
            <p:nvPr/>
          </p:nvSpPr>
          <p:spPr bwMode="auto">
            <a:xfrm>
              <a:off x="22021800" y="12496800"/>
              <a:ext cx="10802132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QHS 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is the original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Nührenberg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&amp;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Zille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1988). HSX is 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described by finite 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coils, which introduce additional minima in |B|. QHS &amp; HSX both scaled 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to B = 5T, a = 1.6 m. 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2211771" y="25679400"/>
            <a:ext cx="10554229" cy="5990266"/>
            <a:chOff x="22211771" y="20116800"/>
            <a:chExt cx="10554229" cy="5990266"/>
          </a:xfrm>
        </p:grpSpPr>
        <p:grpSp>
          <p:nvGrpSpPr>
            <p:cNvPr id="72" name="Group 71"/>
            <p:cNvGrpSpPr>
              <a:grpSpLocks noChangeAspect="1"/>
            </p:cNvGrpSpPr>
            <p:nvPr/>
          </p:nvGrpSpPr>
          <p:grpSpPr>
            <a:xfrm>
              <a:off x="22211771" y="20116800"/>
              <a:ext cx="10554229" cy="5990266"/>
              <a:chOff x="228600" y="914400"/>
              <a:chExt cx="8562304" cy="4859700"/>
            </a:xfrm>
          </p:grpSpPr>
          <p:pic>
            <p:nvPicPr>
              <p:cNvPr id="73" name="Picture 36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28600" y="1143000"/>
                <a:ext cx="4667850" cy="3188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" name="Picture 9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332205" y="914400"/>
                <a:ext cx="3458699" cy="2497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5" name="Picture 94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257800" y="3276600"/>
                <a:ext cx="3458700" cy="2497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76" name="Straight Arrow Connector 75"/>
              <p:cNvCxnSpPr/>
              <p:nvPr/>
            </p:nvCxnSpPr>
            <p:spPr>
              <a:xfrm>
                <a:off x="4648200" y="2209800"/>
                <a:ext cx="685800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>
                <a:off x="4572000" y="2971800"/>
                <a:ext cx="990600" cy="533400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TextBox 19"/>
            <p:cNvSpPr txBox="1">
              <a:spLocks noChangeArrowheads="1"/>
            </p:cNvSpPr>
            <p:nvPr/>
          </p:nvSpPr>
          <p:spPr bwMode="auto">
            <a:xfrm>
              <a:off x="22631400" y="24307800"/>
              <a:ext cx="5935607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28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Optimization of auxiliary coil currents to minimize </a:t>
              </a:r>
              <a:r>
                <a:rPr lang="el-GR" sz="28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Γ</a:t>
              </a:r>
              <a:r>
                <a:rPr lang="en-US" sz="2800" baseline="-25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v</a:t>
              </a:r>
              <a:r>
                <a:rPr lang="en-US" sz="28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at r/a = 0.1 has little effect.   </a:t>
              </a:r>
              <a:endParaRPr lang="en-US" sz="28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7" name="Rectangle 86"/>
          <p:cNvSpPr/>
          <p:nvPr/>
        </p:nvSpPr>
        <p:spPr>
          <a:xfrm>
            <a:off x="33604200" y="5791200"/>
            <a:ext cx="98023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way to improve alpha particle confinement in an HSX reactor is to double the number of modular coils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 HSX II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33604200" y="7152144"/>
            <a:ext cx="49143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48 additional coils are added to HSX by averaging the coordinates of the neighboring coils. 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Number of local minima in |B| decrease.</a:t>
            </a:r>
          </a:p>
        </p:txBody>
      </p:sp>
      <p:grpSp>
        <p:nvGrpSpPr>
          <p:cNvPr id="92" name="Group 91"/>
          <p:cNvGrpSpPr>
            <a:grpSpLocks noChangeAspect="1"/>
          </p:cNvGrpSpPr>
          <p:nvPr/>
        </p:nvGrpSpPr>
        <p:grpSpPr>
          <a:xfrm>
            <a:off x="32994600" y="10896600"/>
            <a:ext cx="10775332" cy="4230353"/>
            <a:chOff x="640947" y="1066800"/>
            <a:chExt cx="7569602" cy="2971800"/>
          </a:xfrm>
        </p:grpSpPr>
        <p:pic>
          <p:nvPicPr>
            <p:cNvPr id="93" name="Picture 35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40947" y="1295400"/>
              <a:ext cx="7569602" cy="2743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94" name="TextBox 25"/>
            <p:cNvSpPr txBox="1">
              <a:spLocks noChangeArrowheads="1"/>
            </p:cNvSpPr>
            <p:nvPr/>
          </p:nvSpPr>
          <p:spPr bwMode="auto">
            <a:xfrm flipH="1">
              <a:off x="1905000" y="1066800"/>
              <a:ext cx="1491337" cy="367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r/a = 0.25</a:t>
              </a:r>
            </a:p>
          </p:txBody>
        </p:sp>
        <p:sp>
          <p:nvSpPr>
            <p:cNvPr id="95" name="TextBox 26"/>
            <p:cNvSpPr txBox="1">
              <a:spLocks noChangeArrowheads="1"/>
            </p:cNvSpPr>
            <p:nvPr/>
          </p:nvSpPr>
          <p:spPr bwMode="auto">
            <a:xfrm flipH="1">
              <a:off x="5791200" y="1066800"/>
              <a:ext cx="1371601" cy="367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r/a = 0.5</a:t>
              </a:r>
            </a:p>
          </p:txBody>
        </p:sp>
        <p:sp>
          <p:nvSpPr>
            <p:cNvPr id="96" name="TextBox 27"/>
            <p:cNvSpPr txBox="1">
              <a:spLocks noChangeArrowheads="1"/>
            </p:cNvSpPr>
            <p:nvPr/>
          </p:nvSpPr>
          <p:spPr bwMode="auto">
            <a:xfrm flipH="1">
              <a:off x="2341839" y="2590800"/>
              <a:ext cx="1054499" cy="367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28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HSX</a:t>
              </a:r>
            </a:p>
          </p:txBody>
        </p:sp>
        <p:sp>
          <p:nvSpPr>
            <p:cNvPr id="97" name="TextBox 28"/>
            <p:cNvSpPr txBox="1">
              <a:spLocks noChangeArrowheads="1"/>
            </p:cNvSpPr>
            <p:nvPr/>
          </p:nvSpPr>
          <p:spPr bwMode="auto">
            <a:xfrm flipH="1">
              <a:off x="3505197" y="2286000"/>
              <a:ext cx="1088571" cy="367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28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QHS</a:t>
              </a:r>
            </a:p>
          </p:txBody>
        </p:sp>
        <p:sp>
          <p:nvSpPr>
            <p:cNvPr id="98" name="TextBox 29"/>
            <p:cNvSpPr txBox="1">
              <a:spLocks noChangeArrowheads="1"/>
            </p:cNvSpPr>
            <p:nvPr/>
          </p:nvSpPr>
          <p:spPr bwMode="auto">
            <a:xfrm flipH="1">
              <a:off x="2568625" y="1555722"/>
              <a:ext cx="1164769" cy="367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HSX II</a:t>
              </a:r>
            </a:p>
          </p:txBody>
        </p:sp>
      </p:grpSp>
      <p:grpSp>
        <p:nvGrpSpPr>
          <p:cNvPr id="118" name="Group 117"/>
          <p:cNvGrpSpPr>
            <a:grpSpLocks noChangeAspect="1"/>
          </p:cNvGrpSpPr>
          <p:nvPr/>
        </p:nvGrpSpPr>
        <p:grpSpPr>
          <a:xfrm>
            <a:off x="33779657" y="15849600"/>
            <a:ext cx="9425743" cy="3723621"/>
            <a:chOff x="228600" y="1168454"/>
            <a:chExt cx="8726400" cy="3447346"/>
          </a:xfrm>
        </p:grpSpPr>
        <p:grpSp>
          <p:nvGrpSpPr>
            <p:cNvPr id="119" name="Group 19"/>
            <p:cNvGrpSpPr/>
            <p:nvPr/>
          </p:nvGrpSpPr>
          <p:grpSpPr>
            <a:xfrm>
              <a:off x="228600" y="1168454"/>
              <a:ext cx="8726400" cy="3447346"/>
              <a:chOff x="228600" y="1168454"/>
              <a:chExt cx="8726400" cy="3447346"/>
            </a:xfrm>
          </p:grpSpPr>
          <p:pic>
            <p:nvPicPr>
              <p:cNvPr id="126" name="Picture 11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343400" y="1447800"/>
                <a:ext cx="4611600" cy="316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27" name="Picture 10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228600" y="1447800"/>
                <a:ext cx="4611600" cy="316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28" name="TextBox 25"/>
              <p:cNvSpPr txBox="1">
                <a:spLocks noChangeArrowheads="1"/>
              </p:cNvSpPr>
              <p:nvPr/>
            </p:nvSpPr>
            <p:spPr bwMode="auto">
              <a:xfrm flipH="1">
                <a:off x="354828" y="1168454"/>
                <a:ext cx="4467254" cy="48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Bounce-averaged radial drift</a:t>
                </a: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9" name="TextBox 25"/>
              <p:cNvSpPr txBox="1">
                <a:spLocks noChangeArrowheads="1"/>
              </p:cNvSpPr>
              <p:nvPr/>
            </p:nvSpPr>
            <p:spPr bwMode="auto">
              <a:xfrm flipH="1">
                <a:off x="5257800" y="1219200"/>
                <a:ext cx="3352800" cy="4274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Effective Ripple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0" name="TextBox 25"/>
            <p:cNvSpPr txBox="1">
              <a:spLocks noChangeArrowheads="1"/>
            </p:cNvSpPr>
            <p:nvPr/>
          </p:nvSpPr>
          <p:spPr bwMode="auto">
            <a:xfrm flipH="1">
              <a:off x="3124198" y="3478769"/>
              <a:ext cx="1272378" cy="523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00" smtClean="0"/>
                <a:t>HSX II</a:t>
              </a:r>
              <a:endParaRPr lang="en-US" sz="1400"/>
            </a:p>
          </p:txBody>
        </p:sp>
        <p:sp>
          <p:nvSpPr>
            <p:cNvPr id="121" name="TextBox 25"/>
            <p:cNvSpPr txBox="1">
              <a:spLocks noChangeArrowheads="1"/>
            </p:cNvSpPr>
            <p:nvPr/>
          </p:nvSpPr>
          <p:spPr bwMode="auto">
            <a:xfrm flipH="1">
              <a:off x="1809750" y="3579881"/>
              <a:ext cx="1066800" cy="523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00" smtClean="0">
                  <a:solidFill>
                    <a:srgbClr val="FF0000"/>
                  </a:solidFill>
                </a:rPr>
                <a:t>QHS</a:t>
              </a:r>
              <a:endParaRPr lang="en-US" sz="1400">
                <a:solidFill>
                  <a:srgbClr val="FF0000"/>
                </a:solidFill>
              </a:endParaRPr>
            </a:p>
          </p:txBody>
        </p:sp>
        <p:sp>
          <p:nvSpPr>
            <p:cNvPr id="122" name="TextBox 25"/>
            <p:cNvSpPr txBox="1">
              <a:spLocks noChangeArrowheads="1"/>
            </p:cNvSpPr>
            <p:nvPr/>
          </p:nvSpPr>
          <p:spPr bwMode="auto">
            <a:xfrm flipH="1">
              <a:off x="1343020" y="2773916"/>
              <a:ext cx="1111207" cy="523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00" smtClean="0">
                  <a:solidFill>
                    <a:srgbClr val="0000FF"/>
                  </a:solidFill>
                </a:rPr>
                <a:t>HSX</a:t>
              </a:r>
              <a:endParaRPr lang="en-US" sz="1400">
                <a:solidFill>
                  <a:srgbClr val="0000FF"/>
                </a:solidFill>
              </a:endParaRPr>
            </a:p>
          </p:txBody>
        </p:sp>
        <p:sp>
          <p:nvSpPr>
            <p:cNvPr id="123" name="TextBox 25"/>
            <p:cNvSpPr txBox="1">
              <a:spLocks noChangeArrowheads="1"/>
            </p:cNvSpPr>
            <p:nvPr/>
          </p:nvSpPr>
          <p:spPr bwMode="auto">
            <a:xfrm flipH="1">
              <a:off x="5861451" y="2667000"/>
              <a:ext cx="1421141" cy="533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00" dirty="0" smtClean="0"/>
                <a:t>HSX II</a:t>
              </a:r>
              <a:endParaRPr lang="en-US" sz="1400" dirty="0"/>
            </a:p>
          </p:txBody>
        </p:sp>
        <p:sp>
          <p:nvSpPr>
            <p:cNvPr id="124" name="TextBox 25"/>
            <p:cNvSpPr txBox="1">
              <a:spLocks noChangeArrowheads="1"/>
            </p:cNvSpPr>
            <p:nvPr/>
          </p:nvSpPr>
          <p:spPr bwMode="auto">
            <a:xfrm flipH="1">
              <a:off x="7238999" y="2932432"/>
              <a:ext cx="1042275" cy="523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00" smtClean="0">
                  <a:solidFill>
                    <a:srgbClr val="0000FF"/>
                  </a:solidFill>
                </a:rPr>
                <a:t>HSX</a:t>
              </a:r>
              <a:endParaRPr lang="en-US" sz="1400">
                <a:solidFill>
                  <a:srgbClr val="0000FF"/>
                </a:solidFill>
              </a:endParaRPr>
            </a:p>
          </p:txBody>
        </p:sp>
        <p:sp>
          <p:nvSpPr>
            <p:cNvPr id="125" name="TextBox 25"/>
            <p:cNvSpPr txBox="1">
              <a:spLocks noChangeArrowheads="1"/>
            </p:cNvSpPr>
            <p:nvPr/>
          </p:nvSpPr>
          <p:spPr bwMode="auto">
            <a:xfrm flipH="1">
              <a:off x="7620000" y="3369460"/>
              <a:ext cx="1066800" cy="523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00" smtClean="0">
                  <a:solidFill>
                    <a:srgbClr val="FF0000"/>
                  </a:solidFill>
                </a:rPr>
                <a:t>QHS</a:t>
              </a:r>
              <a:endParaRPr lang="en-US" sz="1400">
                <a:solidFill>
                  <a:srgbClr val="FF0000"/>
                </a:solidFill>
              </a:endParaRPr>
            </a:p>
          </p:txBody>
        </p:sp>
      </p:grpSp>
      <p:sp>
        <p:nvSpPr>
          <p:cNvPr id="131" name="Text Box 112"/>
          <p:cNvSpPr txBox="1">
            <a:spLocks noChangeArrowheads="1"/>
          </p:cNvSpPr>
          <p:nvPr/>
        </p:nvSpPr>
        <p:spPr bwMode="auto">
          <a:xfrm>
            <a:off x="89806" y="13411200"/>
            <a:ext cx="10943310" cy="707886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Turbulent Transport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Symbol" pitchFamily="18" charset="2"/>
            </a:endParaRPr>
          </a:p>
        </p:txBody>
      </p:sp>
      <p:sp>
        <p:nvSpPr>
          <p:cNvPr id="132" name="TextBox 6"/>
          <p:cNvSpPr txBox="1">
            <a:spLocks noChangeAspect="1" noChangeArrowheads="1"/>
          </p:cNvSpPr>
          <p:nvPr/>
        </p:nvSpPr>
        <p:spPr bwMode="auto">
          <a:xfrm>
            <a:off x="228600" y="14249400"/>
            <a:ext cx="1057761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Stellarators routinely optimized for neoclassical transport</a:t>
            </a:r>
          </a:p>
          <a:p>
            <a:pPr marL="114300"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configuration, turbulent transport dominates throughout plasma  (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Canik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PRL 2007, Lore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2010)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1">
              <a:buFont typeface="Arial" pitchFamily="34" charset="0"/>
              <a:buChar char="•"/>
            </a:pPr>
            <a:r>
              <a:rPr lang="en-US" sz="2800" dirty="0" smtClean="0">
                <a:cs typeface="Arial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trapped particles for the QHS configuration lie in the bad curvature region, just as in a tokamak.</a:t>
            </a:r>
          </a:p>
          <a:p>
            <a:pPr marL="114300" lvl="1">
              <a:buFont typeface="Arial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STELLOPT uses a proxy function to shift the trapped particles out of the bad curvature region</a:t>
            </a:r>
            <a:endParaRPr lang="en-US" sz="2800" dirty="0" smtClean="0">
              <a:cs typeface="Arial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2491070" y="19546244"/>
            <a:ext cx="9970130" cy="5828356"/>
            <a:chOff x="22491070" y="13983644"/>
            <a:chExt cx="9970130" cy="5828356"/>
          </a:xfrm>
        </p:grpSpPr>
        <p:grpSp>
          <p:nvGrpSpPr>
            <p:cNvPr id="194" name="Group 193"/>
            <p:cNvGrpSpPr>
              <a:grpSpLocks noChangeAspect="1"/>
            </p:cNvGrpSpPr>
            <p:nvPr/>
          </p:nvGrpSpPr>
          <p:grpSpPr>
            <a:xfrm>
              <a:off x="22491070" y="13983644"/>
              <a:ext cx="9208130" cy="3847156"/>
              <a:chOff x="891929" y="2498726"/>
              <a:chExt cx="8315325" cy="3474149"/>
            </a:xfrm>
          </p:grpSpPr>
          <p:pic>
            <p:nvPicPr>
              <p:cNvPr id="195" name="Picture 2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891929" y="3343975"/>
                <a:ext cx="8315325" cy="2628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6" name="TextBox 8"/>
              <p:cNvSpPr txBox="1">
                <a:spLocks noChangeArrowheads="1"/>
              </p:cNvSpPr>
              <p:nvPr/>
            </p:nvSpPr>
            <p:spPr bwMode="auto">
              <a:xfrm flipH="1">
                <a:off x="5486396" y="2498726"/>
                <a:ext cx="943623" cy="48604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HSX</a:t>
                </a:r>
              </a:p>
            </p:txBody>
          </p:sp>
          <p:sp>
            <p:nvSpPr>
              <p:cNvPr id="197" name="TextBox 9"/>
              <p:cNvSpPr txBox="1">
                <a:spLocks noChangeArrowheads="1"/>
              </p:cNvSpPr>
              <p:nvPr/>
            </p:nvSpPr>
            <p:spPr bwMode="auto">
              <a:xfrm flipH="1">
                <a:off x="1274603" y="2498726"/>
                <a:ext cx="1116685" cy="48604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QHS</a:t>
                </a:r>
              </a:p>
            </p:txBody>
          </p:sp>
        </p:grpSp>
        <p:sp>
          <p:nvSpPr>
            <p:cNvPr id="198" name="TextBox 19"/>
            <p:cNvSpPr txBox="1">
              <a:spLocks noChangeArrowheads="1"/>
            </p:cNvSpPr>
            <p:nvPr/>
          </p:nvSpPr>
          <p:spPr bwMode="auto">
            <a:xfrm>
              <a:off x="22533792" y="17996118"/>
              <a:ext cx="9927408" cy="1815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Nemov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PoP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2005, 2008 developed target functions for energetic particle confinement 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  <a:sym typeface="Wingdings" pitchFamily="2" charset="2"/>
                </a:rPr>
                <a:t> </a:t>
              </a:r>
              <a:r>
                <a:rPr lang="el-GR" sz="28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Γ</a:t>
              </a:r>
              <a:r>
                <a:rPr lang="en-US" sz="2800" baseline="-25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sz="28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l-GR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Γ</a:t>
              </a:r>
              <a:r>
                <a:rPr lang="en-US" sz="28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l-GR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Γ</a:t>
              </a:r>
              <a:r>
                <a:rPr lang="en-US" sz="28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corresponding to bounce-average drift, </a:t>
              </a:r>
              <a:r>
                <a:rPr lang="en-US" sz="2800" dirty="0" err="1" smtClean="0">
                  <a:latin typeface="Arial" pitchFamily="34" charset="0"/>
                  <a:cs typeface="Arial" pitchFamily="34" charset="0"/>
                </a:rPr>
                <a:t>poloidal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 drift velocity, angle between J and magnetic surface.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38328600" y="7162800"/>
            <a:ext cx="5072955" cy="3359495"/>
            <a:chOff x="38094047" y="7239000"/>
            <a:chExt cx="5339953" cy="3536310"/>
          </a:xfrm>
        </p:grpSpPr>
        <p:grpSp>
          <p:nvGrpSpPr>
            <p:cNvPr id="89" name="Group 88"/>
            <p:cNvGrpSpPr>
              <a:grpSpLocks noChangeAspect="1"/>
            </p:cNvGrpSpPr>
            <p:nvPr/>
          </p:nvGrpSpPr>
          <p:grpSpPr>
            <a:xfrm>
              <a:off x="38159922" y="7239000"/>
              <a:ext cx="5274078" cy="3536310"/>
              <a:chOff x="742890" y="1143005"/>
              <a:chExt cx="3295710" cy="2209800"/>
            </a:xfrm>
          </p:grpSpPr>
          <p:pic>
            <p:nvPicPr>
              <p:cNvPr id="90" name="Picture 1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 r="53650" b="50000"/>
              <a:stretch>
                <a:fillRect/>
              </a:stretch>
            </p:blipFill>
            <p:spPr bwMode="auto">
              <a:xfrm>
                <a:off x="990600" y="1143005"/>
                <a:ext cx="3048000" cy="2209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1" name="TextBox 90"/>
              <p:cNvSpPr txBox="1"/>
              <p:nvPr/>
            </p:nvSpPr>
            <p:spPr>
              <a:xfrm>
                <a:off x="742890" y="1711662"/>
                <a:ext cx="597179" cy="7150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vert270"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smtClean="0">
                    <a:latin typeface="Arial" pitchFamily="34" charset="0"/>
                    <a:cs typeface="Arial" pitchFamily="34" charset="0"/>
                  </a:rPr>
                  <a:t>B/B</a:t>
                </a:r>
                <a:r>
                  <a:rPr lang="en-US" sz="1400" baseline="-25000" smtClean="0">
                    <a:latin typeface="Arial" pitchFamily="34" charset="0"/>
                    <a:cs typeface="Arial" pitchFamily="34" charset="0"/>
                  </a:rPr>
                  <a:t>0</a:t>
                </a:r>
                <a:endParaRPr lang="en-US" sz="140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99" name="TextBox 198"/>
            <p:cNvSpPr txBox="1"/>
            <p:nvPr/>
          </p:nvSpPr>
          <p:spPr>
            <a:xfrm>
              <a:off x="38094047" y="8610600"/>
              <a:ext cx="615553" cy="928832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>
                <a:buNone/>
              </a:pP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B/B</a:t>
              </a:r>
              <a:r>
                <a:rPr lang="en-US" sz="2800" baseline="-25000" dirty="0" smtClean="0">
                  <a:latin typeface="Arial" pitchFamily="34" charset="0"/>
                  <a:cs typeface="Arial" pitchFamily="34" charset="0"/>
                </a:rPr>
                <a:t>0</a:t>
              </a:r>
              <a:endParaRPr lang="en-US" sz="28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1" name="Rectangle 200"/>
          <p:cNvSpPr/>
          <p:nvPr/>
        </p:nvSpPr>
        <p:spPr>
          <a:xfrm>
            <a:off x="33277990" y="19864828"/>
            <a:ext cx="10156010" cy="1471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HSX II has lower </a:t>
            </a:r>
            <a:r>
              <a:rPr lang="el-GR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US" sz="2800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but higher </a:t>
            </a:r>
            <a:r>
              <a:rPr lang="el-GR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en-US" sz="2800" baseline="-25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en-US" sz="2800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compared to HSX.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ripple is not an adequate figure of merit for energetic particles.</a:t>
            </a:r>
            <a:endParaRPr lang="en-US" sz="28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TextBox 19"/>
          <p:cNvSpPr txBox="1">
            <a:spLocks noChangeArrowheads="1"/>
          </p:cNvSpPr>
          <p:nvPr/>
        </p:nvSpPr>
        <p:spPr bwMode="auto">
          <a:xfrm>
            <a:off x="33189698" y="22039719"/>
            <a:ext cx="10396702" cy="760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4000" dirty="0" smtClean="0">
                <a:solidFill>
                  <a:srgbClr val="0000FF"/>
                </a:solidFill>
                <a:latin typeface="Arial" charset="0"/>
              </a:rPr>
              <a:t>Remarks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 </a:t>
            </a:r>
            <a:r>
              <a:rPr lang="en-US" sz="2800" dirty="0" smtClean="0">
                <a:latin typeface="Arial" charset="0"/>
              </a:rPr>
              <a:t>Trapped particles for quasihelical configuration are in the bad curvature region. Large bad curvature and short connection length leads to largest growth rate of </a:t>
            </a:r>
            <a:r>
              <a:rPr lang="en-US" sz="2800" dirty="0" smtClean="0">
                <a:latin typeface="Arial" charset="0"/>
              </a:rPr>
              <a:t>stellarators </a:t>
            </a:r>
            <a:r>
              <a:rPr lang="en-US" sz="2800" dirty="0" smtClean="0">
                <a:latin typeface="Arial" charset="0"/>
              </a:rPr>
              <a:t>studied in </a:t>
            </a:r>
            <a:r>
              <a:rPr lang="en-US" sz="2800" dirty="0" err="1" smtClean="0">
                <a:latin typeface="Arial" charset="0"/>
              </a:rPr>
              <a:t>Rewoldt</a:t>
            </a:r>
            <a:r>
              <a:rPr lang="en-US" sz="2800" dirty="0" smtClean="0">
                <a:latin typeface="Arial" charset="0"/>
              </a:rPr>
              <a:t> (2005).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 The curvature in HSX is fixed, but the trapped particle population can be shifted slightly with the auxiliary coils.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 Despite the intriguing experimental result of </a:t>
            </a:r>
            <a:r>
              <a:rPr lang="en-US" sz="2800" dirty="0" err="1" smtClean="0">
                <a:solidFill>
                  <a:srgbClr val="000000"/>
                </a:solidFill>
                <a:latin typeface="Arial" charset="0"/>
              </a:rPr>
              <a:t>Canik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 2007 which suggests that the Flip14 configuration has lower turbulent transport, GS2 and GENE calculations are at odds with the simple proxy formulation.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Future work will test optimization with more advanced proxy (see Proll NO3.00004 Wednesday).</a:t>
            </a:r>
            <a:r>
              <a:rPr lang="en-US" sz="2800" b="1" dirty="0" smtClean="0"/>
              <a:t> </a:t>
            </a:r>
            <a:endParaRPr lang="en-US" sz="2800" dirty="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The modular coil ripple in HSX leads to poor confinement of energetic particles. The effective ripple is not a good indicator of energetic particle confinement.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93142" y="20369947"/>
            <a:ext cx="7071562" cy="36203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28041600"/>
            <a:ext cx="7071562" cy="36203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284" y="24192611"/>
            <a:ext cx="7071562" cy="36203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81660" y="23698200"/>
            <a:ext cx="4876940" cy="24968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1660" y="27889200"/>
            <a:ext cx="4876940" cy="24968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15549" y="21145143"/>
            <a:ext cx="4263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Zero currents in auxiliary coils corresponds to </a:t>
            </a:r>
            <a:r>
              <a:rPr lang="en-US" dirty="0" err="1"/>
              <a:t>q</a:t>
            </a:r>
            <a:r>
              <a:rPr lang="en-US" dirty="0" err="1" smtClean="0"/>
              <a:t>uasihelically</a:t>
            </a:r>
            <a:r>
              <a:rPr lang="en-US" dirty="0" smtClean="0"/>
              <a:t> symmetric configuration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6926687" y="26441400"/>
            <a:ext cx="5304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Unbounded optimization attempts to create wells in good curvature region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723391" y="30436524"/>
            <a:ext cx="5507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Bounded optimization turns out to be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antiMirror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configuration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1734625" y="5867400"/>
            <a:ext cx="9601375" cy="3121025"/>
            <a:chOff x="11734625" y="5867400"/>
            <a:chExt cx="9601375" cy="312102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734625" y="5867400"/>
              <a:ext cx="6096175" cy="3121025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17577319" y="6572071"/>
              <a:ext cx="375868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Proxy values show improvement of </a:t>
              </a:r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Antimirror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configuration over QHS.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12231380" y="15581293"/>
            <a:ext cx="8737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 experiments have attempted to determine how turbulent transport is affected by auxiliary coil currents</a:t>
            </a:r>
            <a:endParaRPr 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2172695" y="16700667"/>
            <a:ext cx="8877809" cy="5168733"/>
            <a:chOff x="12172695" y="12725400"/>
            <a:chExt cx="8877809" cy="516873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72695" y="12725400"/>
              <a:ext cx="4210305" cy="3024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40199" y="12801600"/>
              <a:ext cx="4210305" cy="3024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" name="TextBox 102"/>
            <p:cNvSpPr txBox="1"/>
            <p:nvPr/>
          </p:nvSpPr>
          <p:spPr>
            <a:xfrm>
              <a:off x="12599721" y="15955141"/>
              <a:ext cx="820287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Canik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2007 ECRH at B = 0.5 T:  Subtract calculated neoclassical thermal diffusivity from experimental value to get turbulent diffusivity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Some indication that turbulent transport is reduced for r/a ~ 0.2 – 0.45 Mirror configuration ~ 15% Flip14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1963400" y="22026901"/>
            <a:ext cx="9497187" cy="4109699"/>
            <a:chOff x="11963400" y="17830800"/>
            <a:chExt cx="9497187" cy="410969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1963400" y="17983200"/>
              <a:ext cx="4572095" cy="2339721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6306800" y="17830800"/>
              <a:ext cx="5153787" cy="2918936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12564686" y="20740170"/>
              <a:ext cx="82028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Lore 2010 ECRH at B = 1.0 T:  Ambiguous whether QHS or Mirror configuration has lower turbulent transport. Mirror configuration = 10% Flip14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2514732" y="26365200"/>
            <a:ext cx="9908081" cy="5619398"/>
            <a:chOff x="12514732" y="22069425"/>
            <a:chExt cx="9908081" cy="5619398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4955" b="-2141"/>
            <a:stretch>
              <a:fillRect/>
            </a:stretch>
          </p:blipFill>
          <p:spPr bwMode="auto">
            <a:xfrm>
              <a:off x="16974513" y="22069425"/>
              <a:ext cx="5448300" cy="536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" name="TextBox 104"/>
            <p:cNvSpPr txBox="1"/>
            <p:nvPr/>
          </p:nvSpPr>
          <p:spPr>
            <a:xfrm>
              <a:off x="12514732" y="24641835"/>
              <a:ext cx="5336631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Optimization using proxy suggests transport in Flip14 configuration is better than in QHS 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Guttenfelder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2008 Growth rates calculated with GS2 shows QHS and 10% Flip14 configuration are similar, with larger growth rates for Flip14 in the core. 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3121442" y="22077997"/>
              <a:ext cx="4876940" cy="249682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22704691" y="6019800"/>
            <a:ext cx="9136092" cy="3695496"/>
            <a:chOff x="12794401" y="27508200"/>
            <a:chExt cx="9136092" cy="369549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2801600" y="27513024"/>
              <a:ext cx="4633093" cy="237197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7297400" y="27508200"/>
              <a:ext cx="4633093" cy="2371979"/>
            </a:xfrm>
            <a:prstGeom prst="rect">
              <a:avLst/>
            </a:prstGeom>
          </p:spPr>
        </p:pic>
        <p:sp>
          <p:nvSpPr>
            <p:cNvPr id="106" name="TextBox 105"/>
            <p:cNvSpPr txBox="1"/>
            <p:nvPr/>
          </p:nvSpPr>
          <p:spPr>
            <a:xfrm>
              <a:off x="12794401" y="30003367"/>
              <a:ext cx="82028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Flip14 (10%) is the normal configuration we use to degrade the </a:t>
              </a:r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quasisymmetry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(left). Coil configuration on right is result of trying to maximize the proxy function. </a:t>
              </a:r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12599721" y="14116347"/>
            <a:ext cx="82028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Linear GENE calculation shows that growth rate in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AntiMirror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configuration is worse than QHS, contrary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simple proxy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result: a/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= 1, a/L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2, a/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0,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2344400" y="9096851"/>
            <a:ext cx="7275576" cy="4983480"/>
            <a:chOff x="12344400" y="9096851"/>
            <a:chExt cx="7275576" cy="498348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2344400" y="9096851"/>
              <a:ext cx="7275576" cy="4983480"/>
            </a:xfrm>
            <a:prstGeom prst="rect">
              <a:avLst/>
            </a:prstGeom>
          </p:spPr>
        </p:pic>
        <p:grpSp>
          <p:nvGrpSpPr>
            <p:cNvPr id="28" name="Group 27"/>
            <p:cNvGrpSpPr/>
            <p:nvPr/>
          </p:nvGrpSpPr>
          <p:grpSpPr>
            <a:xfrm>
              <a:off x="16300269" y="10896600"/>
              <a:ext cx="2945765" cy="400110"/>
              <a:chOff x="19266005" y="8730734"/>
              <a:chExt cx="2945765" cy="400110"/>
            </a:xfrm>
            <a:solidFill>
              <a:schemeClr val="bg1"/>
            </a:solidFill>
          </p:grpSpPr>
          <p:sp>
            <p:nvSpPr>
              <p:cNvPr id="19" name="TextBox 18"/>
              <p:cNvSpPr txBox="1"/>
              <p:nvPr/>
            </p:nvSpPr>
            <p:spPr>
              <a:xfrm>
                <a:off x="19266005" y="8730734"/>
                <a:ext cx="294576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QHS         </a:t>
                </a:r>
                <a:r>
                  <a:rPr lang="en-US" sz="20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AntiMirror</a:t>
                </a:r>
                <a:endParaRPr lang="en-US" sz="2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6" name="Straight Connector 25"/>
              <p:cNvCxnSpPr/>
              <p:nvPr/>
            </p:nvCxnSpPr>
            <p:spPr bwMode="auto">
              <a:xfrm>
                <a:off x="19964400" y="8941527"/>
                <a:ext cx="304801" cy="0"/>
              </a:xfrm>
              <a:prstGeom prst="line">
                <a:avLst/>
              </a:prstGeom>
              <a:grpFill/>
              <a:ln w="317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7" name="Straight Connector 106"/>
              <p:cNvCxnSpPr/>
              <p:nvPr/>
            </p:nvCxnSpPr>
            <p:spPr bwMode="auto">
              <a:xfrm>
                <a:off x="21716999" y="8941527"/>
                <a:ext cx="304801" cy="0"/>
              </a:xfrm>
              <a:prstGeom prst="line">
                <a:avLst/>
              </a:prstGeom>
              <a:grpFill/>
              <a:ln w="317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17003</TotalTime>
  <Words>896</Words>
  <Application>Microsoft Office PowerPoint</Application>
  <PresentationFormat>Custom</PresentationFormat>
  <Paragraphs>71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Symbol</vt:lpstr>
      <vt:lpstr>Times New Roman</vt:lpstr>
      <vt:lpstr>Wingdings</vt:lpstr>
      <vt:lpstr>Blank Presentation</vt:lpstr>
      <vt:lpstr>PowerPoint Presentation</vt:lpstr>
    </vt:vector>
  </TitlesOfParts>
  <Company>UNSW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Medical Illustration Unit</dc:creator>
  <cp:lastModifiedBy>Joe Talmadge</cp:lastModifiedBy>
  <cp:revision>479</cp:revision>
  <cp:lastPrinted>2013-10-29T16:35:19Z</cp:lastPrinted>
  <dcterms:created xsi:type="dcterms:W3CDTF">2013-10-26T14:49:30Z</dcterms:created>
  <dcterms:modified xsi:type="dcterms:W3CDTF">2014-10-22T00:01:08Z</dcterms:modified>
</cp:coreProperties>
</file>