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27432000" cy="16459200"/>
  <p:notesSz cx="32248475" cy="54194075"/>
  <p:defaultTextStyle>
    <a:defPPr>
      <a:defRPr lang="en-US"/>
    </a:defPPr>
    <a:lvl1pPr algn="l" rtl="0" fontAlgn="base">
      <a:spcBef>
        <a:spcPct val="20000"/>
      </a:spcBef>
      <a:spcAft>
        <a:spcPct val="0"/>
      </a:spcAft>
      <a:buChar char="•"/>
      <a:defRPr sz="1600" kern="1200">
        <a:solidFill>
          <a:schemeClr val="tx1"/>
        </a:solidFill>
        <a:latin typeface="Arial" charset="0"/>
        <a:ea typeface="+mn-ea"/>
        <a:cs typeface="+mn-cs"/>
      </a:defRPr>
    </a:lvl1pPr>
    <a:lvl2pPr marL="457200" algn="l" rtl="0" fontAlgn="base">
      <a:spcBef>
        <a:spcPct val="20000"/>
      </a:spcBef>
      <a:spcAft>
        <a:spcPct val="0"/>
      </a:spcAft>
      <a:buChar char="•"/>
      <a:defRPr sz="1600" kern="1200">
        <a:solidFill>
          <a:schemeClr val="tx1"/>
        </a:solidFill>
        <a:latin typeface="Arial" charset="0"/>
        <a:ea typeface="+mn-ea"/>
        <a:cs typeface="+mn-cs"/>
      </a:defRPr>
    </a:lvl2pPr>
    <a:lvl3pPr marL="914400" algn="l" rtl="0" fontAlgn="base">
      <a:spcBef>
        <a:spcPct val="20000"/>
      </a:spcBef>
      <a:spcAft>
        <a:spcPct val="0"/>
      </a:spcAft>
      <a:buChar char="•"/>
      <a:defRPr sz="1600" kern="1200">
        <a:solidFill>
          <a:schemeClr val="tx1"/>
        </a:solidFill>
        <a:latin typeface="Arial" charset="0"/>
        <a:ea typeface="+mn-ea"/>
        <a:cs typeface="+mn-cs"/>
      </a:defRPr>
    </a:lvl3pPr>
    <a:lvl4pPr marL="1371600" algn="l" rtl="0" fontAlgn="base">
      <a:spcBef>
        <a:spcPct val="20000"/>
      </a:spcBef>
      <a:spcAft>
        <a:spcPct val="0"/>
      </a:spcAft>
      <a:buChar char="•"/>
      <a:defRPr sz="1600" kern="1200">
        <a:solidFill>
          <a:schemeClr val="tx1"/>
        </a:solidFill>
        <a:latin typeface="Arial" charset="0"/>
        <a:ea typeface="+mn-ea"/>
        <a:cs typeface="+mn-cs"/>
      </a:defRPr>
    </a:lvl4pPr>
    <a:lvl5pPr marL="1828800" algn="l" rtl="0" fontAlgn="base">
      <a:spcBef>
        <a:spcPct val="20000"/>
      </a:spcBef>
      <a:spcAft>
        <a:spcPct val="0"/>
      </a:spcAft>
      <a:buChar char="•"/>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42" d="100"/>
          <a:sy n="42" d="100"/>
        </p:scale>
        <p:origin x="-132" y="-162"/>
      </p:cViewPr>
      <p:guideLst>
        <p:guide orient="horz"/>
        <p:guide pos="126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8" d="100"/>
          <a:sy n="88" d="100"/>
        </p:scale>
        <p:origin x="-3108" y="-120"/>
      </p:cViewPr>
      <p:guideLst>
        <p:guide orient="horz" pos="17069"/>
        <p:guide pos="1015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4" y="3"/>
            <a:ext cx="13977260" cy="2710639"/>
          </a:xfrm>
          <a:prstGeom prst="rect">
            <a:avLst/>
          </a:prstGeom>
          <a:noFill/>
          <a:ln w="9525">
            <a:noFill/>
            <a:miter lim="800000"/>
            <a:headEnd/>
            <a:tailEnd/>
          </a:ln>
          <a:effectLst/>
        </p:spPr>
        <p:txBody>
          <a:bodyPr vert="horz" wrap="square" lIns="495817" tIns="247907" rIns="495817" bIns="247907" numCol="1" anchor="t" anchorCtr="0" compatLnSpc="1">
            <a:prstTxWarp prst="textNoShape">
              <a:avLst/>
            </a:prstTxWarp>
          </a:bodyPr>
          <a:lstStyle>
            <a:lvl1pPr defTabSz="4960724">
              <a:spcBef>
                <a:spcPct val="0"/>
              </a:spcBef>
              <a:buFontTx/>
              <a:buNone/>
              <a:defRPr sz="6400">
                <a:latin typeface="Times New Roman" pitchFamily="18" charset="0"/>
              </a:defRPr>
            </a:lvl1pPr>
          </a:lstStyle>
          <a:p>
            <a:endParaRPr lang="en-US"/>
          </a:p>
        </p:txBody>
      </p:sp>
      <p:sp>
        <p:nvSpPr>
          <p:cNvPr id="4099" name="Rectangle 1027"/>
          <p:cNvSpPr>
            <a:spLocks noGrp="1" noChangeArrowheads="1"/>
          </p:cNvSpPr>
          <p:nvPr>
            <p:ph type="dt" sz="quarter" idx="1"/>
          </p:nvPr>
        </p:nvSpPr>
        <p:spPr bwMode="auto">
          <a:xfrm>
            <a:off x="18271221" y="3"/>
            <a:ext cx="13977260" cy="2710639"/>
          </a:xfrm>
          <a:prstGeom prst="rect">
            <a:avLst/>
          </a:prstGeom>
          <a:noFill/>
          <a:ln w="9525">
            <a:noFill/>
            <a:miter lim="800000"/>
            <a:headEnd/>
            <a:tailEnd/>
          </a:ln>
          <a:effectLst/>
        </p:spPr>
        <p:txBody>
          <a:bodyPr vert="horz" wrap="square" lIns="495817" tIns="247907" rIns="495817" bIns="247907" numCol="1" anchor="t" anchorCtr="0" compatLnSpc="1">
            <a:prstTxWarp prst="textNoShape">
              <a:avLst/>
            </a:prstTxWarp>
          </a:bodyPr>
          <a:lstStyle>
            <a:lvl1pPr algn="r" defTabSz="4960724">
              <a:spcBef>
                <a:spcPct val="0"/>
              </a:spcBef>
              <a:buFontTx/>
              <a:buNone/>
              <a:defRPr sz="6400">
                <a:latin typeface="Times New Roman" pitchFamily="18" charset="0"/>
              </a:defRPr>
            </a:lvl1pPr>
          </a:lstStyle>
          <a:p>
            <a:endParaRPr lang="en-US"/>
          </a:p>
        </p:txBody>
      </p:sp>
      <p:sp>
        <p:nvSpPr>
          <p:cNvPr id="4100" name="Rectangle 1028"/>
          <p:cNvSpPr>
            <a:spLocks noGrp="1" noChangeArrowheads="1"/>
          </p:cNvSpPr>
          <p:nvPr>
            <p:ph type="ftr" sz="quarter" idx="2"/>
          </p:nvPr>
        </p:nvSpPr>
        <p:spPr bwMode="auto">
          <a:xfrm>
            <a:off x="4" y="51483446"/>
            <a:ext cx="13977260" cy="2710633"/>
          </a:xfrm>
          <a:prstGeom prst="rect">
            <a:avLst/>
          </a:prstGeom>
          <a:noFill/>
          <a:ln w="9525">
            <a:noFill/>
            <a:miter lim="800000"/>
            <a:headEnd/>
            <a:tailEnd/>
          </a:ln>
          <a:effectLst/>
        </p:spPr>
        <p:txBody>
          <a:bodyPr vert="horz" wrap="square" lIns="495817" tIns="247907" rIns="495817" bIns="247907" numCol="1" anchor="b" anchorCtr="0" compatLnSpc="1">
            <a:prstTxWarp prst="textNoShape">
              <a:avLst/>
            </a:prstTxWarp>
          </a:bodyPr>
          <a:lstStyle>
            <a:lvl1pPr defTabSz="4960724">
              <a:spcBef>
                <a:spcPct val="0"/>
              </a:spcBef>
              <a:buFontTx/>
              <a:buNone/>
              <a:defRPr sz="6400">
                <a:latin typeface="Times New Roman" pitchFamily="18" charset="0"/>
              </a:defRPr>
            </a:lvl1pPr>
          </a:lstStyle>
          <a:p>
            <a:endParaRPr lang="en-US"/>
          </a:p>
        </p:txBody>
      </p:sp>
      <p:sp>
        <p:nvSpPr>
          <p:cNvPr id="4101" name="Rectangle 1029"/>
          <p:cNvSpPr>
            <a:spLocks noGrp="1" noChangeArrowheads="1"/>
          </p:cNvSpPr>
          <p:nvPr>
            <p:ph type="sldNum" sz="quarter" idx="3"/>
          </p:nvPr>
        </p:nvSpPr>
        <p:spPr bwMode="auto">
          <a:xfrm>
            <a:off x="18271221" y="51483446"/>
            <a:ext cx="13977260" cy="2710633"/>
          </a:xfrm>
          <a:prstGeom prst="rect">
            <a:avLst/>
          </a:prstGeom>
          <a:noFill/>
          <a:ln w="9525">
            <a:noFill/>
            <a:miter lim="800000"/>
            <a:headEnd/>
            <a:tailEnd/>
          </a:ln>
          <a:effectLst/>
        </p:spPr>
        <p:txBody>
          <a:bodyPr vert="horz" wrap="square" lIns="495817" tIns="247907" rIns="495817" bIns="247907" numCol="1" anchor="b" anchorCtr="0" compatLnSpc="1">
            <a:prstTxWarp prst="textNoShape">
              <a:avLst/>
            </a:prstTxWarp>
          </a:bodyPr>
          <a:lstStyle>
            <a:lvl1pPr algn="r" defTabSz="4960724">
              <a:spcBef>
                <a:spcPct val="0"/>
              </a:spcBef>
              <a:buFontTx/>
              <a:buNone/>
              <a:defRPr sz="6400">
                <a:latin typeface="Times New Roman" pitchFamily="18" charset="0"/>
              </a:defRPr>
            </a:lvl1pPr>
          </a:lstStyle>
          <a:p>
            <a:fld id="{35E9C72E-E23E-4F8B-87A9-4EACE67FED2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4" y="3"/>
            <a:ext cx="13977260" cy="2710639"/>
          </a:xfrm>
          <a:prstGeom prst="rect">
            <a:avLst/>
          </a:prstGeom>
          <a:noFill/>
          <a:ln w="9525">
            <a:noFill/>
            <a:miter lim="800000"/>
            <a:headEnd/>
            <a:tailEnd/>
          </a:ln>
          <a:effectLst/>
        </p:spPr>
        <p:txBody>
          <a:bodyPr vert="horz" wrap="square" lIns="488441" tIns="244220" rIns="488441" bIns="244220" numCol="1" anchor="t" anchorCtr="0" compatLnSpc="1">
            <a:prstTxWarp prst="textNoShape">
              <a:avLst/>
            </a:prstTxWarp>
          </a:bodyPr>
          <a:lstStyle>
            <a:lvl1pPr>
              <a:spcBef>
                <a:spcPct val="0"/>
              </a:spcBef>
              <a:buFontTx/>
              <a:buNone/>
              <a:defRPr sz="6400">
                <a:latin typeface="Times New Roman" pitchFamily="18" charset="0"/>
              </a:defRPr>
            </a:lvl1pPr>
          </a:lstStyle>
          <a:p>
            <a:endParaRPr lang="en-US"/>
          </a:p>
        </p:txBody>
      </p:sp>
      <p:sp>
        <p:nvSpPr>
          <p:cNvPr id="8195" name="Rectangle 3"/>
          <p:cNvSpPr>
            <a:spLocks noGrp="1" noChangeArrowheads="1"/>
          </p:cNvSpPr>
          <p:nvPr>
            <p:ph type="dt" idx="1"/>
          </p:nvPr>
        </p:nvSpPr>
        <p:spPr bwMode="auto">
          <a:xfrm>
            <a:off x="18263921" y="3"/>
            <a:ext cx="13977260" cy="2710639"/>
          </a:xfrm>
          <a:prstGeom prst="rect">
            <a:avLst/>
          </a:prstGeom>
          <a:noFill/>
          <a:ln w="9525">
            <a:noFill/>
            <a:miter lim="800000"/>
            <a:headEnd/>
            <a:tailEnd/>
          </a:ln>
          <a:effectLst/>
        </p:spPr>
        <p:txBody>
          <a:bodyPr vert="horz" wrap="square" lIns="488441" tIns="244220" rIns="488441" bIns="244220" numCol="1" anchor="t" anchorCtr="0" compatLnSpc="1">
            <a:prstTxWarp prst="textNoShape">
              <a:avLst/>
            </a:prstTxWarp>
          </a:bodyPr>
          <a:lstStyle>
            <a:lvl1pPr algn="r">
              <a:spcBef>
                <a:spcPct val="0"/>
              </a:spcBef>
              <a:buFontTx/>
              <a:buNone/>
              <a:defRPr sz="6400">
                <a:latin typeface="Times New Roman" pitchFamily="18" charset="0"/>
              </a:defRPr>
            </a:lvl1pPr>
          </a:lstStyle>
          <a:p>
            <a:endParaRPr lang="en-US"/>
          </a:p>
        </p:txBody>
      </p:sp>
      <p:sp>
        <p:nvSpPr>
          <p:cNvPr id="8196" name="Rectangle 4"/>
          <p:cNvSpPr>
            <a:spLocks noGrp="1" noRot="1" noChangeAspect="1" noChangeArrowheads="1" noTextEdit="1"/>
          </p:cNvSpPr>
          <p:nvPr>
            <p:ph type="sldImg" idx="2"/>
          </p:nvPr>
        </p:nvSpPr>
        <p:spPr bwMode="auto">
          <a:xfrm>
            <a:off x="-814388" y="4060825"/>
            <a:ext cx="33877251" cy="203263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3227769" y="25746384"/>
            <a:ext cx="25792938" cy="24386401"/>
          </a:xfrm>
          <a:prstGeom prst="rect">
            <a:avLst/>
          </a:prstGeom>
          <a:noFill/>
          <a:ln w="9525">
            <a:noFill/>
            <a:miter lim="800000"/>
            <a:headEnd/>
            <a:tailEnd/>
          </a:ln>
          <a:effectLst/>
        </p:spPr>
        <p:txBody>
          <a:bodyPr vert="horz" wrap="square" lIns="488441" tIns="244220" rIns="488441" bIns="2442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8" name="Rectangle 6"/>
          <p:cNvSpPr>
            <a:spLocks noGrp="1" noChangeArrowheads="1"/>
          </p:cNvSpPr>
          <p:nvPr>
            <p:ph type="ftr" sz="quarter" idx="4"/>
          </p:nvPr>
        </p:nvSpPr>
        <p:spPr bwMode="auto">
          <a:xfrm>
            <a:off x="4" y="51474128"/>
            <a:ext cx="13977260" cy="2710639"/>
          </a:xfrm>
          <a:prstGeom prst="rect">
            <a:avLst/>
          </a:prstGeom>
          <a:noFill/>
          <a:ln w="9525">
            <a:noFill/>
            <a:miter lim="800000"/>
            <a:headEnd/>
            <a:tailEnd/>
          </a:ln>
          <a:effectLst/>
        </p:spPr>
        <p:txBody>
          <a:bodyPr vert="horz" wrap="square" lIns="488441" tIns="244220" rIns="488441" bIns="244220" numCol="1" anchor="b" anchorCtr="0" compatLnSpc="1">
            <a:prstTxWarp prst="textNoShape">
              <a:avLst/>
            </a:prstTxWarp>
          </a:bodyPr>
          <a:lstStyle>
            <a:lvl1pPr>
              <a:spcBef>
                <a:spcPct val="0"/>
              </a:spcBef>
              <a:buFontTx/>
              <a:buNone/>
              <a:defRPr sz="6400">
                <a:latin typeface="Times New Roman" pitchFamily="18" charset="0"/>
              </a:defRPr>
            </a:lvl1pPr>
          </a:lstStyle>
          <a:p>
            <a:endParaRPr lang="en-US"/>
          </a:p>
        </p:txBody>
      </p:sp>
      <p:sp>
        <p:nvSpPr>
          <p:cNvPr id="8199" name="Rectangle 7"/>
          <p:cNvSpPr>
            <a:spLocks noGrp="1" noChangeArrowheads="1"/>
          </p:cNvSpPr>
          <p:nvPr>
            <p:ph type="sldNum" sz="quarter" idx="5"/>
          </p:nvPr>
        </p:nvSpPr>
        <p:spPr bwMode="auto">
          <a:xfrm>
            <a:off x="18263921" y="51474128"/>
            <a:ext cx="13977260" cy="2710639"/>
          </a:xfrm>
          <a:prstGeom prst="rect">
            <a:avLst/>
          </a:prstGeom>
          <a:noFill/>
          <a:ln w="9525">
            <a:noFill/>
            <a:miter lim="800000"/>
            <a:headEnd/>
            <a:tailEnd/>
          </a:ln>
          <a:effectLst/>
        </p:spPr>
        <p:txBody>
          <a:bodyPr vert="horz" wrap="square" lIns="488441" tIns="244220" rIns="488441" bIns="244220" numCol="1" anchor="b" anchorCtr="0" compatLnSpc="1">
            <a:prstTxWarp prst="textNoShape">
              <a:avLst/>
            </a:prstTxWarp>
          </a:bodyPr>
          <a:lstStyle>
            <a:lvl1pPr algn="r">
              <a:spcBef>
                <a:spcPct val="0"/>
              </a:spcBef>
              <a:buFontTx/>
              <a:buNone/>
              <a:defRPr sz="6400">
                <a:latin typeface="Times New Roman" pitchFamily="18" charset="0"/>
              </a:defRPr>
            </a:lvl1pPr>
          </a:lstStyle>
          <a:p>
            <a:fld id="{1AF0B884-B448-479D-BDDD-8550F5B39A6D}"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692FBC-5A91-40E9-A205-C270C2077CA3}" type="slidenum">
              <a:rPr lang="en-US"/>
              <a:pPr/>
              <a:t>1</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5113338"/>
            <a:ext cx="23317200" cy="35274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114800" y="9326563"/>
            <a:ext cx="19202400" cy="42068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58813"/>
            <a:ext cx="24688800"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371600" y="3840163"/>
            <a:ext cx="24688800" cy="10863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66938" y="10575925"/>
            <a:ext cx="23317200" cy="32702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166938" y="6975475"/>
            <a:ext cx="23317200" cy="36004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58813"/>
            <a:ext cx="24688800"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3840163"/>
            <a:ext cx="12268200"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3792200" y="3840163"/>
            <a:ext cx="12268200"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58813"/>
            <a:ext cx="24688800" cy="2743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3684588"/>
            <a:ext cx="12120563"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1600" y="5219700"/>
            <a:ext cx="12120563"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935075" y="3684588"/>
            <a:ext cx="12125325"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3935075" y="5219700"/>
            <a:ext cx="12125325"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1600" y="658813"/>
            <a:ext cx="24688800" cy="27432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55638"/>
            <a:ext cx="9024938" cy="278923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0725150" y="655638"/>
            <a:ext cx="15335250" cy="140477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371600" y="3444875"/>
            <a:ext cx="9024938" cy="112585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76863" y="11522075"/>
            <a:ext cx="16459200" cy="13589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5376863" y="1470025"/>
            <a:ext cx="16459200" cy="9875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5376863" y="12880975"/>
            <a:ext cx="16459200" cy="19319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658813"/>
            <a:ext cx="24688800" cy="2743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3840163"/>
            <a:ext cx="24688800" cy="1086326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888200" y="658813"/>
            <a:ext cx="6172200" cy="1404461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658813"/>
            <a:ext cx="18364200" cy="140446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79375" y="15998825"/>
            <a:ext cx="27305000" cy="490019"/>
          </a:xfrm>
          <a:prstGeom prst="rect">
            <a:avLst/>
          </a:prstGeom>
          <a:noFill/>
          <a:ln w="9525">
            <a:noFill/>
            <a:miter lim="800000"/>
            <a:headEnd/>
            <a:tailEnd/>
          </a:ln>
          <a:effectLst/>
        </p:spPr>
        <p:txBody>
          <a:bodyPr lIns="58561" tIns="29280" rIns="58561" bIns="29280">
            <a:spAutoFit/>
          </a:bodyPr>
          <a:lstStyle/>
          <a:p>
            <a:pPr algn="ctr" defTabSz="585788" fontAlgn="ctr">
              <a:spcBef>
                <a:spcPct val="0"/>
              </a:spcBef>
              <a:buFontTx/>
              <a:buNone/>
            </a:pPr>
            <a:r>
              <a:rPr lang="en-US" sz="2800" b="1" smtClean="0">
                <a:solidFill>
                  <a:srgbClr val="000066"/>
                </a:solidFill>
                <a:cs typeface="Arial" charset="0"/>
              </a:rPr>
              <a:t>54th </a:t>
            </a:r>
            <a:r>
              <a:rPr lang="en-US" sz="2800" b="1">
                <a:solidFill>
                  <a:srgbClr val="000066"/>
                </a:solidFill>
                <a:cs typeface="Arial" charset="0"/>
              </a:rPr>
              <a:t>Annual Meeting of the Division of Plasma Physics, </a:t>
            </a:r>
            <a:r>
              <a:rPr lang="en-US" sz="2800" b="1" smtClean="0">
                <a:solidFill>
                  <a:srgbClr val="000066"/>
                </a:solidFill>
                <a:cs typeface="Arial" charset="0"/>
              </a:rPr>
              <a:t>October 29 – November 2, 2012, Providence, Rhode</a:t>
            </a:r>
            <a:r>
              <a:rPr lang="en-US" sz="2800" b="1" baseline="0" smtClean="0">
                <a:solidFill>
                  <a:srgbClr val="000066"/>
                </a:solidFill>
                <a:cs typeface="Arial" charset="0"/>
              </a:rPr>
              <a:t> Island</a:t>
            </a:r>
            <a:endParaRPr lang="en-US" sz="2800" b="1">
              <a:solidFill>
                <a:srgbClr val="000066"/>
              </a:solidFill>
              <a:cs typeface="Arial" charset="0"/>
            </a:endParaRPr>
          </a:p>
        </p:txBody>
      </p:sp>
      <p:pic>
        <p:nvPicPr>
          <p:cNvPr id="1034" name="Picture 10" descr="bucky badger"/>
          <p:cNvPicPr>
            <a:picLocks noChangeAspect="1" noChangeArrowheads="1"/>
          </p:cNvPicPr>
          <p:nvPr userDrawn="1"/>
        </p:nvPicPr>
        <p:blipFill>
          <a:blip r:embed="rId13" cstate="print"/>
          <a:srcRect/>
          <a:stretch>
            <a:fillRect/>
          </a:stretch>
        </p:blipFill>
        <p:spPr bwMode="auto">
          <a:xfrm>
            <a:off x="452438" y="190500"/>
            <a:ext cx="1352550" cy="2019300"/>
          </a:xfrm>
          <a:prstGeom prst="rect">
            <a:avLst/>
          </a:prstGeom>
          <a:noFill/>
        </p:spPr>
      </p:pic>
      <p:pic>
        <p:nvPicPr>
          <p:cNvPr id="1035" name="Picture 11" descr="qhs"/>
          <p:cNvPicPr>
            <a:picLocks noChangeAspect="1" noChangeArrowheads="1"/>
          </p:cNvPicPr>
          <p:nvPr userDrawn="1"/>
        </p:nvPicPr>
        <p:blipFill>
          <a:blip r:embed="rId14" cstate="print"/>
          <a:srcRect/>
          <a:stretch>
            <a:fillRect/>
          </a:stretch>
        </p:blipFill>
        <p:spPr bwMode="auto">
          <a:xfrm>
            <a:off x="24460200" y="128588"/>
            <a:ext cx="2971800" cy="1878012"/>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35313" rtl="0" fontAlgn="base">
        <a:spcBef>
          <a:spcPct val="0"/>
        </a:spcBef>
        <a:spcAft>
          <a:spcPct val="0"/>
        </a:spcAft>
        <a:defRPr sz="15100">
          <a:solidFill>
            <a:schemeClr val="tx2"/>
          </a:solidFill>
          <a:latin typeface="+mj-lt"/>
          <a:ea typeface="+mj-ea"/>
          <a:cs typeface="+mj-cs"/>
        </a:defRPr>
      </a:lvl1pPr>
      <a:lvl2pPr algn="ctr" defTabSz="3135313" rtl="0" fontAlgn="base">
        <a:spcBef>
          <a:spcPct val="0"/>
        </a:spcBef>
        <a:spcAft>
          <a:spcPct val="0"/>
        </a:spcAft>
        <a:defRPr sz="15100">
          <a:solidFill>
            <a:schemeClr val="tx2"/>
          </a:solidFill>
          <a:latin typeface="Times New Roman" pitchFamily="18" charset="0"/>
        </a:defRPr>
      </a:lvl2pPr>
      <a:lvl3pPr algn="ctr" defTabSz="3135313" rtl="0" fontAlgn="base">
        <a:spcBef>
          <a:spcPct val="0"/>
        </a:spcBef>
        <a:spcAft>
          <a:spcPct val="0"/>
        </a:spcAft>
        <a:defRPr sz="15100">
          <a:solidFill>
            <a:schemeClr val="tx2"/>
          </a:solidFill>
          <a:latin typeface="Times New Roman" pitchFamily="18" charset="0"/>
        </a:defRPr>
      </a:lvl3pPr>
      <a:lvl4pPr algn="ctr" defTabSz="3135313" rtl="0" fontAlgn="base">
        <a:spcBef>
          <a:spcPct val="0"/>
        </a:spcBef>
        <a:spcAft>
          <a:spcPct val="0"/>
        </a:spcAft>
        <a:defRPr sz="15100">
          <a:solidFill>
            <a:schemeClr val="tx2"/>
          </a:solidFill>
          <a:latin typeface="Times New Roman" pitchFamily="18" charset="0"/>
        </a:defRPr>
      </a:lvl4pPr>
      <a:lvl5pPr algn="ctr" defTabSz="3135313" rtl="0" fontAlgn="base">
        <a:spcBef>
          <a:spcPct val="0"/>
        </a:spcBef>
        <a:spcAft>
          <a:spcPct val="0"/>
        </a:spcAft>
        <a:defRPr sz="15100">
          <a:solidFill>
            <a:schemeClr val="tx2"/>
          </a:solidFill>
          <a:latin typeface="Times New Roman" pitchFamily="18" charset="0"/>
        </a:defRPr>
      </a:lvl5pPr>
      <a:lvl6pPr marL="457200" algn="ctr" defTabSz="3135313" rtl="0" fontAlgn="base">
        <a:spcBef>
          <a:spcPct val="0"/>
        </a:spcBef>
        <a:spcAft>
          <a:spcPct val="0"/>
        </a:spcAft>
        <a:defRPr sz="15100">
          <a:solidFill>
            <a:schemeClr val="tx2"/>
          </a:solidFill>
          <a:latin typeface="Times New Roman" pitchFamily="18" charset="0"/>
        </a:defRPr>
      </a:lvl6pPr>
      <a:lvl7pPr marL="914400" algn="ctr" defTabSz="3135313" rtl="0" fontAlgn="base">
        <a:spcBef>
          <a:spcPct val="0"/>
        </a:spcBef>
        <a:spcAft>
          <a:spcPct val="0"/>
        </a:spcAft>
        <a:defRPr sz="15100">
          <a:solidFill>
            <a:schemeClr val="tx2"/>
          </a:solidFill>
          <a:latin typeface="Times New Roman" pitchFamily="18" charset="0"/>
        </a:defRPr>
      </a:lvl7pPr>
      <a:lvl8pPr marL="1371600" algn="ctr" defTabSz="3135313" rtl="0" fontAlgn="base">
        <a:spcBef>
          <a:spcPct val="0"/>
        </a:spcBef>
        <a:spcAft>
          <a:spcPct val="0"/>
        </a:spcAft>
        <a:defRPr sz="15100">
          <a:solidFill>
            <a:schemeClr val="tx2"/>
          </a:solidFill>
          <a:latin typeface="Times New Roman" pitchFamily="18" charset="0"/>
        </a:defRPr>
      </a:lvl8pPr>
      <a:lvl9pPr marL="1828800" algn="ctr" defTabSz="3135313" rtl="0" fontAlgn="base">
        <a:spcBef>
          <a:spcPct val="0"/>
        </a:spcBef>
        <a:spcAft>
          <a:spcPct val="0"/>
        </a:spcAft>
        <a:defRPr sz="15100">
          <a:solidFill>
            <a:schemeClr val="tx2"/>
          </a:solidFill>
          <a:latin typeface="Times New Roman" pitchFamily="18" charset="0"/>
        </a:defRPr>
      </a:lvl9pPr>
    </p:titleStyle>
    <p:bodyStyle>
      <a:lvl1pPr marL="1176338" indent="-1176338" algn="l" defTabSz="3135313" rtl="0" fontAlgn="base">
        <a:spcBef>
          <a:spcPct val="20000"/>
        </a:spcBef>
        <a:spcAft>
          <a:spcPct val="0"/>
        </a:spcAft>
        <a:buChar char="•"/>
        <a:defRPr sz="11000">
          <a:solidFill>
            <a:schemeClr val="tx1"/>
          </a:solidFill>
          <a:latin typeface="+mn-lt"/>
          <a:ea typeface="+mn-ea"/>
          <a:cs typeface="+mn-cs"/>
        </a:defRPr>
      </a:lvl1pPr>
      <a:lvl2pPr marL="2547938" indent="-981075" algn="l" defTabSz="3135313" rtl="0" fontAlgn="base">
        <a:spcBef>
          <a:spcPct val="20000"/>
        </a:spcBef>
        <a:spcAft>
          <a:spcPct val="0"/>
        </a:spcAft>
        <a:buChar char="–"/>
        <a:defRPr sz="9600">
          <a:solidFill>
            <a:schemeClr val="tx1"/>
          </a:solidFill>
          <a:latin typeface="+mn-lt"/>
        </a:defRPr>
      </a:lvl2pPr>
      <a:lvl3pPr marL="3919538" indent="-784225" algn="l" defTabSz="3135313" rtl="0" fontAlgn="base">
        <a:spcBef>
          <a:spcPct val="20000"/>
        </a:spcBef>
        <a:spcAft>
          <a:spcPct val="0"/>
        </a:spcAft>
        <a:buChar char="•"/>
        <a:defRPr sz="8200">
          <a:solidFill>
            <a:schemeClr val="tx1"/>
          </a:solidFill>
          <a:latin typeface="+mn-lt"/>
        </a:defRPr>
      </a:lvl3pPr>
      <a:lvl4pPr marL="5486400" indent="-784225" algn="l" defTabSz="3135313" rtl="0" fontAlgn="base">
        <a:spcBef>
          <a:spcPct val="20000"/>
        </a:spcBef>
        <a:spcAft>
          <a:spcPct val="0"/>
        </a:spcAft>
        <a:buChar char="–"/>
        <a:defRPr sz="6900">
          <a:solidFill>
            <a:schemeClr val="tx1"/>
          </a:solidFill>
          <a:latin typeface="+mn-lt"/>
        </a:defRPr>
      </a:lvl4pPr>
      <a:lvl5pPr marL="7053263" indent="-782638" algn="l" defTabSz="3135313" rtl="0" fontAlgn="base">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emf"/><Relationship Id="rId18" Type="http://schemas.openxmlformats.org/officeDocument/2006/relationships/image" Target="../media/image17.emf"/><Relationship Id="rId3" Type="http://schemas.openxmlformats.org/officeDocument/2006/relationships/notesSlide" Target="../notesSlides/notesSlide1.xml"/><Relationship Id="rId21" Type="http://schemas.openxmlformats.org/officeDocument/2006/relationships/image" Target="../media/image20.emf"/><Relationship Id="rId7" Type="http://schemas.openxmlformats.org/officeDocument/2006/relationships/image" Target="../media/image6.emf"/><Relationship Id="rId12" Type="http://schemas.openxmlformats.org/officeDocument/2006/relationships/image" Target="../media/image11.emf"/><Relationship Id="rId17" Type="http://schemas.openxmlformats.org/officeDocument/2006/relationships/image" Target="../media/image16.emf"/><Relationship Id="rId25" Type="http://schemas.openxmlformats.org/officeDocument/2006/relationships/image" Target="../media/image24.emf"/><Relationship Id="rId2" Type="http://schemas.openxmlformats.org/officeDocument/2006/relationships/slideLayout" Target="../slideLayouts/slideLayout7.xml"/><Relationship Id="rId16" Type="http://schemas.openxmlformats.org/officeDocument/2006/relationships/image" Target="../media/image15.emf"/><Relationship Id="rId20" Type="http://schemas.openxmlformats.org/officeDocument/2006/relationships/image" Target="../media/image19.emf"/><Relationship Id="rId1" Type="http://schemas.openxmlformats.org/officeDocument/2006/relationships/vmlDrawing" Target="../drawings/vmlDrawing1.vml"/><Relationship Id="rId6" Type="http://schemas.openxmlformats.org/officeDocument/2006/relationships/image" Target="../media/image5.emf"/><Relationship Id="rId11" Type="http://schemas.openxmlformats.org/officeDocument/2006/relationships/image" Target="../media/image10.emf"/><Relationship Id="rId24" Type="http://schemas.openxmlformats.org/officeDocument/2006/relationships/image" Target="../media/image23.emf"/><Relationship Id="rId5" Type="http://schemas.openxmlformats.org/officeDocument/2006/relationships/image" Target="../media/image4.png"/><Relationship Id="rId15" Type="http://schemas.openxmlformats.org/officeDocument/2006/relationships/image" Target="../media/image14.emf"/><Relationship Id="rId23" Type="http://schemas.openxmlformats.org/officeDocument/2006/relationships/image" Target="../media/image22.emf"/><Relationship Id="rId10" Type="http://schemas.openxmlformats.org/officeDocument/2006/relationships/image" Target="../media/image9.emf"/><Relationship Id="rId19" Type="http://schemas.openxmlformats.org/officeDocument/2006/relationships/image" Target="../media/image18.emf"/><Relationship Id="rId4" Type="http://schemas.openxmlformats.org/officeDocument/2006/relationships/oleObject" Target="../embeddings/oleObject1.bin"/><Relationship Id="rId9" Type="http://schemas.openxmlformats.org/officeDocument/2006/relationships/image" Target="../media/image8.emf"/><Relationship Id="rId14" Type="http://schemas.openxmlformats.org/officeDocument/2006/relationships/image" Target="../media/image13.emf"/><Relationship Id="rId22" Type="http://schemas.openxmlformats.org/officeDocument/2006/relationships/image" Target="../media/image2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5" name="Text Box 107"/>
          <p:cNvSpPr txBox="1">
            <a:spLocks noChangeArrowheads="1"/>
          </p:cNvSpPr>
          <p:nvPr/>
        </p:nvSpPr>
        <p:spPr bwMode="auto">
          <a:xfrm>
            <a:off x="0" y="171450"/>
            <a:ext cx="27432000" cy="1200329"/>
          </a:xfrm>
          <a:prstGeom prst="rect">
            <a:avLst/>
          </a:prstGeom>
          <a:noFill/>
          <a:ln w="9525">
            <a:noFill/>
            <a:miter lim="800000"/>
            <a:headEnd/>
            <a:tailEnd/>
          </a:ln>
          <a:effectLst/>
        </p:spPr>
        <p:txBody>
          <a:bodyPr>
            <a:spAutoFit/>
          </a:bodyPr>
          <a:lstStyle/>
          <a:p>
            <a:pPr algn="ctr">
              <a:spcBef>
                <a:spcPct val="0"/>
              </a:spcBef>
              <a:buFontTx/>
              <a:buNone/>
            </a:pPr>
            <a:r>
              <a:rPr lang="en-US" sz="7200" b="1" smtClean="0"/>
              <a:t>Targeted Physics Optimization in HSX</a:t>
            </a:r>
            <a:endParaRPr lang="en-US" sz="7200" b="1"/>
          </a:p>
        </p:txBody>
      </p:sp>
      <p:sp>
        <p:nvSpPr>
          <p:cNvPr id="2156" name="Text Box 108"/>
          <p:cNvSpPr txBox="1">
            <a:spLocks noChangeArrowheads="1"/>
          </p:cNvSpPr>
          <p:nvPr/>
        </p:nvSpPr>
        <p:spPr bwMode="auto">
          <a:xfrm>
            <a:off x="0" y="1325940"/>
            <a:ext cx="27432000" cy="1569660"/>
          </a:xfrm>
          <a:prstGeom prst="rect">
            <a:avLst/>
          </a:prstGeom>
          <a:noFill/>
          <a:ln w="9525">
            <a:noFill/>
            <a:miter lim="800000"/>
            <a:headEnd/>
            <a:tailEnd/>
          </a:ln>
          <a:effectLst/>
        </p:spPr>
        <p:txBody>
          <a:bodyPr>
            <a:spAutoFit/>
          </a:bodyPr>
          <a:lstStyle/>
          <a:p>
            <a:pPr algn="ctr">
              <a:spcBef>
                <a:spcPct val="0"/>
              </a:spcBef>
              <a:buFontTx/>
              <a:buNone/>
            </a:pPr>
            <a:r>
              <a:rPr lang="en-US" sz="4000" b="1" dirty="0" smtClean="0">
                <a:cs typeface="Times New Roman" pitchFamily="18" charset="0"/>
              </a:rPr>
              <a:t>J.N. </a:t>
            </a:r>
            <a:r>
              <a:rPr lang="en-US" sz="4000" b="1" dirty="0" err="1" smtClean="0">
                <a:cs typeface="Times New Roman" pitchFamily="18" charset="0"/>
              </a:rPr>
              <a:t>Talmadge</a:t>
            </a:r>
            <a:r>
              <a:rPr lang="en-US" sz="4000" b="1" dirty="0" smtClean="0">
                <a:cs typeface="Times New Roman" pitchFamily="18" charset="0"/>
              </a:rPr>
              <a:t>, K.M. </a:t>
            </a:r>
            <a:r>
              <a:rPr lang="en-US" sz="4000" b="1" dirty="0" err="1" smtClean="0">
                <a:cs typeface="Times New Roman" pitchFamily="18" charset="0"/>
              </a:rPr>
              <a:t>Likin</a:t>
            </a:r>
            <a:r>
              <a:rPr lang="en-US" sz="4000" b="1" dirty="0" smtClean="0">
                <a:cs typeface="Times New Roman" pitchFamily="18" charset="0"/>
              </a:rPr>
              <a:t>, </a:t>
            </a:r>
            <a:r>
              <a:rPr lang="en-US" sz="4000" b="1" dirty="0" smtClean="0"/>
              <a:t>V.V. Nemov</a:t>
            </a:r>
            <a:r>
              <a:rPr lang="en-US" sz="3600" b="1" baseline="30000" dirty="0" smtClean="0"/>
              <a:t>1</a:t>
            </a:r>
            <a:r>
              <a:rPr lang="en-US" sz="4000" b="1" dirty="0">
                <a:cs typeface="Times New Roman" pitchFamily="18" charset="0"/>
              </a:rPr>
              <a:t>, </a:t>
            </a:r>
            <a:r>
              <a:rPr lang="en-US" sz="4000" b="1" dirty="0" smtClean="0"/>
              <a:t>Y. Turkin</a:t>
            </a:r>
            <a:r>
              <a:rPr lang="en-US" sz="4000" b="1" baseline="30000" dirty="0" smtClean="0"/>
              <a:t>2</a:t>
            </a:r>
            <a:r>
              <a:rPr lang="en-US" sz="4000" b="1" dirty="0" smtClean="0">
                <a:cs typeface="Times New Roman" pitchFamily="18" charset="0"/>
              </a:rPr>
              <a:t>, </a:t>
            </a:r>
            <a:r>
              <a:rPr lang="en-US" sz="4000" b="1" dirty="0" smtClean="0"/>
              <a:t>W. Kernbichler</a:t>
            </a:r>
            <a:r>
              <a:rPr lang="en-US" sz="4000" b="1" baseline="30000" dirty="0" smtClean="0"/>
              <a:t>3</a:t>
            </a:r>
            <a:endParaRPr lang="en-US" sz="4000" b="1" baseline="30000" dirty="0"/>
          </a:p>
          <a:p>
            <a:pPr algn="ctr">
              <a:spcBef>
                <a:spcPct val="0"/>
              </a:spcBef>
              <a:buNone/>
            </a:pPr>
            <a:r>
              <a:rPr lang="en-US" sz="2800" i="1" dirty="0">
                <a:solidFill>
                  <a:schemeClr val="accent2"/>
                </a:solidFill>
              </a:rPr>
              <a:t>HSX Plasma Laboratory, Univ. </a:t>
            </a:r>
            <a:r>
              <a:rPr lang="en-US" sz="2800" i="1">
                <a:solidFill>
                  <a:schemeClr val="accent2"/>
                </a:solidFill>
              </a:rPr>
              <a:t>of Wisconsin, Madison, USA; </a:t>
            </a:r>
            <a:endParaRPr lang="en-US" sz="2800" i="1" smtClean="0">
              <a:solidFill>
                <a:schemeClr val="accent2"/>
              </a:solidFill>
            </a:endParaRPr>
          </a:p>
          <a:p>
            <a:pPr algn="ctr">
              <a:spcBef>
                <a:spcPct val="0"/>
              </a:spcBef>
              <a:buNone/>
            </a:pPr>
            <a:r>
              <a:rPr lang="en-US" sz="2800" i="1" baseline="30000" dirty="0" smtClean="0">
                <a:solidFill>
                  <a:schemeClr val="accent2"/>
                </a:solidFill>
              </a:rPr>
              <a:t>1</a:t>
            </a:r>
            <a:r>
              <a:rPr lang="en-US" sz="2800" dirty="0" smtClean="0">
                <a:solidFill>
                  <a:schemeClr val="accent2"/>
                </a:solidFill>
              </a:rPr>
              <a:t>Institute </a:t>
            </a:r>
            <a:r>
              <a:rPr lang="en-US" sz="2800" dirty="0">
                <a:solidFill>
                  <a:schemeClr val="accent2"/>
                </a:solidFill>
              </a:rPr>
              <a:t>of Plasma Physics, Kharkov, </a:t>
            </a:r>
            <a:r>
              <a:rPr lang="en-US" sz="2800" dirty="0" smtClean="0">
                <a:solidFill>
                  <a:schemeClr val="accent2"/>
                </a:solidFill>
              </a:rPr>
              <a:t>Ukraine; </a:t>
            </a:r>
            <a:r>
              <a:rPr lang="en-US" sz="2800" baseline="30000" dirty="0" smtClean="0">
                <a:solidFill>
                  <a:schemeClr val="accent2"/>
                </a:solidFill>
              </a:rPr>
              <a:t>2</a:t>
            </a:r>
            <a:r>
              <a:rPr lang="en-US" sz="2800" dirty="0" smtClean="0">
                <a:solidFill>
                  <a:schemeClr val="accent2"/>
                </a:solidFill>
              </a:rPr>
              <a:t>Max Planck </a:t>
            </a:r>
            <a:r>
              <a:rPr lang="de-DE" sz="2800" dirty="0">
                <a:solidFill>
                  <a:schemeClr val="accent2"/>
                </a:solidFill>
              </a:rPr>
              <a:t>Institut </a:t>
            </a:r>
            <a:r>
              <a:rPr lang="de-DE" sz="2800" dirty="0" smtClean="0">
                <a:solidFill>
                  <a:schemeClr val="accent2"/>
                </a:solidFill>
              </a:rPr>
              <a:t>für </a:t>
            </a:r>
            <a:r>
              <a:rPr lang="de-DE" sz="2800" dirty="0">
                <a:solidFill>
                  <a:schemeClr val="accent2"/>
                </a:solidFill>
              </a:rPr>
              <a:t>Plasmaphysik, Greifswald, </a:t>
            </a:r>
            <a:r>
              <a:rPr lang="de-DE" sz="2800" dirty="0" smtClean="0">
                <a:solidFill>
                  <a:schemeClr val="accent2"/>
                </a:solidFill>
              </a:rPr>
              <a:t>Germany</a:t>
            </a:r>
            <a:r>
              <a:rPr lang="de-DE" sz="2800" dirty="0" smtClean="0"/>
              <a:t>; </a:t>
            </a:r>
            <a:r>
              <a:rPr lang="de-DE" sz="2800" baseline="30000" dirty="0" smtClean="0"/>
              <a:t>3</a:t>
            </a:r>
            <a:r>
              <a:rPr lang="de-DE" sz="2800" dirty="0" smtClean="0">
                <a:solidFill>
                  <a:schemeClr val="accent2"/>
                </a:solidFill>
              </a:rPr>
              <a:t>Institut für Theoretische Physik, Graz, Austria</a:t>
            </a:r>
            <a:endParaRPr lang="en-US" sz="2800" i="1" dirty="0">
              <a:solidFill>
                <a:schemeClr val="accent2"/>
              </a:solidFill>
            </a:endParaRPr>
          </a:p>
        </p:txBody>
      </p:sp>
      <p:sp>
        <p:nvSpPr>
          <p:cNvPr id="2160" name="Text Box 112"/>
          <p:cNvSpPr txBox="1">
            <a:spLocks noChangeArrowheads="1"/>
          </p:cNvSpPr>
          <p:nvPr/>
        </p:nvSpPr>
        <p:spPr bwMode="auto">
          <a:xfrm>
            <a:off x="13716000" y="2971800"/>
            <a:ext cx="6858000" cy="1200329"/>
          </a:xfrm>
          <a:prstGeom prst="rect">
            <a:avLst/>
          </a:prstGeom>
          <a:solidFill>
            <a:srgbClr val="800080"/>
          </a:solidFill>
          <a:ln w="9525">
            <a:noFill/>
            <a:miter lim="800000"/>
            <a:headEnd/>
            <a:tailEnd/>
          </a:ln>
          <a:effectLst/>
        </p:spPr>
        <p:txBody>
          <a:bodyPr wrap="square">
            <a:spAutoFit/>
          </a:bodyPr>
          <a:lstStyle/>
          <a:p>
            <a:pPr algn="ctr">
              <a:spcBef>
                <a:spcPct val="0"/>
              </a:spcBef>
              <a:buFontTx/>
              <a:buNone/>
            </a:pPr>
            <a:r>
              <a:rPr lang="en-US" sz="3600" b="1" smtClean="0">
                <a:solidFill>
                  <a:schemeClr val="bg1"/>
                </a:solidFill>
                <a:effectLst>
                  <a:outerShdw blurRad="38100" dist="38100" dir="2700000" algn="tl">
                    <a:srgbClr val="000000"/>
                  </a:outerShdw>
                </a:effectLst>
                <a:sym typeface="Symbol" pitchFamily="18" charset="2"/>
              </a:rPr>
              <a:t>HSX II: a reduced ripple stellarator</a:t>
            </a:r>
            <a:endParaRPr lang="en-US" sz="3600" b="1">
              <a:solidFill>
                <a:schemeClr val="bg1"/>
              </a:solidFill>
              <a:effectLst>
                <a:outerShdw blurRad="38100" dist="38100" dir="2700000" algn="tl">
                  <a:srgbClr val="000000"/>
                </a:outerShdw>
              </a:effectLst>
              <a:sym typeface="Symbol" pitchFamily="18" charset="2"/>
            </a:endParaRPr>
          </a:p>
        </p:txBody>
      </p:sp>
      <p:sp>
        <p:nvSpPr>
          <p:cNvPr id="2161" name="Text Box 113"/>
          <p:cNvSpPr txBox="1">
            <a:spLocks noChangeArrowheads="1"/>
          </p:cNvSpPr>
          <p:nvPr/>
        </p:nvSpPr>
        <p:spPr bwMode="auto">
          <a:xfrm>
            <a:off x="20574000" y="9467671"/>
            <a:ext cx="6858000" cy="1200329"/>
          </a:xfrm>
          <a:prstGeom prst="rect">
            <a:avLst/>
          </a:prstGeom>
          <a:solidFill>
            <a:srgbClr val="800080"/>
          </a:solidFill>
          <a:ln w="9525">
            <a:noFill/>
            <a:miter lim="800000"/>
            <a:headEnd/>
            <a:tailEnd/>
          </a:ln>
          <a:effectLst/>
        </p:spPr>
        <p:txBody>
          <a:bodyPr wrap="square">
            <a:spAutoFit/>
          </a:bodyPr>
          <a:lstStyle/>
          <a:p>
            <a:pPr algn="ctr">
              <a:spcBef>
                <a:spcPct val="0"/>
              </a:spcBef>
              <a:buFontTx/>
              <a:buNone/>
            </a:pPr>
            <a:r>
              <a:rPr lang="en-US" sz="3600" b="1" dirty="0" smtClean="0">
                <a:solidFill>
                  <a:schemeClr val="bg1"/>
                </a:solidFill>
                <a:effectLst>
                  <a:outerShdw blurRad="38100" dist="38100" dir="2700000" algn="tl">
                    <a:srgbClr val="000000"/>
                  </a:outerShdw>
                </a:effectLst>
              </a:rPr>
              <a:t>Alpha Particle Confinement in an HSX, HSX II &amp; QHS reactor</a:t>
            </a:r>
            <a:endParaRPr lang="en-US" sz="3600" b="1" dirty="0">
              <a:solidFill>
                <a:schemeClr val="bg1"/>
              </a:solidFill>
              <a:effectLst>
                <a:outerShdw blurRad="38100" dist="38100" dir="2700000" algn="tl">
                  <a:srgbClr val="000000"/>
                </a:outerShdw>
              </a:effectLst>
            </a:endParaRPr>
          </a:p>
        </p:txBody>
      </p:sp>
      <p:sp>
        <p:nvSpPr>
          <p:cNvPr id="2163" name="Text Box 115"/>
          <p:cNvSpPr txBox="1">
            <a:spLocks noChangeArrowheads="1"/>
          </p:cNvSpPr>
          <p:nvPr/>
        </p:nvSpPr>
        <p:spPr bwMode="auto">
          <a:xfrm>
            <a:off x="0" y="3011269"/>
            <a:ext cx="6857999" cy="646331"/>
          </a:xfrm>
          <a:prstGeom prst="rect">
            <a:avLst/>
          </a:prstGeom>
          <a:solidFill>
            <a:schemeClr val="accent2"/>
          </a:solidFill>
          <a:ln w="9525">
            <a:noFill/>
            <a:miter lim="800000"/>
            <a:headEnd/>
            <a:tailEnd/>
          </a:ln>
          <a:effectLst/>
        </p:spPr>
        <p:txBody>
          <a:bodyPr wrap="square">
            <a:spAutoFit/>
          </a:bodyPr>
          <a:lstStyle/>
          <a:p>
            <a:pPr algn="ctr">
              <a:spcBef>
                <a:spcPct val="0"/>
              </a:spcBef>
              <a:buFontTx/>
              <a:buNone/>
            </a:pPr>
            <a:r>
              <a:rPr lang="en-US" sz="3600" b="1">
                <a:solidFill>
                  <a:schemeClr val="bg1"/>
                </a:solidFill>
                <a:effectLst>
                  <a:outerShdw blurRad="38100" dist="38100" dir="2700000" algn="tl">
                    <a:srgbClr val="000000"/>
                  </a:outerShdw>
                </a:effectLst>
                <a:sym typeface="Symbol" pitchFamily="18" charset="2"/>
              </a:rPr>
              <a:t>Overview</a:t>
            </a:r>
          </a:p>
        </p:txBody>
      </p:sp>
      <p:sp>
        <p:nvSpPr>
          <p:cNvPr id="2159" name="Line 111"/>
          <p:cNvSpPr>
            <a:spLocks noChangeShapeType="1"/>
          </p:cNvSpPr>
          <p:nvPr/>
        </p:nvSpPr>
        <p:spPr bwMode="auto">
          <a:xfrm>
            <a:off x="193675" y="3017838"/>
            <a:ext cx="26987500" cy="0"/>
          </a:xfrm>
          <a:prstGeom prst="line">
            <a:avLst/>
          </a:prstGeom>
          <a:noFill/>
          <a:ln w="63500">
            <a:solidFill>
              <a:schemeClr val="tx1"/>
            </a:solidFill>
            <a:round/>
            <a:headEnd/>
            <a:tailEnd/>
          </a:ln>
          <a:effectLst/>
        </p:spPr>
        <p:txBody>
          <a:bodyPr/>
          <a:lstStyle/>
          <a:p>
            <a:endParaRPr lang="en-US"/>
          </a:p>
        </p:txBody>
      </p:sp>
      <p:sp>
        <p:nvSpPr>
          <p:cNvPr id="30" name="TextBox 29"/>
          <p:cNvSpPr txBox="1"/>
          <p:nvPr/>
        </p:nvSpPr>
        <p:spPr>
          <a:xfrm>
            <a:off x="76200" y="3733800"/>
            <a:ext cx="6705600" cy="3490186"/>
          </a:xfrm>
          <a:prstGeom prst="rect">
            <a:avLst/>
          </a:prstGeom>
          <a:noFill/>
        </p:spPr>
        <p:txBody>
          <a:bodyPr wrap="square" rtlCol="0">
            <a:spAutoFit/>
          </a:bodyPr>
          <a:lstStyle/>
          <a:p>
            <a:r>
              <a:rPr lang="en-US" dirty="0" smtClean="0"/>
              <a:t> Goal is to vary magnetic configuration using auxiliary coils and minimize or maximize target physics parameters: effective ripple, energetic particle confinement or bootstrap current. Then, test this capability experimentally.</a:t>
            </a:r>
          </a:p>
          <a:p>
            <a:r>
              <a:rPr lang="en-US" dirty="0" smtClean="0"/>
              <a:t> Initial optimization runs show that the effective ripple can be decreased  with the auxiliary coils, but difficult to decrease energetic trapped particle losses at plasma core or bootstrap current coefficient.</a:t>
            </a:r>
          </a:p>
          <a:p>
            <a:r>
              <a:rPr lang="en-US" dirty="0" smtClean="0"/>
              <a:t> The [</a:t>
            </a:r>
            <a:r>
              <a:rPr lang="en-US" dirty="0" err="1" smtClean="0"/>
              <a:t>n,m</a:t>
            </a:r>
            <a:r>
              <a:rPr lang="en-US" dirty="0" smtClean="0"/>
              <a:t>] = [48,0] component of the magnetic field spectrum, due to the 48 modular coils in HSX, leads to large trapped alpha particle losses in an HSX reactor. Doubling the number of coils reduces this loss. </a:t>
            </a:r>
          </a:p>
          <a:p>
            <a:r>
              <a:rPr lang="en-US" dirty="0" smtClean="0"/>
              <a:t> Minimization of effective ripple does not lead to optimized alpha particle confinement. </a:t>
            </a:r>
          </a:p>
          <a:p>
            <a:endParaRPr lang="en-US" dirty="0" smtClean="0"/>
          </a:p>
        </p:txBody>
      </p:sp>
      <p:graphicFrame>
        <p:nvGraphicFramePr>
          <p:cNvPr id="2400" name="Object 352"/>
          <p:cNvGraphicFramePr>
            <a:graphicFrameLocks noChangeAspect="1"/>
          </p:cNvGraphicFramePr>
          <p:nvPr/>
        </p:nvGraphicFramePr>
        <p:xfrm>
          <a:off x="304800" y="8001000"/>
          <a:ext cx="3429000" cy="2286843"/>
        </p:xfrm>
        <a:graphic>
          <a:graphicData uri="http://schemas.openxmlformats.org/presentationml/2006/ole">
            <p:oleObj spid="_x0000_s2400" name="Bitmap Image" r:id="rId4" imgW="6095238" imgH="4877481" progId="PBrush">
              <p:embed/>
            </p:oleObj>
          </a:graphicData>
        </a:graphic>
      </p:graphicFrame>
      <p:sp>
        <p:nvSpPr>
          <p:cNvPr id="32" name="TextBox 31"/>
          <p:cNvSpPr txBox="1"/>
          <p:nvPr/>
        </p:nvSpPr>
        <p:spPr>
          <a:xfrm>
            <a:off x="20726400" y="13563600"/>
            <a:ext cx="6629400" cy="2209836"/>
          </a:xfrm>
          <a:prstGeom prst="rect">
            <a:avLst/>
          </a:prstGeom>
          <a:noFill/>
        </p:spPr>
        <p:txBody>
          <a:bodyPr wrap="square" rtlCol="0">
            <a:spAutoFit/>
          </a:bodyPr>
          <a:lstStyle/>
          <a:p>
            <a:r>
              <a:rPr lang="en-US" smtClean="0"/>
              <a:t> </a:t>
            </a:r>
            <a:r>
              <a:rPr lang="el-GR" smtClean="0"/>
              <a:t>Γ</a:t>
            </a:r>
            <a:r>
              <a:rPr lang="en-US" baseline="-25000" smtClean="0"/>
              <a:t>v</a:t>
            </a:r>
            <a:r>
              <a:rPr lang="en-US" smtClean="0"/>
              <a:t> for HSX is large towards plasma core. How does this compare to alpha particle confinement in an HSX reactor? </a:t>
            </a:r>
          </a:p>
          <a:p>
            <a:r>
              <a:rPr lang="en-US" smtClean="0"/>
              <a:t> Collisionless evolution of trapped alpha particles compared above for original </a:t>
            </a:r>
            <a:r>
              <a:rPr lang="en-US" smtClean="0">
                <a:solidFill>
                  <a:srgbClr val="FF0000"/>
                </a:solidFill>
              </a:rPr>
              <a:t>QHS</a:t>
            </a:r>
            <a:r>
              <a:rPr lang="en-US" smtClean="0"/>
              <a:t> </a:t>
            </a:r>
            <a:r>
              <a:rPr lang="en-US" smtClean="0">
                <a:solidFill>
                  <a:srgbClr val="FF0000"/>
                </a:solidFill>
              </a:rPr>
              <a:t>(red)</a:t>
            </a:r>
            <a:r>
              <a:rPr lang="en-US" smtClean="0"/>
              <a:t>, </a:t>
            </a:r>
            <a:r>
              <a:rPr lang="en-US" smtClean="0">
                <a:solidFill>
                  <a:schemeClr val="accent2"/>
                </a:solidFill>
              </a:rPr>
              <a:t>HSX (blue) </a:t>
            </a:r>
            <a:r>
              <a:rPr lang="en-US" smtClean="0"/>
              <a:t>and HSX II (black) [4]</a:t>
            </a:r>
          </a:p>
          <a:p>
            <a:pPr lvl="1"/>
            <a:r>
              <a:rPr lang="en-US" smtClean="0"/>
              <a:t> Scaled to a = 1.6 m, B = 5 T; 3.5 Mev </a:t>
            </a:r>
            <a:r>
              <a:rPr lang="el-GR" smtClean="0"/>
              <a:t>α</a:t>
            </a:r>
            <a:r>
              <a:rPr lang="en-US" smtClean="0"/>
              <a:t>-particles launched at r/a = 0.25 (left) and r/a = 0.5 (right)</a:t>
            </a:r>
          </a:p>
          <a:p>
            <a:r>
              <a:rPr lang="en-US" smtClean="0"/>
              <a:t> Alpha particle confinement in HSX II is comparable to the original QHS configuration. </a:t>
            </a:r>
          </a:p>
        </p:txBody>
      </p:sp>
      <p:pic>
        <p:nvPicPr>
          <p:cNvPr id="2401" name="Picture 353"/>
          <p:cNvPicPr>
            <a:picLocks noChangeAspect="1" noChangeArrowheads="1"/>
          </p:cNvPicPr>
          <p:nvPr/>
        </p:nvPicPr>
        <p:blipFill>
          <a:blip r:embed="rId5" cstate="print"/>
          <a:srcRect/>
          <a:stretch>
            <a:fillRect/>
          </a:stretch>
        </p:blipFill>
        <p:spPr bwMode="auto">
          <a:xfrm>
            <a:off x="20328636" y="10906124"/>
            <a:ext cx="7027164" cy="2486025"/>
          </a:xfrm>
          <a:prstGeom prst="rect">
            <a:avLst/>
          </a:prstGeom>
          <a:noFill/>
          <a:ln w="9525" cap="flat" cmpd="sng" algn="ctr">
            <a:noFill/>
            <a:prstDash val="solid"/>
            <a:miter lim="800000"/>
            <a:headEnd/>
            <a:tailEnd/>
          </a:ln>
        </p:spPr>
      </p:pic>
      <p:pic>
        <p:nvPicPr>
          <p:cNvPr id="2402" name="Picture 354"/>
          <p:cNvPicPr>
            <a:picLocks noChangeAspect="1" noChangeArrowheads="1"/>
          </p:cNvPicPr>
          <p:nvPr/>
        </p:nvPicPr>
        <p:blipFill>
          <a:blip r:embed="rId6" cstate="print"/>
          <a:srcRect/>
          <a:stretch>
            <a:fillRect/>
          </a:stretch>
        </p:blipFill>
        <p:spPr bwMode="auto">
          <a:xfrm>
            <a:off x="13576200" y="4419600"/>
            <a:ext cx="3187800" cy="2265480"/>
          </a:xfrm>
          <a:prstGeom prst="rect">
            <a:avLst/>
          </a:prstGeom>
          <a:noFill/>
          <a:ln w="9525" cap="flat" cmpd="sng" algn="ctr">
            <a:noFill/>
            <a:prstDash val="solid"/>
            <a:miter lim="800000"/>
            <a:headEnd/>
            <a:tailEnd/>
          </a:ln>
          <a:effectLst/>
        </p:spPr>
      </p:pic>
      <p:sp>
        <p:nvSpPr>
          <p:cNvPr id="35" name="TextBox 34"/>
          <p:cNvSpPr txBox="1"/>
          <p:nvPr/>
        </p:nvSpPr>
        <p:spPr>
          <a:xfrm>
            <a:off x="16535400" y="4343400"/>
            <a:ext cx="4038600" cy="2406813"/>
          </a:xfrm>
          <a:prstGeom prst="rect">
            <a:avLst/>
          </a:prstGeom>
          <a:noFill/>
        </p:spPr>
        <p:txBody>
          <a:bodyPr wrap="square" rtlCol="0">
            <a:spAutoFit/>
          </a:bodyPr>
          <a:lstStyle/>
          <a:p>
            <a:r>
              <a:rPr lang="en-US" smtClean="0"/>
              <a:t> An obvious feature of the HSX magnetic field spectrum is the n = 48, m= 0 ripple due to the finite number of coils.</a:t>
            </a:r>
          </a:p>
          <a:p>
            <a:r>
              <a:rPr lang="en-US"/>
              <a:t> </a:t>
            </a:r>
            <a:r>
              <a:rPr lang="en-US" smtClean="0"/>
              <a:t>HSX II is a variant of HSX with twice the number of coils, obtained by averaging neighboring coils. </a:t>
            </a:r>
          </a:p>
          <a:p>
            <a:r>
              <a:rPr lang="en-US" smtClean="0"/>
              <a:t> HSX and HSX II are compared to the original QHS configuration developed by Nührenberg &amp; Zille [3]</a:t>
            </a:r>
          </a:p>
        </p:txBody>
      </p:sp>
      <p:pic>
        <p:nvPicPr>
          <p:cNvPr id="2403" name="Picture 355"/>
          <p:cNvPicPr>
            <a:picLocks noChangeAspect="1" noChangeArrowheads="1"/>
          </p:cNvPicPr>
          <p:nvPr/>
        </p:nvPicPr>
        <p:blipFill>
          <a:blip r:embed="rId7" cstate="print"/>
          <a:srcRect/>
          <a:stretch>
            <a:fillRect/>
          </a:stretch>
        </p:blipFill>
        <p:spPr bwMode="auto">
          <a:xfrm>
            <a:off x="16886700" y="7163100"/>
            <a:ext cx="3458700" cy="2438100"/>
          </a:xfrm>
          <a:prstGeom prst="rect">
            <a:avLst/>
          </a:prstGeom>
          <a:noFill/>
          <a:ln w="9525" cap="flat" cmpd="sng" algn="ctr">
            <a:noFill/>
            <a:prstDash val="solid"/>
            <a:miter lim="800000"/>
            <a:headEnd/>
            <a:tailEnd/>
          </a:ln>
          <a:effectLst/>
        </p:spPr>
      </p:pic>
      <p:pic>
        <p:nvPicPr>
          <p:cNvPr id="2404" name="Picture 356"/>
          <p:cNvPicPr>
            <a:picLocks noChangeAspect="1" noChangeArrowheads="1"/>
          </p:cNvPicPr>
          <p:nvPr/>
        </p:nvPicPr>
        <p:blipFill>
          <a:blip r:embed="rId8" cstate="print"/>
          <a:srcRect/>
          <a:stretch>
            <a:fillRect/>
          </a:stretch>
        </p:blipFill>
        <p:spPr bwMode="auto">
          <a:xfrm>
            <a:off x="13716000" y="7163100"/>
            <a:ext cx="3458700" cy="2438100"/>
          </a:xfrm>
          <a:prstGeom prst="rect">
            <a:avLst/>
          </a:prstGeom>
          <a:noFill/>
          <a:ln w="9525" cap="flat" cmpd="sng" algn="ctr">
            <a:noFill/>
            <a:prstDash val="solid"/>
            <a:miter lim="800000"/>
            <a:headEnd/>
            <a:tailEnd/>
          </a:ln>
          <a:effectLst/>
        </p:spPr>
      </p:pic>
      <p:sp>
        <p:nvSpPr>
          <p:cNvPr id="44" name="TextBox 43"/>
          <p:cNvSpPr txBox="1"/>
          <p:nvPr/>
        </p:nvSpPr>
        <p:spPr>
          <a:xfrm>
            <a:off x="152400" y="14507694"/>
            <a:ext cx="6553200" cy="1341906"/>
          </a:xfrm>
          <a:prstGeom prst="rect">
            <a:avLst/>
          </a:prstGeom>
          <a:noFill/>
        </p:spPr>
        <p:txBody>
          <a:bodyPr wrap="square" rtlCol="0">
            <a:spAutoFit/>
          </a:bodyPr>
          <a:lstStyle/>
          <a:p>
            <a:pPr algn="ctr">
              <a:buNone/>
            </a:pPr>
            <a:r>
              <a:rPr lang="en-US" sz="1400" b="1" dirty="0" smtClean="0"/>
              <a:t>References</a:t>
            </a:r>
          </a:p>
          <a:p>
            <a:pPr>
              <a:buNone/>
            </a:pPr>
            <a:r>
              <a:rPr lang="en-US" sz="1400" dirty="0" smtClean="0"/>
              <a:t>1. V.V. </a:t>
            </a:r>
            <a:r>
              <a:rPr lang="en-US" sz="1400" dirty="0" err="1" smtClean="0"/>
              <a:t>Nemov</a:t>
            </a:r>
            <a:r>
              <a:rPr lang="en-US" sz="1400" dirty="0" smtClean="0"/>
              <a:t> et al., </a:t>
            </a:r>
            <a:r>
              <a:rPr lang="en-US" sz="1400" dirty="0" err="1" smtClean="0"/>
              <a:t>PoP</a:t>
            </a:r>
            <a:r>
              <a:rPr lang="en-US" sz="1400" dirty="0" smtClean="0"/>
              <a:t> </a:t>
            </a:r>
            <a:r>
              <a:rPr lang="en-US" sz="1400" b="1" dirty="0" smtClean="0"/>
              <a:t>12</a:t>
            </a:r>
            <a:r>
              <a:rPr lang="en-US" sz="1400" dirty="0" smtClean="0"/>
              <a:t>, 112507 (2005).</a:t>
            </a:r>
          </a:p>
          <a:p>
            <a:pPr>
              <a:buNone/>
            </a:pPr>
            <a:r>
              <a:rPr lang="en-US" sz="1400" dirty="0" smtClean="0"/>
              <a:t>2. V.V. </a:t>
            </a:r>
            <a:r>
              <a:rPr lang="en-US" sz="1400" dirty="0" err="1" smtClean="0"/>
              <a:t>Nemov</a:t>
            </a:r>
            <a:r>
              <a:rPr lang="en-US" sz="1400" dirty="0" smtClean="0"/>
              <a:t> et al., </a:t>
            </a:r>
            <a:r>
              <a:rPr lang="en-US" sz="1400" dirty="0" err="1" smtClean="0"/>
              <a:t>PoP</a:t>
            </a:r>
            <a:r>
              <a:rPr lang="en-US" sz="1400" dirty="0" smtClean="0"/>
              <a:t> </a:t>
            </a:r>
            <a:r>
              <a:rPr lang="en-US" sz="1400" b="1" dirty="0" smtClean="0"/>
              <a:t>6</a:t>
            </a:r>
            <a:r>
              <a:rPr lang="en-US" sz="1400" dirty="0" smtClean="0"/>
              <a:t>, 4622 (1999).</a:t>
            </a:r>
          </a:p>
          <a:p>
            <a:pPr>
              <a:buNone/>
            </a:pPr>
            <a:r>
              <a:rPr lang="en-US" sz="1400" dirty="0" smtClean="0"/>
              <a:t>3. J. </a:t>
            </a:r>
            <a:r>
              <a:rPr lang="en-US" sz="1400" dirty="0" err="1" smtClean="0"/>
              <a:t>Nührenberg</a:t>
            </a:r>
            <a:r>
              <a:rPr lang="en-US" sz="1400" dirty="0" smtClean="0"/>
              <a:t> and R. </a:t>
            </a:r>
            <a:r>
              <a:rPr lang="en-US" sz="1400" dirty="0" err="1" smtClean="0"/>
              <a:t>Zille</a:t>
            </a:r>
            <a:r>
              <a:rPr lang="en-US" sz="1400" dirty="0" smtClean="0"/>
              <a:t>, Phys. </a:t>
            </a:r>
            <a:r>
              <a:rPr lang="en-US" sz="1400" dirty="0" err="1" smtClean="0"/>
              <a:t>Lett</a:t>
            </a:r>
            <a:r>
              <a:rPr lang="en-US" sz="1400" dirty="0" smtClean="0"/>
              <a:t>. A </a:t>
            </a:r>
            <a:r>
              <a:rPr lang="en-US" sz="1400" b="1" dirty="0" smtClean="0"/>
              <a:t>129</a:t>
            </a:r>
            <a:r>
              <a:rPr lang="en-US" sz="1400" dirty="0" smtClean="0"/>
              <a:t>, 113 (1988).</a:t>
            </a:r>
          </a:p>
          <a:p>
            <a:pPr>
              <a:buNone/>
            </a:pPr>
            <a:r>
              <a:rPr lang="en-US" sz="1400" dirty="0" smtClean="0"/>
              <a:t>4. V.V. </a:t>
            </a:r>
            <a:r>
              <a:rPr lang="en-US" sz="1400" dirty="0" err="1" smtClean="0"/>
              <a:t>Nemov</a:t>
            </a:r>
            <a:r>
              <a:rPr lang="en-US" sz="1400" dirty="0" smtClean="0"/>
              <a:t> et al., 39</a:t>
            </a:r>
            <a:r>
              <a:rPr lang="en-US" sz="1400" baseline="30000" dirty="0" smtClean="0"/>
              <a:t>th</a:t>
            </a:r>
            <a:r>
              <a:rPr lang="en-US" sz="1400" dirty="0" smtClean="0"/>
              <a:t> EPS Conference on Plasma Physics, Stockholm, 2012.</a:t>
            </a:r>
          </a:p>
        </p:txBody>
      </p:sp>
      <p:sp>
        <p:nvSpPr>
          <p:cNvPr id="46" name="TextBox 45"/>
          <p:cNvSpPr txBox="1"/>
          <p:nvPr/>
        </p:nvSpPr>
        <p:spPr>
          <a:xfrm>
            <a:off x="14249400" y="9601200"/>
            <a:ext cx="5791200" cy="584775"/>
          </a:xfrm>
          <a:prstGeom prst="rect">
            <a:avLst/>
          </a:prstGeom>
          <a:noFill/>
        </p:spPr>
        <p:txBody>
          <a:bodyPr wrap="square" rtlCol="0">
            <a:spAutoFit/>
          </a:bodyPr>
          <a:lstStyle/>
          <a:p>
            <a:r>
              <a:rPr lang="en-US" smtClean="0">
                <a:latin typeface="Arial" pitchFamily="34" charset="0"/>
                <a:cs typeface="Arial" pitchFamily="34" charset="0"/>
              </a:rPr>
              <a:t> The original QHS configuration had better energetic particle confinement and lower effective ripple.</a:t>
            </a:r>
          </a:p>
        </p:txBody>
      </p:sp>
      <p:pic>
        <p:nvPicPr>
          <p:cNvPr id="2410" name="Picture 362"/>
          <p:cNvPicPr>
            <a:picLocks noChangeAspect="1" noChangeArrowheads="1"/>
          </p:cNvPicPr>
          <p:nvPr/>
        </p:nvPicPr>
        <p:blipFill>
          <a:blip r:embed="rId9" cstate="print"/>
          <a:srcRect/>
          <a:stretch>
            <a:fillRect/>
          </a:stretch>
        </p:blipFill>
        <p:spPr bwMode="auto">
          <a:xfrm>
            <a:off x="15925800" y="11125200"/>
            <a:ext cx="2536380" cy="1742400"/>
          </a:xfrm>
          <a:prstGeom prst="rect">
            <a:avLst/>
          </a:prstGeom>
          <a:noFill/>
          <a:ln w="9525" cap="flat" cmpd="sng" algn="ctr">
            <a:noFill/>
            <a:prstDash val="solid"/>
            <a:miter lim="800000"/>
            <a:headEnd/>
            <a:tailEnd/>
          </a:ln>
          <a:effectLst/>
        </p:spPr>
      </p:pic>
      <p:pic>
        <p:nvPicPr>
          <p:cNvPr id="2411" name="Picture 363"/>
          <p:cNvPicPr>
            <a:picLocks noChangeAspect="1" noChangeArrowheads="1"/>
          </p:cNvPicPr>
          <p:nvPr/>
        </p:nvPicPr>
        <p:blipFill>
          <a:blip r:embed="rId10" cstate="print"/>
          <a:srcRect/>
          <a:stretch>
            <a:fillRect/>
          </a:stretch>
        </p:blipFill>
        <p:spPr bwMode="auto">
          <a:xfrm>
            <a:off x="13424550" y="11125200"/>
            <a:ext cx="2882250" cy="1980000"/>
          </a:xfrm>
          <a:prstGeom prst="rect">
            <a:avLst/>
          </a:prstGeom>
          <a:noFill/>
          <a:ln w="9525" cap="flat" cmpd="sng" algn="ctr">
            <a:noFill/>
            <a:prstDash val="solid"/>
            <a:miter lim="800000"/>
            <a:headEnd/>
            <a:tailEnd/>
          </a:ln>
          <a:effectLst/>
        </p:spPr>
      </p:pic>
      <p:pic>
        <p:nvPicPr>
          <p:cNvPr id="2412" name="Picture 364"/>
          <p:cNvPicPr>
            <a:picLocks noChangeAspect="1" noChangeArrowheads="1"/>
          </p:cNvPicPr>
          <p:nvPr/>
        </p:nvPicPr>
        <p:blipFill>
          <a:blip r:embed="rId11" cstate="print"/>
          <a:srcRect/>
          <a:stretch>
            <a:fillRect/>
          </a:stretch>
        </p:blipFill>
        <p:spPr bwMode="auto">
          <a:xfrm>
            <a:off x="16056420" y="13192800"/>
            <a:ext cx="2536380" cy="1742400"/>
          </a:xfrm>
          <a:prstGeom prst="rect">
            <a:avLst/>
          </a:prstGeom>
          <a:noFill/>
          <a:ln w="9525" cap="flat" cmpd="sng" algn="ctr">
            <a:noFill/>
            <a:prstDash val="solid"/>
            <a:miter lim="800000"/>
            <a:headEnd/>
            <a:tailEnd/>
          </a:ln>
          <a:effectLst/>
        </p:spPr>
      </p:pic>
      <p:pic>
        <p:nvPicPr>
          <p:cNvPr id="2418" name="Picture 370"/>
          <p:cNvPicPr>
            <a:picLocks noChangeAspect="1" noChangeArrowheads="1"/>
          </p:cNvPicPr>
          <p:nvPr/>
        </p:nvPicPr>
        <p:blipFill>
          <a:blip r:embed="rId12" cstate="print"/>
          <a:srcRect/>
          <a:stretch>
            <a:fillRect/>
          </a:stretch>
        </p:blipFill>
        <p:spPr bwMode="auto">
          <a:xfrm>
            <a:off x="18266220" y="11125200"/>
            <a:ext cx="2536380" cy="1742400"/>
          </a:xfrm>
          <a:prstGeom prst="rect">
            <a:avLst/>
          </a:prstGeom>
          <a:noFill/>
          <a:ln w="9525" cap="flat" cmpd="sng" algn="ctr">
            <a:noFill/>
            <a:prstDash val="solid"/>
            <a:miter lim="800000"/>
            <a:headEnd/>
            <a:tailEnd/>
          </a:ln>
          <a:effectLst/>
        </p:spPr>
      </p:pic>
      <p:pic>
        <p:nvPicPr>
          <p:cNvPr id="2419" name="Picture 371"/>
          <p:cNvPicPr>
            <a:picLocks noChangeAspect="1" noChangeArrowheads="1"/>
          </p:cNvPicPr>
          <p:nvPr/>
        </p:nvPicPr>
        <p:blipFill>
          <a:blip r:embed="rId13" cstate="print"/>
          <a:srcRect/>
          <a:stretch>
            <a:fillRect/>
          </a:stretch>
        </p:blipFill>
        <p:spPr bwMode="auto">
          <a:xfrm>
            <a:off x="18211800" y="13182600"/>
            <a:ext cx="2504700" cy="1780020"/>
          </a:xfrm>
          <a:prstGeom prst="rect">
            <a:avLst/>
          </a:prstGeom>
          <a:noFill/>
          <a:ln w="9525" cap="flat" cmpd="sng" algn="ctr">
            <a:noFill/>
            <a:prstDash val="solid"/>
            <a:miter lim="800000"/>
            <a:headEnd/>
            <a:tailEnd/>
          </a:ln>
          <a:effectLst/>
        </p:spPr>
      </p:pic>
      <p:pic>
        <p:nvPicPr>
          <p:cNvPr id="2420" name="Picture 372"/>
          <p:cNvPicPr>
            <a:picLocks noChangeAspect="1" noChangeArrowheads="1"/>
          </p:cNvPicPr>
          <p:nvPr/>
        </p:nvPicPr>
        <p:blipFill>
          <a:blip r:embed="rId14" cstate="print"/>
          <a:srcRect/>
          <a:stretch>
            <a:fillRect/>
          </a:stretch>
        </p:blipFill>
        <p:spPr bwMode="auto">
          <a:xfrm>
            <a:off x="13716000" y="13192800"/>
            <a:ext cx="2536380" cy="1742400"/>
          </a:xfrm>
          <a:prstGeom prst="rect">
            <a:avLst/>
          </a:prstGeom>
          <a:noFill/>
          <a:ln w="9525" cap="flat" cmpd="sng" algn="ctr">
            <a:noFill/>
            <a:prstDash val="solid"/>
            <a:miter lim="800000"/>
            <a:headEnd/>
            <a:tailEnd/>
          </a:ln>
          <a:effectLst/>
        </p:spPr>
      </p:pic>
      <p:pic>
        <p:nvPicPr>
          <p:cNvPr id="2421" name="Picture 373"/>
          <p:cNvPicPr>
            <a:picLocks noChangeAspect="1" noChangeArrowheads="1"/>
          </p:cNvPicPr>
          <p:nvPr/>
        </p:nvPicPr>
        <p:blipFill>
          <a:blip r:embed="rId15" cstate="print"/>
          <a:srcRect/>
          <a:stretch>
            <a:fillRect/>
          </a:stretch>
        </p:blipFill>
        <p:spPr bwMode="auto">
          <a:xfrm>
            <a:off x="20574000" y="3048000"/>
            <a:ext cx="3415500" cy="2394900"/>
          </a:xfrm>
          <a:prstGeom prst="rect">
            <a:avLst/>
          </a:prstGeom>
          <a:noFill/>
          <a:ln w="9525" cap="flat" cmpd="sng" algn="ctr">
            <a:noFill/>
            <a:prstDash val="solid"/>
            <a:miter lim="800000"/>
            <a:headEnd/>
            <a:tailEnd/>
          </a:ln>
          <a:effectLst/>
        </p:spPr>
      </p:pic>
      <p:pic>
        <p:nvPicPr>
          <p:cNvPr id="2422" name="Picture 374"/>
          <p:cNvPicPr>
            <a:picLocks noChangeAspect="1" noChangeArrowheads="1"/>
          </p:cNvPicPr>
          <p:nvPr/>
        </p:nvPicPr>
        <p:blipFill>
          <a:blip r:embed="rId16" cstate="print"/>
          <a:srcRect/>
          <a:stretch>
            <a:fillRect/>
          </a:stretch>
        </p:blipFill>
        <p:spPr bwMode="auto">
          <a:xfrm>
            <a:off x="23774400" y="3048000"/>
            <a:ext cx="3415500" cy="2397600"/>
          </a:xfrm>
          <a:prstGeom prst="rect">
            <a:avLst/>
          </a:prstGeom>
          <a:noFill/>
          <a:ln w="9525" cap="flat" cmpd="sng" algn="ctr">
            <a:noFill/>
            <a:prstDash val="solid"/>
            <a:miter lim="800000"/>
            <a:headEnd/>
            <a:tailEnd/>
          </a:ln>
          <a:effectLst/>
        </p:spPr>
      </p:pic>
      <p:sp>
        <p:nvSpPr>
          <p:cNvPr id="65" name="TextBox 64"/>
          <p:cNvSpPr txBox="1"/>
          <p:nvPr/>
        </p:nvSpPr>
        <p:spPr>
          <a:xfrm>
            <a:off x="20802600" y="5410200"/>
            <a:ext cx="6096000" cy="830997"/>
          </a:xfrm>
          <a:prstGeom prst="rect">
            <a:avLst/>
          </a:prstGeom>
          <a:noFill/>
        </p:spPr>
        <p:txBody>
          <a:bodyPr wrap="square" rtlCol="0">
            <a:spAutoFit/>
          </a:bodyPr>
          <a:lstStyle/>
          <a:p>
            <a:r>
              <a:rPr lang="en-US" smtClean="0"/>
              <a:t> Removal of the large [48,0] term in HSX reduces </a:t>
            </a:r>
            <a:r>
              <a:rPr lang="el-GR" smtClean="0"/>
              <a:t>Γ</a:t>
            </a:r>
            <a:r>
              <a:rPr lang="en-US" baseline="-25000" smtClean="0"/>
              <a:t>v</a:t>
            </a:r>
            <a:r>
              <a:rPr lang="en-US" smtClean="0"/>
              <a:t> to level of HSX II. However, additional removal of mirror terms [16,0], [20,0], [28,0], [40,0], [52,0] from HSX underestimates </a:t>
            </a:r>
            <a:r>
              <a:rPr lang="el-GR" smtClean="0"/>
              <a:t>Γ</a:t>
            </a:r>
            <a:r>
              <a:rPr lang="en-US" baseline="-25000" smtClean="0"/>
              <a:t>v </a:t>
            </a:r>
            <a:r>
              <a:rPr lang="en-US" smtClean="0"/>
              <a:t>in HSX II. </a:t>
            </a:r>
            <a:endParaRPr lang="en-US"/>
          </a:p>
        </p:txBody>
      </p:sp>
      <p:pic>
        <p:nvPicPr>
          <p:cNvPr id="2423" name="Picture 375"/>
          <p:cNvPicPr>
            <a:picLocks noChangeAspect="1" noChangeArrowheads="1"/>
          </p:cNvPicPr>
          <p:nvPr/>
        </p:nvPicPr>
        <p:blipFill>
          <a:blip r:embed="rId17" cstate="print"/>
          <a:srcRect/>
          <a:stretch>
            <a:fillRect/>
          </a:stretch>
        </p:blipFill>
        <p:spPr bwMode="auto">
          <a:xfrm>
            <a:off x="20726400" y="6248400"/>
            <a:ext cx="3187800" cy="2177280"/>
          </a:xfrm>
          <a:prstGeom prst="rect">
            <a:avLst/>
          </a:prstGeom>
          <a:noFill/>
          <a:ln w="9525" cap="flat" cmpd="sng" algn="ctr">
            <a:noFill/>
            <a:prstDash val="solid"/>
            <a:miter lim="800000"/>
            <a:headEnd/>
            <a:tailEnd/>
          </a:ln>
          <a:effectLst/>
        </p:spPr>
      </p:pic>
      <p:pic>
        <p:nvPicPr>
          <p:cNvPr id="2426" name="Picture 378"/>
          <p:cNvPicPr>
            <a:picLocks noChangeAspect="1" noChangeArrowheads="1"/>
          </p:cNvPicPr>
          <p:nvPr/>
        </p:nvPicPr>
        <p:blipFill>
          <a:blip r:embed="rId18" cstate="print"/>
          <a:srcRect/>
          <a:stretch>
            <a:fillRect/>
          </a:stretch>
        </p:blipFill>
        <p:spPr bwMode="auto">
          <a:xfrm>
            <a:off x="23926800" y="6248400"/>
            <a:ext cx="3073950" cy="2155410"/>
          </a:xfrm>
          <a:prstGeom prst="rect">
            <a:avLst/>
          </a:prstGeom>
          <a:noFill/>
          <a:ln w="9525" cap="flat" cmpd="sng" algn="ctr">
            <a:noFill/>
            <a:prstDash val="solid"/>
            <a:miter lim="800000"/>
            <a:headEnd/>
            <a:tailEnd/>
          </a:ln>
          <a:effectLst/>
        </p:spPr>
      </p:pic>
      <p:sp>
        <p:nvSpPr>
          <p:cNvPr id="71" name="TextBox 70"/>
          <p:cNvSpPr txBox="1"/>
          <p:nvPr/>
        </p:nvSpPr>
        <p:spPr>
          <a:xfrm>
            <a:off x="7010400" y="5943600"/>
            <a:ext cx="6553200" cy="1372683"/>
          </a:xfrm>
          <a:prstGeom prst="rect">
            <a:avLst/>
          </a:prstGeom>
          <a:noFill/>
        </p:spPr>
        <p:txBody>
          <a:bodyPr wrap="square" rtlCol="0">
            <a:spAutoFit/>
          </a:bodyPr>
          <a:lstStyle/>
          <a:p>
            <a:r>
              <a:rPr lang="en-US" smtClean="0"/>
              <a:t> Auxiliary coils have little effect on improving energetic particle confinement in core </a:t>
            </a:r>
            <a:r>
              <a:rPr lang="en-US" smtClean="0">
                <a:sym typeface="Wingdings" pitchFamily="2" charset="2"/>
              </a:rPr>
              <a:t> </a:t>
            </a:r>
            <a:r>
              <a:rPr lang="en-US" smtClean="0"/>
              <a:t>Optimization of </a:t>
            </a:r>
            <a:r>
              <a:rPr lang="el-GR" smtClean="0"/>
              <a:t>Γ</a:t>
            </a:r>
            <a:r>
              <a:rPr lang="en-US" baseline="-25000" smtClean="0"/>
              <a:t>v </a:t>
            </a:r>
            <a:r>
              <a:rPr lang="en-US" smtClean="0"/>
              <a:t>at r/a = 0.1 only decreased the value from 0.659 to 0.646. </a:t>
            </a:r>
          </a:p>
          <a:p>
            <a:r>
              <a:rPr lang="en-US" smtClean="0"/>
              <a:t> Energetic particle confinement can be degraded by running first 3 coils in opposite direction to last 3.</a:t>
            </a:r>
          </a:p>
        </p:txBody>
      </p:sp>
      <p:pic>
        <p:nvPicPr>
          <p:cNvPr id="72" name="Picture 71"/>
          <p:cNvPicPr>
            <a:picLocks noChangeAspect="1"/>
          </p:cNvPicPr>
          <p:nvPr/>
        </p:nvPicPr>
        <p:blipFill>
          <a:blip r:embed="rId19" cstate="print"/>
          <a:srcRect/>
          <a:stretch>
            <a:fillRect/>
          </a:stretch>
        </p:blipFill>
        <p:spPr bwMode="auto">
          <a:xfrm rot="16200000">
            <a:off x="4462430" y="7518231"/>
            <a:ext cx="1760400" cy="2573538"/>
          </a:xfrm>
          <a:prstGeom prst="rect">
            <a:avLst/>
          </a:prstGeom>
          <a:noFill/>
          <a:ln w="9525">
            <a:noFill/>
            <a:miter lim="800000"/>
            <a:headEnd/>
            <a:tailEnd/>
          </a:ln>
        </p:spPr>
      </p:pic>
      <p:sp>
        <p:nvSpPr>
          <p:cNvPr id="73" name="Text Box 112"/>
          <p:cNvSpPr txBox="1">
            <a:spLocks noChangeArrowheads="1"/>
          </p:cNvSpPr>
          <p:nvPr/>
        </p:nvSpPr>
        <p:spPr bwMode="auto">
          <a:xfrm>
            <a:off x="0" y="7086600"/>
            <a:ext cx="6858000" cy="646331"/>
          </a:xfrm>
          <a:prstGeom prst="rect">
            <a:avLst/>
          </a:prstGeom>
          <a:solidFill>
            <a:srgbClr val="800080"/>
          </a:solidFill>
          <a:ln w="9525">
            <a:noFill/>
            <a:miter lim="800000"/>
            <a:headEnd/>
            <a:tailEnd/>
          </a:ln>
          <a:effectLst/>
        </p:spPr>
        <p:txBody>
          <a:bodyPr wrap="square">
            <a:spAutoFit/>
          </a:bodyPr>
          <a:lstStyle/>
          <a:p>
            <a:pPr algn="ctr">
              <a:spcBef>
                <a:spcPct val="0"/>
              </a:spcBef>
              <a:buFontTx/>
              <a:buNone/>
            </a:pPr>
            <a:r>
              <a:rPr lang="en-US" sz="3600" b="1" smtClean="0">
                <a:solidFill>
                  <a:schemeClr val="bg1"/>
                </a:solidFill>
                <a:effectLst>
                  <a:outerShdw blurRad="38100" dist="38100" dir="2700000" algn="tl">
                    <a:srgbClr val="000000"/>
                  </a:outerShdw>
                </a:effectLst>
                <a:sym typeface="Symbol" pitchFamily="18" charset="2"/>
              </a:rPr>
              <a:t>Targeted Optimization</a:t>
            </a:r>
            <a:endParaRPr lang="en-US" sz="3600" b="1">
              <a:solidFill>
                <a:schemeClr val="bg1"/>
              </a:solidFill>
              <a:effectLst>
                <a:outerShdw blurRad="38100" dist="38100" dir="2700000" algn="tl">
                  <a:srgbClr val="000000"/>
                </a:outerShdw>
              </a:effectLst>
              <a:sym typeface="Symbol" pitchFamily="18" charset="2"/>
            </a:endParaRPr>
          </a:p>
        </p:txBody>
      </p:sp>
      <p:sp>
        <p:nvSpPr>
          <p:cNvPr id="74" name="TextBox 73"/>
          <p:cNvSpPr txBox="1"/>
          <p:nvPr/>
        </p:nvSpPr>
        <p:spPr>
          <a:xfrm>
            <a:off x="228600" y="10515600"/>
            <a:ext cx="6477000" cy="3884140"/>
          </a:xfrm>
          <a:prstGeom prst="rect">
            <a:avLst/>
          </a:prstGeom>
          <a:noFill/>
        </p:spPr>
        <p:txBody>
          <a:bodyPr wrap="square" rtlCol="0">
            <a:spAutoFit/>
          </a:bodyPr>
          <a:lstStyle/>
          <a:p>
            <a:r>
              <a:rPr lang="en-US" smtClean="0"/>
              <a:t> Optimization code varies current in 6 auxiliary coils using free boundary VMEC .</a:t>
            </a:r>
          </a:p>
          <a:p>
            <a:r>
              <a:rPr lang="en-US"/>
              <a:t> </a:t>
            </a:r>
            <a:r>
              <a:rPr lang="en-US" smtClean="0"/>
              <a:t>Design experiments to test predicted performance for different auxiliary current profiles to minimize or maximize:</a:t>
            </a:r>
          </a:p>
          <a:p>
            <a:pPr marL="228600" lvl="1"/>
            <a:r>
              <a:rPr lang="en-US" smtClean="0"/>
              <a:t> </a:t>
            </a:r>
            <a:r>
              <a:rPr lang="el-GR" smtClean="0"/>
              <a:t>Γ</a:t>
            </a:r>
            <a:r>
              <a:rPr lang="en-US" baseline="-25000" smtClean="0"/>
              <a:t>v</a:t>
            </a:r>
            <a:r>
              <a:rPr lang="en-US" smtClean="0"/>
              <a:t>: Surface average of collisionless bounce-averaged </a:t>
            </a:r>
            <a:r>
              <a:rPr lang="en-US" smtClean="0">
                <a:sym typeface="Symbol"/>
              </a:rPr>
              <a:t>B drift velocity for trapped particles. [1] </a:t>
            </a:r>
          </a:p>
          <a:p>
            <a:pPr marL="685800" lvl="2"/>
            <a:r>
              <a:rPr lang="en-US" smtClean="0"/>
              <a:t> Energetic particle confinement in core driven by ICRF </a:t>
            </a:r>
            <a:r>
              <a:rPr lang="en-US" smtClean="0">
                <a:sym typeface="Wingdings" pitchFamily="2" charset="2"/>
              </a:rPr>
              <a:t> </a:t>
            </a:r>
            <a:r>
              <a:rPr lang="en-US" smtClean="0">
                <a:solidFill>
                  <a:schemeClr val="accent2"/>
                </a:solidFill>
                <a:sym typeface="Wingdings" pitchFamily="2" charset="2"/>
              </a:rPr>
              <a:t>see poster by Likin.</a:t>
            </a:r>
            <a:endParaRPr lang="en-US" smtClean="0">
              <a:sym typeface="Symbol"/>
            </a:endParaRPr>
          </a:p>
          <a:p>
            <a:pPr marL="228600" lvl="1"/>
            <a:r>
              <a:rPr lang="en-US" smtClean="0">
                <a:latin typeface="Arial" pitchFamily="34" charset="0"/>
                <a:cs typeface="Arial" pitchFamily="34" charset="0"/>
              </a:rPr>
              <a:t> ε</a:t>
            </a:r>
            <a:r>
              <a:rPr lang="en-US" baseline="-25000" smtClean="0">
                <a:latin typeface="Arial" pitchFamily="34" charset="0"/>
                <a:cs typeface="Arial" pitchFamily="34" charset="0"/>
              </a:rPr>
              <a:t>eff</a:t>
            </a:r>
            <a:r>
              <a:rPr lang="en-US" smtClean="0">
                <a:latin typeface="Arial" pitchFamily="34" charset="0"/>
                <a:cs typeface="Arial" pitchFamily="34" charset="0"/>
              </a:rPr>
              <a:t>: Effective ripple in low collisionality, E</a:t>
            </a:r>
            <a:r>
              <a:rPr lang="en-US" baseline="-25000" smtClean="0">
                <a:latin typeface="Arial" pitchFamily="34" charset="0"/>
                <a:cs typeface="Arial" pitchFamily="34" charset="0"/>
              </a:rPr>
              <a:t>r</a:t>
            </a:r>
            <a:r>
              <a:rPr lang="en-US" smtClean="0">
                <a:latin typeface="Arial" pitchFamily="34" charset="0"/>
                <a:cs typeface="Arial" pitchFamily="34" charset="0"/>
              </a:rPr>
              <a:t> = 0,1/</a:t>
            </a:r>
            <a:r>
              <a:rPr lang="el-GR" smtClean="0">
                <a:latin typeface="Times New Roman"/>
                <a:cs typeface="Times New Roman"/>
              </a:rPr>
              <a:t>ν</a:t>
            </a:r>
            <a:r>
              <a:rPr lang="en-US" smtClean="0">
                <a:latin typeface="Times New Roman"/>
                <a:cs typeface="Times New Roman"/>
              </a:rPr>
              <a:t> </a:t>
            </a:r>
            <a:r>
              <a:rPr lang="en-US" smtClean="0">
                <a:latin typeface="Arial" pitchFamily="34" charset="0"/>
                <a:cs typeface="Arial" pitchFamily="34" charset="0"/>
              </a:rPr>
              <a:t>regime [2].</a:t>
            </a:r>
          </a:p>
          <a:p>
            <a:pPr marL="685800" lvl="2"/>
            <a:r>
              <a:rPr lang="en-US" smtClean="0">
                <a:latin typeface="Arial" pitchFamily="34" charset="0"/>
                <a:cs typeface="Arial" pitchFamily="34" charset="0"/>
              </a:rPr>
              <a:t> Competition between Reynolds stress and neoclassical poloidal flow drive at plasma edge </a:t>
            </a:r>
            <a:r>
              <a:rPr lang="en-US" smtClean="0">
                <a:latin typeface="Arial" pitchFamily="34" charset="0"/>
                <a:cs typeface="Arial" pitchFamily="34" charset="0"/>
                <a:sym typeface="Wingdings" pitchFamily="2" charset="2"/>
              </a:rPr>
              <a:t> </a:t>
            </a:r>
            <a:r>
              <a:rPr lang="en-US" smtClean="0">
                <a:solidFill>
                  <a:schemeClr val="accent2"/>
                </a:solidFill>
                <a:latin typeface="Arial" pitchFamily="34" charset="0"/>
                <a:cs typeface="Arial" pitchFamily="34" charset="0"/>
                <a:sym typeface="Wingdings" pitchFamily="2" charset="2"/>
              </a:rPr>
              <a:t>see poster by Wilcox.</a:t>
            </a:r>
            <a:endParaRPr lang="en-US" smtClean="0">
              <a:solidFill>
                <a:schemeClr val="accent2"/>
              </a:solidFill>
              <a:latin typeface="Arial" pitchFamily="34" charset="0"/>
              <a:cs typeface="Arial" pitchFamily="34" charset="0"/>
            </a:endParaRPr>
          </a:p>
          <a:p>
            <a:pPr marL="228600" lvl="1"/>
            <a:r>
              <a:rPr lang="en-US" smtClean="0">
                <a:latin typeface="Arial" pitchFamily="34" charset="0"/>
                <a:cs typeface="Arial" pitchFamily="34" charset="0"/>
              </a:rPr>
              <a:t> F</a:t>
            </a:r>
            <a:r>
              <a:rPr lang="en-US" baseline="-25000" smtClean="0">
                <a:latin typeface="Arial" pitchFamily="34" charset="0"/>
                <a:cs typeface="Arial" pitchFamily="34" charset="0"/>
              </a:rPr>
              <a:t>bs</a:t>
            </a:r>
            <a:r>
              <a:rPr lang="en-US" smtClean="0">
                <a:latin typeface="Arial" pitchFamily="34" charset="0"/>
                <a:cs typeface="Arial" pitchFamily="34" charset="0"/>
              </a:rPr>
              <a:t>: Bootstrap current geometric factor in low collisionality regime.</a:t>
            </a:r>
          </a:p>
          <a:p>
            <a:pPr marL="685800" lvl="2"/>
            <a:r>
              <a:rPr lang="en-US" smtClean="0"/>
              <a:t> Vary current profile for plasma reconstruction </a:t>
            </a:r>
            <a:r>
              <a:rPr lang="en-US" smtClean="0">
                <a:sym typeface="Wingdings" pitchFamily="2" charset="2"/>
              </a:rPr>
              <a:t> </a:t>
            </a:r>
            <a:r>
              <a:rPr lang="en-US" smtClean="0">
                <a:solidFill>
                  <a:schemeClr val="accent2"/>
                </a:solidFill>
                <a:sym typeface="Wingdings" pitchFamily="2" charset="2"/>
              </a:rPr>
              <a:t>see poster by </a:t>
            </a:r>
            <a:r>
              <a:rPr lang="en-US" smtClean="0">
                <a:solidFill>
                  <a:schemeClr val="accent2"/>
                </a:solidFill>
              </a:rPr>
              <a:t>Chlechowitz.</a:t>
            </a:r>
            <a:endParaRPr lang="en-US">
              <a:solidFill>
                <a:schemeClr val="accent2"/>
              </a:solidFill>
            </a:endParaRPr>
          </a:p>
        </p:txBody>
      </p:sp>
      <p:sp>
        <p:nvSpPr>
          <p:cNvPr id="75" name="TextBox 74"/>
          <p:cNvSpPr txBox="1"/>
          <p:nvPr/>
        </p:nvSpPr>
        <p:spPr>
          <a:xfrm>
            <a:off x="3810000" y="9677400"/>
            <a:ext cx="2819400" cy="923330"/>
          </a:xfrm>
          <a:prstGeom prst="rect">
            <a:avLst/>
          </a:prstGeom>
          <a:noFill/>
        </p:spPr>
        <p:txBody>
          <a:bodyPr wrap="square" rtlCol="0">
            <a:spAutoFit/>
          </a:bodyPr>
          <a:lstStyle/>
          <a:p>
            <a:pPr algn="ctr">
              <a:buNone/>
            </a:pPr>
            <a:r>
              <a:rPr lang="en-US" sz="1800" smtClean="0">
                <a:solidFill>
                  <a:srgbClr val="7030A0"/>
                </a:solidFill>
              </a:rPr>
              <a:t>Main field coils and auxiliary coils in ½ field period in HSX.</a:t>
            </a:r>
            <a:endParaRPr lang="en-US" sz="1800">
              <a:solidFill>
                <a:srgbClr val="7030A0"/>
              </a:solidFill>
            </a:endParaRPr>
          </a:p>
        </p:txBody>
      </p:sp>
      <p:sp>
        <p:nvSpPr>
          <p:cNvPr id="48" name="TextBox 47"/>
          <p:cNvSpPr txBox="1"/>
          <p:nvPr/>
        </p:nvSpPr>
        <p:spPr>
          <a:xfrm>
            <a:off x="14020800" y="6869668"/>
            <a:ext cx="6172200" cy="369332"/>
          </a:xfrm>
          <a:prstGeom prst="rect">
            <a:avLst/>
          </a:prstGeom>
          <a:noFill/>
        </p:spPr>
        <p:txBody>
          <a:bodyPr wrap="square" rtlCol="0">
            <a:spAutoFit/>
          </a:bodyPr>
          <a:lstStyle/>
          <a:p>
            <a:pPr algn="ctr">
              <a:buNone/>
            </a:pPr>
            <a:r>
              <a:rPr lang="en-US" sz="1800" smtClean="0">
                <a:solidFill>
                  <a:srgbClr val="C00000"/>
                </a:solidFill>
              </a:rPr>
              <a:t> </a:t>
            </a:r>
            <a:r>
              <a:rPr lang="el-GR" sz="1800" smtClean="0">
                <a:solidFill>
                  <a:srgbClr val="7030A0"/>
                </a:solidFill>
              </a:rPr>
              <a:t>Γ</a:t>
            </a:r>
            <a:r>
              <a:rPr lang="en-US" sz="1800" baseline="-25000" smtClean="0">
                <a:solidFill>
                  <a:srgbClr val="7030A0"/>
                </a:solidFill>
              </a:rPr>
              <a:t>v</a:t>
            </a:r>
            <a:r>
              <a:rPr lang="en-US" sz="1800" smtClean="0">
                <a:solidFill>
                  <a:srgbClr val="7030A0"/>
                </a:solidFill>
              </a:rPr>
              <a:t> is reduced in HSX II but</a:t>
            </a:r>
            <a:r>
              <a:rPr lang="en-US" sz="1800" smtClean="0">
                <a:solidFill>
                  <a:srgbClr val="7030A0"/>
                </a:solidFill>
                <a:latin typeface="Arial" pitchFamily="34" charset="0"/>
                <a:cs typeface="Arial" pitchFamily="34" charset="0"/>
              </a:rPr>
              <a:t> ε</a:t>
            </a:r>
            <a:r>
              <a:rPr lang="en-US" sz="1800" baseline="-25000" smtClean="0">
                <a:solidFill>
                  <a:srgbClr val="7030A0"/>
                </a:solidFill>
                <a:latin typeface="Arial" pitchFamily="34" charset="0"/>
                <a:cs typeface="Arial" pitchFamily="34" charset="0"/>
              </a:rPr>
              <a:t>eff</a:t>
            </a:r>
            <a:r>
              <a:rPr lang="en-US" sz="1800" smtClean="0">
                <a:solidFill>
                  <a:srgbClr val="7030A0"/>
                </a:solidFill>
                <a:latin typeface="Arial" pitchFamily="34" charset="0"/>
                <a:cs typeface="Arial" pitchFamily="34" charset="0"/>
              </a:rPr>
              <a:t> is higher</a:t>
            </a:r>
            <a:endParaRPr lang="en-US" sz="1800">
              <a:solidFill>
                <a:srgbClr val="7030A0"/>
              </a:solidFill>
            </a:endParaRPr>
          </a:p>
        </p:txBody>
      </p:sp>
      <p:pic>
        <p:nvPicPr>
          <p:cNvPr id="2409" name="Picture 361"/>
          <p:cNvPicPr>
            <a:picLocks noChangeAspect="1" noChangeArrowheads="1"/>
          </p:cNvPicPr>
          <p:nvPr/>
        </p:nvPicPr>
        <p:blipFill>
          <a:blip r:embed="rId20" cstate="print"/>
          <a:srcRect/>
          <a:stretch>
            <a:fillRect/>
          </a:stretch>
        </p:blipFill>
        <p:spPr bwMode="auto">
          <a:xfrm>
            <a:off x="10591800" y="7924800"/>
            <a:ext cx="3228120" cy="2331000"/>
          </a:xfrm>
          <a:prstGeom prst="rect">
            <a:avLst/>
          </a:prstGeom>
          <a:noFill/>
          <a:ln w="9525">
            <a:noFill/>
            <a:miter lim="800000"/>
            <a:headEnd/>
            <a:tailEnd/>
          </a:ln>
          <a:effectLst/>
        </p:spPr>
      </p:pic>
      <p:pic>
        <p:nvPicPr>
          <p:cNvPr id="7" name="Picture 363"/>
          <p:cNvPicPr>
            <a:picLocks noChangeAspect="1" noChangeArrowheads="1"/>
          </p:cNvPicPr>
          <p:nvPr/>
        </p:nvPicPr>
        <p:blipFill>
          <a:blip r:embed="rId21" cstate="print"/>
          <a:srcRect/>
          <a:stretch>
            <a:fillRect/>
          </a:stretch>
        </p:blipFill>
        <p:spPr bwMode="auto">
          <a:xfrm>
            <a:off x="6835650" y="7696200"/>
            <a:ext cx="3984750" cy="2794050"/>
          </a:xfrm>
          <a:prstGeom prst="rect">
            <a:avLst/>
          </a:prstGeom>
          <a:noFill/>
          <a:ln w="9525">
            <a:noFill/>
            <a:miter lim="800000"/>
            <a:headEnd/>
            <a:tailEnd/>
          </a:ln>
          <a:effectLst/>
        </p:spPr>
      </p:pic>
      <p:pic>
        <p:nvPicPr>
          <p:cNvPr id="8" name="Picture 364"/>
          <p:cNvPicPr>
            <a:picLocks noChangeAspect="1" noChangeArrowheads="1"/>
          </p:cNvPicPr>
          <p:nvPr/>
        </p:nvPicPr>
        <p:blipFill>
          <a:blip r:embed="rId22" cstate="print"/>
          <a:srcRect/>
          <a:stretch>
            <a:fillRect/>
          </a:stretch>
        </p:blipFill>
        <p:spPr bwMode="auto">
          <a:xfrm>
            <a:off x="6835650" y="3429000"/>
            <a:ext cx="3984750" cy="2721600"/>
          </a:xfrm>
          <a:prstGeom prst="rect">
            <a:avLst/>
          </a:prstGeom>
          <a:noFill/>
          <a:ln w="9525">
            <a:noFill/>
            <a:miter lim="800000"/>
            <a:headEnd/>
            <a:tailEnd/>
          </a:ln>
          <a:effectLst/>
        </p:spPr>
      </p:pic>
      <p:pic>
        <p:nvPicPr>
          <p:cNvPr id="2414" name="Picture 366"/>
          <p:cNvPicPr>
            <a:picLocks noChangeAspect="1" noChangeArrowheads="1"/>
          </p:cNvPicPr>
          <p:nvPr/>
        </p:nvPicPr>
        <p:blipFill>
          <a:blip r:embed="rId23" cstate="print"/>
          <a:srcRect/>
          <a:stretch>
            <a:fillRect/>
          </a:stretch>
        </p:blipFill>
        <p:spPr bwMode="auto">
          <a:xfrm>
            <a:off x="10564080" y="3536400"/>
            <a:ext cx="3228120" cy="2331000"/>
          </a:xfrm>
          <a:prstGeom prst="rect">
            <a:avLst/>
          </a:prstGeom>
          <a:noFill/>
          <a:ln w="9525">
            <a:noFill/>
            <a:miter lim="800000"/>
            <a:headEnd/>
            <a:tailEnd/>
          </a:ln>
          <a:effectLst/>
        </p:spPr>
      </p:pic>
      <p:sp>
        <p:nvSpPr>
          <p:cNvPr id="66" name="TextBox 65"/>
          <p:cNvSpPr txBox="1"/>
          <p:nvPr/>
        </p:nvSpPr>
        <p:spPr>
          <a:xfrm>
            <a:off x="7239000" y="3124200"/>
            <a:ext cx="6172200" cy="400110"/>
          </a:xfrm>
          <a:prstGeom prst="rect">
            <a:avLst/>
          </a:prstGeom>
          <a:noFill/>
        </p:spPr>
        <p:txBody>
          <a:bodyPr wrap="square" rtlCol="0">
            <a:spAutoFit/>
          </a:bodyPr>
          <a:lstStyle/>
          <a:p>
            <a:pPr algn="ctr">
              <a:buNone/>
            </a:pPr>
            <a:r>
              <a:rPr lang="en-US" sz="1800" smtClean="0">
                <a:solidFill>
                  <a:srgbClr val="C00000"/>
                </a:solidFill>
              </a:rPr>
              <a:t> </a:t>
            </a:r>
            <a:r>
              <a:rPr lang="en-US" sz="2000" smtClean="0">
                <a:solidFill>
                  <a:srgbClr val="7030A0"/>
                </a:solidFill>
              </a:rPr>
              <a:t>Optimization of </a:t>
            </a:r>
            <a:r>
              <a:rPr lang="el-GR" sz="2000" smtClean="0">
                <a:solidFill>
                  <a:srgbClr val="7030A0"/>
                </a:solidFill>
              </a:rPr>
              <a:t>Γ</a:t>
            </a:r>
            <a:r>
              <a:rPr lang="en-US" sz="2000" baseline="-25000" smtClean="0">
                <a:solidFill>
                  <a:srgbClr val="7030A0"/>
                </a:solidFill>
              </a:rPr>
              <a:t>v </a:t>
            </a:r>
            <a:r>
              <a:rPr lang="en-US" sz="2000" smtClean="0">
                <a:solidFill>
                  <a:srgbClr val="7030A0"/>
                </a:solidFill>
              </a:rPr>
              <a:t> at r/a = 0.1</a:t>
            </a:r>
            <a:r>
              <a:rPr lang="en-US" sz="2000" baseline="-25000" smtClean="0">
                <a:solidFill>
                  <a:srgbClr val="7030A0"/>
                </a:solidFill>
              </a:rPr>
              <a:t> </a:t>
            </a:r>
            <a:endParaRPr lang="en-US" sz="2000">
              <a:solidFill>
                <a:srgbClr val="7030A0"/>
              </a:solidFill>
            </a:endParaRPr>
          </a:p>
        </p:txBody>
      </p:sp>
      <p:sp>
        <p:nvSpPr>
          <p:cNvPr id="67" name="TextBox 66"/>
          <p:cNvSpPr txBox="1"/>
          <p:nvPr/>
        </p:nvSpPr>
        <p:spPr>
          <a:xfrm>
            <a:off x="7086600" y="7391400"/>
            <a:ext cx="6172200" cy="400110"/>
          </a:xfrm>
          <a:prstGeom prst="rect">
            <a:avLst/>
          </a:prstGeom>
          <a:noFill/>
        </p:spPr>
        <p:txBody>
          <a:bodyPr wrap="square" rtlCol="0">
            <a:spAutoFit/>
          </a:bodyPr>
          <a:lstStyle/>
          <a:p>
            <a:pPr algn="ctr">
              <a:buNone/>
            </a:pPr>
            <a:r>
              <a:rPr lang="en-US" sz="1800" smtClean="0">
                <a:solidFill>
                  <a:srgbClr val="C00000"/>
                </a:solidFill>
              </a:rPr>
              <a:t> </a:t>
            </a:r>
            <a:r>
              <a:rPr lang="en-US" sz="2000" smtClean="0">
                <a:solidFill>
                  <a:srgbClr val="7030A0"/>
                </a:solidFill>
              </a:rPr>
              <a:t>Optimization of </a:t>
            </a:r>
            <a:r>
              <a:rPr lang="el-GR" sz="2000" smtClean="0">
                <a:solidFill>
                  <a:srgbClr val="7030A0"/>
                </a:solidFill>
                <a:latin typeface="Times New Roman"/>
                <a:cs typeface="Times New Roman"/>
              </a:rPr>
              <a:t>ε</a:t>
            </a:r>
            <a:r>
              <a:rPr lang="en-US" sz="2000" baseline="-25000" smtClean="0">
                <a:solidFill>
                  <a:srgbClr val="7030A0"/>
                </a:solidFill>
                <a:latin typeface="Times New Roman"/>
                <a:cs typeface="Times New Roman"/>
              </a:rPr>
              <a:t>eff</a:t>
            </a:r>
            <a:r>
              <a:rPr lang="en-US" sz="2000" baseline="-25000" smtClean="0">
                <a:solidFill>
                  <a:srgbClr val="7030A0"/>
                </a:solidFill>
              </a:rPr>
              <a:t> </a:t>
            </a:r>
            <a:r>
              <a:rPr lang="en-US" sz="2000" smtClean="0">
                <a:solidFill>
                  <a:srgbClr val="7030A0"/>
                </a:solidFill>
              </a:rPr>
              <a:t>at r/a = 0.9</a:t>
            </a:r>
            <a:r>
              <a:rPr lang="en-US" sz="2000" baseline="-25000" smtClean="0">
                <a:solidFill>
                  <a:srgbClr val="7030A0"/>
                </a:solidFill>
              </a:rPr>
              <a:t> </a:t>
            </a:r>
            <a:endParaRPr lang="en-US" sz="2000">
              <a:solidFill>
                <a:srgbClr val="7030A0"/>
              </a:solidFill>
            </a:endParaRPr>
          </a:p>
        </p:txBody>
      </p:sp>
      <p:sp>
        <p:nvSpPr>
          <p:cNvPr id="68" name="TextBox 67"/>
          <p:cNvSpPr txBox="1"/>
          <p:nvPr/>
        </p:nvSpPr>
        <p:spPr>
          <a:xfrm>
            <a:off x="13944600" y="15163800"/>
            <a:ext cx="6553200" cy="634020"/>
          </a:xfrm>
          <a:prstGeom prst="rect">
            <a:avLst/>
          </a:prstGeom>
          <a:noFill/>
        </p:spPr>
        <p:txBody>
          <a:bodyPr wrap="square" rtlCol="0">
            <a:spAutoFit/>
          </a:bodyPr>
          <a:lstStyle/>
          <a:p>
            <a:r>
              <a:rPr lang="en-US" smtClean="0">
                <a:latin typeface="Arial" pitchFamily="34" charset="0"/>
                <a:cs typeface="Arial" pitchFamily="34" charset="0"/>
                <a:sym typeface="Wingdings" pitchFamily="2" charset="2"/>
              </a:rPr>
              <a:t> [n,m] = [48,0], [40,0], [28,0], [20,0],[16,0], [52,0] are smaller in HSX II.</a:t>
            </a:r>
          </a:p>
          <a:p>
            <a:r>
              <a:rPr lang="en-US" smtClean="0">
                <a:latin typeface="Arial" pitchFamily="34" charset="0"/>
                <a:cs typeface="Arial" pitchFamily="34" charset="0"/>
                <a:sym typeface="Wingdings" pitchFamily="2" charset="2"/>
              </a:rPr>
              <a:t> [8,0], [12,0] and [0,3] term are larger in HSX II.</a:t>
            </a:r>
            <a:r>
              <a:rPr lang="en-US" smtClean="0">
                <a:latin typeface="Arial" pitchFamily="34" charset="0"/>
                <a:cs typeface="Arial" pitchFamily="34" charset="0"/>
              </a:rPr>
              <a:t> </a:t>
            </a:r>
            <a:endParaRPr lang="en-US">
              <a:latin typeface="Arial" pitchFamily="34" charset="0"/>
              <a:cs typeface="Arial" pitchFamily="34" charset="0"/>
            </a:endParaRPr>
          </a:p>
        </p:txBody>
      </p:sp>
      <p:sp>
        <p:nvSpPr>
          <p:cNvPr id="69" name="TextBox 68"/>
          <p:cNvSpPr txBox="1"/>
          <p:nvPr/>
        </p:nvSpPr>
        <p:spPr>
          <a:xfrm>
            <a:off x="14020800" y="10439400"/>
            <a:ext cx="6172200" cy="646331"/>
          </a:xfrm>
          <a:prstGeom prst="rect">
            <a:avLst/>
          </a:prstGeom>
          <a:noFill/>
        </p:spPr>
        <p:txBody>
          <a:bodyPr wrap="square" rtlCol="0">
            <a:spAutoFit/>
          </a:bodyPr>
          <a:lstStyle/>
          <a:p>
            <a:pPr algn="ctr">
              <a:buNone/>
            </a:pPr>
            <a:r>
              <a:rPr lang="en-US" sz="1800" dirty="0" smtClean="0">
                <a:solidFill>
                  <a:srgbClr val="C00000"/>
                </a:solidFill>
              </a:rPr>
              <a:t> </a:t>
            </a:r>
            <a:r>
              <a:rPr lang="en-US" sz="1800" dirty="0" smtClean="0">
                <a:solidFill>
                  <a:srgbClr val="7030A0"/>
                </a:solidFill>
              </a:rPr>
              <a:t>Surface shape is different in HSX II: modular ripple is reduced</a:t>
            </a:r>
            <a:endParaRPr lang="en-US" sz="1800" dirty="0">
              <a:solidFill>
                <a:srgbClr val="7030A0"/>
              </a:solidFill>
            </a:endParaRPr>
          </a:p>
        </p:txBody>
      </p:sp>
      <p:sp>
        <p:nvSpPr>
          <p:cNvPr id="70" name="TextBox 69"/>
          <p:cNvSpPr txBox="1"/>
          <p:nvPr/>
        </p:nvSpPr>
        <p:spPr>
          <a:xfrm>
            <a:off x="20878800" y="8382000"/>
            <a:ext cx="6096000" cy="830997"/>
          </a:xfrm>
          <a:prstGeom prst="rect">
            <a:avLst/>
          </a:prstGeom>
          <a:noFill/>
        </p:spPr>
        <p:txBody>
          <a:bodyPr wrap="square" rtlCol="0">
            <a:spAutoFit/>
          </a:bodyPr>
          <a:lstStyle/>
          <a:p>
            <a:r>
              <a:rPr lang="en-US" smtClean="0"/>
              <a:t> One term which increases effective ripple in HSX II is the toroidal curvature harmonic [0,3]. This component also reverses the direction of the boostrap current at the half-radius.</a:t>
            </a:r>
            <a:endParaRPr lang="en-US"/>
          </a:p>
        </p:txBody>
      </p:sp>
      <p:pic>
        <p:nvPicPr>
          <p:cNvPr id="14" name="Picture 372"/>
          <p:cNvPicPr>
            <a:picLocks noChangeAspect="1" noChangeArrowheads="1"/>
          </p:cNvPicPr>
          <p:nvPr/>
        </p:nvPicPr>
        <p:blipFill>
          <a:blip r:embed="rId24" cstate="print"/>
          <a:srcRect/>
          <a:stretch>
            <a:fillRect/>
          </a:stretch>
        </p:blipFill>
        <p:spPr bwMode="auto">
          <a:xfrm>
            <a:off x="6858000" y="12039600"/>
            <a:ext cx="3984750" cy="2794050"/>
          </a:xfrm>
          <a:prstGeom prst="rect">
            <a:avLst/>
          </a:prstGeom>
          <a:noFill/>
          <a:ln w="9525">
            <a:noFill/>
            <a:miter lim="800000"/>
            <a:headEnd/>
            <a:tailEnd/>
          </a:ln>
          <a:effectLst/>
        </p:spPr>
      </p:pic>
      <p:pic>
        <p:nvPicPr>
          <p:cNvPr id="15" name="Picture 373"/>
          <p:cNvPicPr>
            <a:picLocks noChangeAspect="1" noChangeArrowheads="1"/>
          </p:cNvPicPr>
          <p:nvPr/>
        </p:nvPicPr>
        <p:blipFill>
          <a:blip r:embed="rId25" cstate="print"/>
          <a:srcRect/>
          <a:stretch>
            <a:fillRect/>
          </a:stretch>
        </p:blipFill>
        <p:spPr bwMode="auto">
          <a:xfrm>
            <a:off x="10591800" y="12268200"/>
            <a:ext cx="3228120" cy="2331000"/>
          </a:xfrm>
          <a:prstGeom prst="rect">
            <a:avLst/>
          </a:prstGeom>
          <a:noFill/>
          <a:ln w="9525">
            <a:noFill/>
            <a:miter lim="800000"/>
            <a:headEnd/>
            <a:tailEnd/>
          </a:ln>
          <a:effectLst/>
        </p:spPr>
      </p:pic>
      <p:sp>
        <p:nvSpPr>
          <p:cNvPr id="76" name="TextBox 75"/>
          <p:cNvSpPr txBox="1"/>
          <p:nvPr/>
        </p:nvSpPr>
        <p:spPr>
          <a:xfrm>
            <a:off x="7086600" y="11734800"/>
            <a:ext cx="6172200" cy="400110"/>
          </a:xfrm>
          <a:prstGeom prst="rect">
            <a:avLst/>
          </a:prstGeom>
          <a:noFill/>
        </p:spPr>
        <p:txBody>
          <a:bodyPr wrap="square" rtlCol="0">
            <a:spAutoFit/>
          </a:bodyPr>
          <a:lstStyle/>
          <a:p>
            <a:pPr algn="ctr">
              <a:buNone/>
            </a:pPr>
            <a:r>
              <a:rPr lang="en-US" sz="1800" smtClean="0">
                <a:solidFill>
                  <a:srgbClr val="C00000"/>
                </a:solidFill>
              </a:rPr>
              <a:t> </a:t>
            </a:r>
            <a:r>
              <a:rPr lang="en-US" sz="2000" smtClean="0">
                <a:solidFill>
                  <a:srgbClr val="7030A0"/>
                </a:solidFill>
              </a:rPr>
              <a:t>Optimization of </a:t>
            </a:r>
            <a:r>
              <a:rPr lang="en-US" sz="2000" smtClean="0">
                <a:solidFill>
                  <a:srgbClr val="7030A0"/>
                </a:solidFill>
                <a:latin typeface="Times New Roman"/>
                <a:cs typeface="Times New Roman"/>
              </a:rPr>
              <a:t>F</a:t>
            </a:r>
            <a:r>
              <a:rPr lang="en-US" sz="2000" baseline="-25000" smtClean="0">
                <a:solidFill>
                  <a:srgbClr val="7030A0"/>
                </a:solidFill>
                <a:latin typeface="Times New Roman"/>
                <a:cs typeface="Times New Roman"/>
              </a:rPr>
              <a:t>BS</a:t>
            </a:r>
            <a:r>
              <a:rPr lang="en-US" sz="2000" baseline="-25000" smtClean="0">
                <a:solidFill>
                  <a:srgbClr val="7030A0"/>
                </a:solidFill>
              </a:rPr>
              <a:t> </a:t>
            </a:r>
            <a:r>
              <a:rPr lang="en-US" sz="2000" smtClean="0">
                <a:solidFill>
                  <a:srgbClr val="7030A0"/>
                </a:solidFill>
              </a:rPr>
              <a:t>at r/a = 0.25</a:t>
            </a:r>
            <a:r>
              <a:rPr lang="en-US" sz="2000" baseline="-25000" smtClean="0">
                <a:solidFill>
                  <a:srgbClr val="7030A0"/>
                </a:solidFill>
              </a:rPr>
              <a:t> </a:t>
            </a:r>
            <a:endParaRPr lang="en-US" sz="2000">
              <a:solidFill>
                <a:srgbClr val="7030A0"/>
              </a:solidFill>
            </a:endParaRPr>
          </a:p>
        </p:txBody>
      </p:sp>
      <p:sp>
        <p:nvSpPr>
          <p:cNvPr id="77" name="TextBox 76"/>
          <p:cNvSpPr txBox="1"/>
          <p:nvPr/>
        </p:nvSpPr>
        <p:spPr>
          <a:xfrm>
            <a:off x="7086600" y="10515600"/>
            <a:ext cx="6553200" cy="1126462"/>
          </a:xfrm>
          <a:prstGeom prst="rect">
            <a:avLst/>
          </a:prstGeom>
          <a:noFill/>
        </p:spPr>
        <p:txBody>
          <a:bodyPr wrap="square" rtlCol="0">
            <a:spAutoFit/>
          </a:bodyPr>
          <a:lstStyle/>
          <a:p>
            <a:r>
              <a:rPr lang="en-US" smtClean="0"/>
              <a:t> The effective ripple at the plasma edge can be reduced from the base configuration with the current profile shown above. </a:t>
            </a:r>
          </a:p>
          <a:p>
            <a:r>
              <a:rPr lang="en-US" smtClean="0"/>
              <a:t> The ripple can be increased by 1-2 orders of magnitude in a similar configuration that increased </a:t>
            </a:r>
            <a:r>
              <a:rPr lang="el-GR" smtClean="0"/>
              <a:t>Γ</a:t>
            </a:r>
            <a:r>
              <a:rPr lang="en-US" baseline="-25000" smtClean="0"/>
              <a:t>v </a:t>
            </a:r>
            <a:r>
              <a:rPr lang="en-US" smtClean="0"/>
              <a:t>.</a:t>
            </a:r>
          </a:p>
        </p:txBody>
      </p:sp>
      <p:sp>
        <p:nvSpPr>
          <p:cNvPr id="78" name="TextBox 77"/>
          <p:cNvSpPr txBox="1"/>
          <p:nvPr/>
        </p:nvSpPr>
        <p:spPr>
          <a:xfrm>
            <a:off x="7010400" y="14706600"/>
            <a:ext cx="6553200" cy="1126462"/>
          </a:xfrm>
          <a:prstGeom prst="rect">
            <a:avLst/>
          </a:prstGeom>
          <a:noFill/>
        </p:spPr>
        <p:txBody>
          <a:bodyPr wrap="square" rtlCol="0">
            <a:spAutoFit/>
          </a:bodyPr>
          <a:lstStyle/>
          <a:p>
            <a:r>
              <a:rPr lang="en-US" smtClean="0"/>
              <a:t> By alternating the current in the auxiliary coils the geometric factor for the bootstrap current can be decreased by a factor of two in the region where there is a steep temperature gradient. </a:t>
            </a:r>
          </a:p>
          <a:p>
            <a:r>
              <a:rPr lang="en-US" smtClean="0"/>
              <a:t> Initial results indicate it is difficult to increase F</a:t>
            </a:r>
            <a:r>
              <a:rPr lang="en-US" baseline="-25000" smtClean="0"/>
              <a:t>BS</a:t>
            </a:r>
            <a:r>
              <a:rPr lang="en-US" smtClean="0"/>
              <a:t>.</a:t>
            </a:r>
          </a:p>
        </p:txBody>
      </p:sp>
      <p:cxnSp>
        <p:nvCxnSpPr>
          <p:cNvPr id="84" name="Straight Connector 83"/>
          <p:cNvCxnSpPr/>
          <p:nvPr/>
        </p:nvCxnSpPr>
        <p:spPr bwMode="auto">
          <a:xfrm>
            <a:off x="0" y="15925800"/>
            <a:ext cx="2057400" cy="0"/>
          </a:xfrm>
          <a:prstGeom prst="line">
            <a:avLst/>
          </a:prstGeom>
          <a:noFill/>
          <a:ln w="9525" cap="flat" cmpd="sng" algn="ctr">
            <a:noFill/>
            <a:prstDash val="solid"/>
            <a:round/>
            <a:headEnd type="none" w="med" len="med"/>
            <a:tailEnd type="none" w="med" len="med"/>
          </a:ln>
          <a:effectLst/>
        </p:spPr>
      </p:cxn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26269</TotalTime>
  <Words>927</Words>
  <Application>Microsoft Office PowerPoint</Application>
  <PresentationFormat>Custom</PresentationFormat>
  <Paragraphs>50</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Bitmap Image</vt:lpstr>
      <vt:lpstr>Slide 1</vt:lpstr>
    </vt:vector>
  </TitlesOfParts>
  <Company>HSX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WalterG</dc:creator>
  <cp:lastModifiedBy>HSX-User</cp:lastModifiedBy>
  <cp:revision>503</cp:revision>
  <dcterms:created xsi:type="dcterms:W3CDTF">2005-10-11T17:07:47Z</dcterms:created>
  <dcterms:modified xsi:type="dcterms:W3CDTF">2012-10-26T15:52:30Z</dcterms:modified>
</cp:coreProperties>
</file>