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15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800080"/>
    <a:srgbClr val="FF66FF"/>
    <a:srgbClr val="9933FF"/>
    <a:srgbClr val="9900CC"/>
    <a:srgbClr val="802AA6"/>
    <a:srgbClr val="FF00FF"/>
    <a:srgbClr val="00FFFF"/>
    <a:srgbClr val="00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495" autoAdjust="0"/>
    <p:restoredTop sz="98413" autoAdjust="0"/>
  </p:normalViewPr>
  <p:slideViewPr>
    <p:cSldViewPr snapToGrid="0">
      <p:cViewPr varScale="1">
        <p:scale>
          <a:sx n="49" d="100"/>
          <a:sy n="49" d="100"/>
        </p:scale>
        <p:origin x="-618" y="-108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28" y="-10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t" anchorCtr="0" compatLnSpc="1">
            <a:prstTxWarp prst="textNoShape">
              <a:avLst/>
            </a:prstTxWarp>
          </a:bodyPr>
          <a:lstStyle>
            <a:lvl1pPr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6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t" anchorCtr="0" compatLnSpc="1">
            <a:prstTxWarp prst="textNoShape">
              <a:avLst/>
            </a:prstTxWarp>
          </a:bodyPr>
          <a:lstStyle>
            <a:lvl1pPr algn="r"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421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b" anchorCtr="0" compatLnSpc="1">
            <a:prstTxWarp prst="textNoShape">
              <a:avLst/>
            </a:prstTxWarp>
          </a:bodyPr>
          <a:lstStyle>
            <a:lvl1pPr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6" y="8831421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b" anchorCtr="0" compatLnSpc="1">
            <a:prstTxWarp prst="textNoShape">
              <a:avLst/>
            </a:prstTxWarp>
          </a:bodyPr>
          <a:lstStyle>
            <a:lvl1pPr algn="r"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509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050" y="696913"/>
            <a:ext cx="69723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7" y="4416511"/>
            <a:ext cx="5607051" cy="418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823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823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0410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050" y="696913"/>
            <a:ext cx="6972300" cy="348615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2160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4" y="5113340"/>
            <a:ext cx="27981275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5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9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6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2"/>
            <a:ext cx="14544676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2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40"/>
            <a:ext cx="1082992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40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1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1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1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6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5250" y="15998825"/>
            <a:ext cx="32766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57</a:t>
            </a:r>
            <a:r>
              <a:rPr lang="en-US" sz="28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Annual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Meeting of the Division of Plasma Physics. November 16-20, 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2015. 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Savannah, GA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emf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17" Type="http://schemas.openxmlformats.org/officeDocument/2006/relationships/image" Target="../media/image15.png"/><Relationship Id="rId25" Type="http://schemas.openxmlformats.org/officeDocument/2006/relationships/image" Target="../media/image23.jpeg"/><Relationship Id="rId3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24" Type="http://schemas.openxmlformats.org/officeDocument/2006/relationships/image" Target="../media/image22.jpeg"/><Relationship Id="rId32" Type="http://schemas.openxmlformats.org/officeDocument/2006/relationships/image" Target="../media/image30.png"/><Relationship Id="rId37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5" Type="http://schemas.openxmlformats.org/officeDocument/2006/relationships/image" Target="../media/image13.wmf"/><Relationship Id="rId23" Type="http://schemas.openxmlformats.org/officeDocument/2006/relationships/image" Target="../media/image21.jpe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emf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emf"/><Relationship Id="rId22" Type="http://schemas.openxmlformats.org/officeDocument/2006/relationships/image" Target="../media/image20.tiff"/><Relationship Id="rId27" Type="http://schemas.openxmlformats.org/officeDocument/2006/relationships/image" Target="../media/image25.jpeg"/><Relationship Id="rId30" Type="http://schemas.openxmlformats.org/officeDocument/2006/relationships/image" Target="../media/image28.png"/><Relationship Id="rId35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6401" y="11906"/>
            <a:ext cx="2949258" cy="281060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8925" y="4857750"/>
            <a:ext cx="1299648" cy="167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00108" y="9772913"/>
            <a:ext cx="1372924" cy="10993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58495" y="12340272"/>
            <a:ext cx="6493192" cy="365242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33" t="-628" r="23030" b="-1"/>
          <a:stretch/>
        </p:blipFill>
        <p:spPr>
          <a:xfrm>
            <a:off x="4297855" y="9706948"/>
            <a:ext cx="2236542" cy="291840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4774516" y="14269184"/>
            <a:ext cx="7958622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 err="1" smtClean="0"/>
              <a:t>Stangeby</a:t>
            </a:r>
            <a:r>
              <a:rPr lang="en-US" sz="1200" dirty="0" smtClean="0"/>
              <a:t>, P. C. The plasma boundary of magnetic fusion devices (2000</a:t>
            </a:r>
            <a:r>
              <a:rPr lang="en-US" sz="1200" dirty="0" smtClean="0"/>
              <a:t>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 smtClean="0"/>
              <a:t>Feng</a:t>
            </a:r>
            <a:r>
              <a:rPr lang="en-US" sz="1200" dirty="0" smtClean="0"/>
              <a:t>, Y., </a:t>
            </a:r>
            <a:r>
              <a:rPr lang="en-US" sz="1200" dirty="0" err="1" smtClean="0"/>
              <a:t>Sardei</a:t>
            </a:r>
            <a:r>
              <a:rPr lang="en-US" sz="1200" dirty="0" smtClean="0"/>
              <a:t>, F., </a:t>
            </a:r>
            <a:r>
              <a:rPr lang="en-US" sz="1200" dirty="0" err="1" smtClean="0"/>
              <a:t>Kisslinger</a:t>
            </a:r>
            <a:r>
              <a:rPr lang="en-US" sz="1200" dirty="0" smtClean="0"/>
              <a:t>, J., et al. </a:t>
            </a:r>
            <a:r>
              <a:rPr lang="en-US" sz="1200" dirty="0" smtClean="0"/>
              <a:t>Contrib</a:t>
            </a:r>
            <a:r>
              <a:rPr lang="en-US" sz="1200" dirty="0" smtClean="0"/>
              <a:t>. Plasma Physics 44, 57–69 (2004).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D.S</a:t>
            </a:r>
            <a:r>
              <a:rPr lang="en-US" sz="1200" dirty="0" smtClean="0"/>
              <a:t>. Gray et al. J. </a:t>
            </a:r>
            <a:r>
              <a:rPr lang="en-US" sz="1200" dirty="0" err="1" smtClean="0"/>
              <a:t>Nucl</a:t>
            </a:r>
            <a:r>
              <a:rPr lang="en-US" sz="1200" dirty="0" smtClean="0"/>
              <a:t>. Fusion, 38 (1998) 1585.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O. Schmitz. J. </a:t>
            </a:r>
            <a:r>
              <a:rPr lang="en-US" sz="1200" dirty="0" err="1" smtClean="0"/>
              <a:t>Nucl</a:t>
            </a:r>
            <a:r>
              <a:rPr lang="en-US" sz="1200" dirty="0" smtClean="0"/>
              <a:t>. Mat.,390=391 (2009), 330-334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Hintz</a:t>
            </a:r>
            <a:r>
              <a:rPr lang="en-US" sz="1200" dirty="0"/>
              <a:t>, E. &amp; </a:t>
            </a:r>
            <a:r>
              <a:rPr lang="en-US" sz="1200" dirty="0" err="1"/>
              <a:t>Bogen</a:t>
            </a:r>
            <a:r>
              <a:rPr lang="en-US" sz="1200" dirty="0"/>
              <a:t>, P. Plasma edge diagnostics by optical methods. </a:t>
            </a:r>
            <a:r>
              <a:rPr lang="en-US" sz="1200" i="1" dirty="0"/>
              <a:t>J. </a:t>
            </a:r>
            <a:r>
              <a:rPr lang="en-US" sz="1200" i="1" dirty="0" err="1"/>
              <a:t>Nucl</a:t>
            </a:r>
            <a:r>
              <a:rPr lang="en-US" sz="1200" i="1" dirty="0"/>
              <a:t>. Mat. </a:t>
            </a:r>
            <a:r>
              <a:rPr lang="en-US" sz="1200" b="1" dirty="0"/>
              <a:t>128 </a:t>
            </a:r>
            <a:r>
              <a:rPr lang="en-US" sz="1200" b="1" dirty="0" smtClean="0"/>
              <a:t>and</a:t>
            </a:r>
            <a:r>
              <a:rPr lang="en-US" sz="1200" dirty="0"/>
              <a:t> </a:t>
            </a:r>
            <a:r>
              <a:rPr lang="en-US" sz="1200" b="1" dirty="0" smtClean="0"/>
              <a:t>129</a:t>
            </a:r>
            <a:r>
              <a:rPr lang="en-US" sz="1200" b="1" dirty="0"/>
              <a:t>, </a:t>
            </a:r>
            <a:r>
              <a:rPr lang="en-US" sz="1200" dirty="0"/>
              <a:t>229–239 (1984</a:t>
            </a:r>
            <a:r>
              <a:rPr lang="en-US" sz="1200" dirty="0" smtClean="0"/>
              <a:t>).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Mertens</a:t>
            </a:r>
            <a:r>
              <a:rPr lang="en-US" sz="1200" dirty="0"/>
              <a:t>, P., </a:t>
            </a:r>
            <a:r>
              <a:rPr lang="en-US" sz="1200" dirty="0" err="1"/>
              <a:t>Brezinsek</a:t>
            </a:r>
            <a:r>
              <a:rPr lang="en-US" sz="1200" dirty="0"/>
              <a:t>, S., Greenland, P. T., </a:t>
            </a:r>
            <a:r>
              <a:rPr lang="en-US" sz="1200" i="1" dirty="0"/>
              <a:t>et al. </a:t>
            </a:r>
            <a:r>
              <a:rPr lang="en-US" sz="1200" i="1" dirty="0" smtClean="0"/>
              <a:t>Plasma </a:t>
            </a:r>
            <a:r>
              <a:rPr lang="en-US" sz="1200" i="1" dirty="0"/>
              <a:t>Phys. </a:t>
            </a:r>
            <a:r>
              <a:rPr lang="en-US" sz="1200" i="1" dirty="0" smtClean="0"/>
              <a:t>And</a:t>
            </a:r>
            <a:r>
              <a:rPr lang="en-US" sz="1200" dirty="0" smtClean="0"/>
              <a:t> </a:t>
            </a:r>
            <a:r>
              <a:rPr lang="en-US" sz="1200" i="1" dirty="0" smtClean="0"/>
              <a:t>Contr</a:t>
            </a:r>
            <a:r>
              <a:rPr lang="en-US" sz="1200" i="1" dirty="0"/>
              <a:t>. Fusion </a:t>
            </a:r>
            <a:r>
              <a:rPr lang="en-US" sz="1200" b="1" dirty="0"/>
              <a:t>43, </a:t>
            </a:r>
            <a:r>
              <a:rPr lang="en-US" sz="1200" dirty="0"/>
              <a:t>A349–A373 (2001</a:t>
            </a:r>
            <a:r>
              <a:rPr lang="en-US" sz="1200" dirty="0" smtClean="0"/>
              <a:t>)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dirty="0"/>
              <a:t>Y. Feng et al, Contribution Plasma </a:t>
            </a:r>
            <a:r>
              <a:rPr lang="fr-FR" sz="1200" dirty="0" err="1"/>
              <a:t>Physics</a:t>
            </a:r>
            <a:r>
              <a:rPr lang="fr-FR" sz="1200" dirty="0"/>
              <a:t>, 44 1-3 (2004) p. 57-69</a:t>
            </a:r>
            <a:r>
              <a:rPr lang="en-US" sz="1200" dirty="0"/>
              <a:t>.</a:t>
            </a:r>
          </a:p>
          <a:p>
            <a:pPr>
              <a:buNone/>
            </a:pPr>
            <a:r>
              <a:rPr lang="en-US" sz="1200" dirty="0"/>
              <a:t/>
            </a:r>
            <a:br>
              <a:rPr lang="en-US" sz="1200" dirty="0"/>
            </a:br>
            <a:endParaRPr lang="en-US" sz="1200" dirty="0" smtClean="0"/>
          </a:p>
        </p:txBody>
      </p:sp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2131687" y="102971"/>
            <a:ext cx="2852990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buNone/>
            </a:pPr>
            <a:r>
              <a:rPr lang="en-US" sz="7200" dirty="0"/>
              <a:t>Neutral source and particle balance in the HSX edge</a:t>
            </a:r>
            <a:endParaRPr lang="en-US" sz="7200" b="1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3779047" y="1139318"/>
            <a:ext cx="252351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sz="3200" dirty="0"/>
              <a:t>L. Stephey, A. R. </a:t>
            </a:r>
            <a:r>
              <a:rPr lang="en-US" sz="3200" dirty="0" err="1"/>
              <a:t>Akerson</a:t>
            </a:r>
            <a:r>
              <a:rPr lang="en-US" sz="3200" dirty="0"/>
              <a:t>, D. T. Anderson, F. S. B. Anderson, A. Bader, C. </a:t>
            </a:r>
            <a:r>
              <a:rPr lang="en-US" sz="3200" dirty="0" err="1" smtClean="0"/>
              <a:t>Biedermann</a:t>
            </a:r>
            <a:r>
              <a:rPr lang="en-US" sz="3200" dirty="0" smtClean="0"/>
              <a:t>, </a:t>
            </a:r>
            <a:r>
              <a:rPr lang="en-US" sz="3200" dirty="0"/>
              <a:t>F. </a:t>
            </a:r>
            <a:r>
              <a:rPr lang="en-US" sz="3200" dirty="0" err="1"/>
              <a:t>Effenberg</a:t>
            </a:r>
            <a:r>
              <a:rPr lang="en-US" sz="3200" dirty="0"/>
              <a:t>, </a:t>
            </a:r>
            <a:r>
              <a:rPr lang="en-US" sz="3200" dirty="0" smtClean="0"/>
              <a:t>J. Harris, C</a:t>
            </a:r>
            <a:r>
              <a:rPr lang="en-US" sz="3200" dirty="0"/>
              <a:t>. C. </a:t>
            </a:r>
            <a:r>
              <a:rPr lang="en-US" sz="3200" dirty="0" err="1"/>
              <a:t>Hegna</a:t>
            </a:r>
            <a:r>
              <a:rPr lang="en-US" sz="3200" dirty="0"/>
              <a:t>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</a:t>
            </a:r>
            <a:r>
              <a:rPr lang="en-US" sz="3200" dirty="0"/>
              <a:t>. </a:t>
            </a:r>
            <a:r>
              <a:rPr lang="en-US" sz="3200" dirty="0" err="1"/>
              <a:t>Jakubowski</a:t>
            </a:r>
            <a:r>
              <a:rPr lang="en-US" sz="3200" dirty="0"/>
              <a:t>, </a:t>
            </a:r>
            <a:r>
              <a:rPr lang="en-US" sz="3200" dirty="0" smtClean="0"/>
              <a:t>M</a:t>
            </a:r>
            <a:r>
              <a:rPr lang="en-US" sz="3200" dirty="0"/>
              <a:t>. </a:t>
            </a:r>
            <a:r>
              <a:rPr lang="en-US" sz="3200" dirty="0" err="1"/>
              <a:t>Krychowiak</a:t>
            </a:r>
            <a:r>
              <a:rPr lang="en-US" sz="3200" dirty="0"/>
              <a:t>, S. T. A. Kumar, O. Schmitz, J. N. Talmadge, E. Unterberg, G. </a:t>
            </a:r>
            <a:r>
              <a:rPr lang="en-US" sz="3200" dirty="0" err="1" smtClean="0"/>
              <a:t>Wurden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3200" b="1" i="1" dirty="0" smtClean="0">
                <a:solidFill>
                  <a:schemeClr val="accent2"/>
                </a:solidFill>
              </a:rPr>
              <a:t>HSX </a:t>
            </a:r>
            <a:r>
              <a:rPr lang="en-US" sz="3200" b="1" i="1" dirty="0">
                <a:solidFill>
                  <a:schemeClr val="accent2"/>
                </a:solidFill>
              </a:rPr>
              <a:t>Plasma Laboratory, Univ. of Wisconsin, Madison, USA</a:t>
            </a: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>
            <a:off x="110066" y="2692399"/>
            <a:ext cx="32603617" cy="985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124" name="Rectangle 100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101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2" name="Text Box 113"/>
          <p:cNvSpPr txBox="1">
            <a:spLocks noChangeArrowheads="1"/>
          </p:cNvSpPr>
          <p:nvPr/>
        </p:nvSpPr>
        <p:spPr bwMode="auto">
          <a:xfrm>
            <a:off x="10546777" y="2807531"/>
            <a:ext cx="13995930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Measuring limiter particle flux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" name="Text Box 113"/>
          <p:cNvSpPr txBox="1">
            <a:spLocks noChangeArrowheads="1"/>
          </p:cNvSpPr>
          <p:nvPr/>
        </p:nvSpPr>
        <p:spPr bwMode="auto">
          <a:xfrm>
            <a:off x="24755060" y="13327841"/>
            <a:ext cx="7890965" cy="759132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References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3" name="Text Box 113"/>
          <p:cNvSpPr txBox="1">
            <a:spLocks noChangeArrowheads="1"/>
          </p:cNvSpPr>
          <p:nvPr/>
        </p:nvSpPr>
        <p:spPr bwMode="auto">
          <a:xfrm>
            <a:off x="24755060" y="2807531"/>
            <a:ext cx="7890965" cy="759132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Estimating D</a:t>
            </a:r>
            <a:r>
              <a:rPr lang="en-US" sz="42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˔</a:t>
            </a:r>
            <a:endParaRPr lang="en-US" sz="42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4764890" y="16006453"/>
            <a:ext cx="8015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This work supported by US DOE Grants </a:t>
            </a:r>
            <a:r>
              <a:rPr lang="en-US" b="1" dirty="0" smtClean="0"/>
              <a:t>DE-FG02-93ER54222 and </a:t>
            </a:r>
            <a:r>
              <a:rPr lang="en-US" b="1" dirty="0" smtClean="0"/>
              <a:t>DE-SC0014210</a:t>
            </a:r>
            <a:endParaRPr lang="en-US" b="1" dirty="0"/>
          </a:p>
        </p:txBody>
      </p:sp>
      <p:sp>
        <p:nvSpPr>
          <p:cNvPr id="21" name="Text Box 113"/>
          <p:cNvSpPr txBox="1">
            <a:spLocks noChangeArrowheads="1"/>
          </p:cNvSpPr>
          <p:nvPr/>
        </p:nvSpPr>
        <p:spPr bwMode="auto">
          <a:xfrm>
            <a:off x="228600" y="6576246"/>
            <a:ext cx="10134600" cy="2031325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</a:t>
            </a: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article balance is used </a:t>
            </a: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 understand plasma sources, sinks, and confinement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" name="Text Box 113"/>
          <p:cNvSpPr txBox="1">
            <a:spLocks noChangeArrowheads="1"/>
          </p:cNvSpPr>
          <p:nvPr/>
        </p:nvSpPr>
        <p:spPr bwMode="auto">
          <a:xfrm>
            <a:off x="24755060" y="9854463"/>
            <a:ext cx="7890965" cy="759132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Future Work 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5" name="Text Box 113"/>
          <p:cNvSpPr txBox="1">
            <a:spLocks noChangeArrowheads="1"/>
          </p:cNvSpPr>
          <p:nvPr/>
        </p:nvSpPr>
        <p:spPr bwMode="auto">
          <a:xfrm>
            <a:off x="255007" y="2807531"/>
            <a:ext cx="10134600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Motivation and goals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252917" y="3701305"/>
            <a:ext cx="9924753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en-US" sz="1200" dirty="0"/>
              <a:t>The ability to control the neutral particle and impurity source in fusion devices is critical to obtaining high purity, high confinement plasmas (“</a:t>
            </a:r>
            <a:r>
              <a:rPr lang="en-US" sz="1200" dirty="0" err="1"/>
              <a:t>supershots</a:t>
            </a:r>
            <a:r>
              <a:rPr lang="en-US" sz="1200" dirty="0"/>
              <a:t>” in TFTR, HDH mode in W7-AS)</a:t>
            </a:r>
          </a:p>
          <a:p>
            <a:pPr marL="285750" indent="-285750"/>
            <a:r>
              <a:rPr lang="en-US" sz="1200" dirty="0"/>
              <a:t>Better understand the neutral particle source, which defines the edge density gradients and plasma flows</a:t>
            </a:r>
          </a:p>
          <a:p>
            <a:pPr marL="285750" indent="-285750"/>
            <a:r>
              <a:rPr lang="en-US" sz="1200" dirty="0"/>
              <a:t>Measure and monitor particle flux to understand erosion (</a:t>
            </a:r>
            <a:r>
              <a:rPr lang="en-US" sz="1200" dirty="0">
                <a:sym typeface="Wingdings" panose="05000000000000000000" pitchFamily="2" charset="2"/>
              </a:rPr>
              <a:t> </a:t>
            </a:r>
            <a:r>
              <a:rPr lang="en-US" sz="1200" dirty="0"/>
              <a:t>radiative collapse) and relationship to impurities</a:t>
            </a:r>
          </a:p>
          <a:p>
            <a:pPr marL="285750" indent="-285750"/>
            <a:r>
              <a:rPr lang="en-US" sz="1200" dirty="0"/>
              <a:t>Compare measurements to simulation tools like EMC3-EIRENE that play </a:t>
            </a:r>
            <a:r>
              <a:rPr lang="en-US" sz="1200" dirty="0" smtClean="0"/>
              <a:t>an interpretative and </a:t>
            </a:r>
            <a:r>
              <a:rPr lang="en-US" sz="1200" dirty="0"/>
              <a:t>predictive role (i.e. for W7-X)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598487" y="9903708"/>
            <a:ext cx="34117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 smtClean="0"/>
              <a:t>N</a:t>
            </a:r>
            <a:r>
              <a:rPr lang="en-US" sz="1200" baseline="-25000" dirty="0" smtClean="0"/>
              <a:t>tot</a:t>
            </a:r>
            <a:r>
              <a:rPr lang="en-US" sz="1200" dirty="0" smtClean="0"/>
              <a:t> is the total number of </a:t>
            </a:r>
            <a:r>
              <a:rPr lang="en-US" sz="1200" dirty="0" smtClean="0"/>
              <a:t>plasma particles</a:t>
            </a:r>
            <a:endParaRPr lang="en-US" sz="12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 err="1" smtClean="0"/>
              <a:t>f</a:t>
            </a:r>
            <a:r>
              <a:rPr lang="en-US" sz="1200" baseline="-25000" dirty="0" err="1" smtClean="0"/>
              <a:t>rec</a:t>
            </a:r>
            <a:r>
              <a:rPr lang="en-US" sz="1200" dirty="0" smtClean="0"/>
              <a:t>, f</a:t>
            </a:r>
            <a:r>
              <a:rPr lang="en-US" sz="1200" baseline="-25000" dirty="0" smtClean="0"/>
              <a:t>gas</a:t>
            </a:r>
            <a:r>
              <a:rPr lang="en-US" sz="1200" dirty="0" smtClean="0"/>
              <a:t>, f</a:t>
            </a:r>
            <a:r>
              <a:rPr lang="en-US" sz="1200" baseline="-25000" dirty="0" smtClean="0"/>
              <a:t>lim</a:t>
            </a:r>
            <a:r>
              <a:rPr lang="en-US" sz="1200" dirty="0" smtClean="0"/>
              <a:t> are the fueling efficiency coefficients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 smtClean="0"/>
              <a:t>Φ</a:t>
            </a:r>
            <a:r>
              <a:rPr lang="en-US" sz="1200" baseline="-25000" dirty="0" smtClean="0"/>
              <a:t>rec</a:t>
            </a:r>
            <a:r>
              <a:rPr lang="en-US" sz="1200" dirty="0" smtClean="0"/>
              <a:t>,</a:t>
            </a:r>
            <a:r>
              <a:rPr lang="el-GR" sz="1200" dirty="0" smtClean="0"/>
              <a:t>Φ</a:t>
            </a:r>
            <a:r>
              <a:rPr lang="en-US" sz="1200" baseline="-25000" dirty="0" smtClean="0"/>
              <a:t>gas</a:t>
            </a:r>
            <a:r>
              <a:rPr lang="en-US" sz="1200" dirty="0" smtClean="0"/>
              <a:t>,</a:t>
            </a:r>
            <a:r>
              <a:rPr lang="el-GR" sz="1200" dirty="0" smtClean="0"/>
              <a:t>Φ</a:t>
            </a:r>
            <a:r>
              <a:rPr lang="en-US" sz="1200" baseline="-25000" dirty="0" smtClean="0"/>
              <a:t>lim</a:t>
            </a:r>
            <a:r>
              <a:rPr lang="en-US" sz="1200" dirty="0" smtClean="0"/>
              <a:t> are the </a:t>
            </a:r>
            <a:r>
              <a:rPr lang="en-US" sz="1200" dirty="0" smtClean="0"/>
              <a:t>neutral particle fluxes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 smtClean="0"/>
              <a:t>Φ</a:t>
            </a:r>
            <a:r>
              <a:rPr lang="en-US" sz="1200" baseline="-25000" dirty="0" smtClean="0"/>
              <a:t>ext</a:t>
            </a:r>
            <a:r>
              <a:rPr lang="en-US" sz="1200" dirty="0" smtClean="0"/>
              <a:t> </a:t>
            </a:r>
            <a:r>
              <a:rPr lang="en-US" sz="1200" dirty="0" smtClean="0"/>
              <a:t>is the </a:t>
            </a:r>
            <a:r>
              <a:rPr lang="en-US" sz="1200" dirty="0" smtClean="0"/>
              <a:t>total external plasma fueling</a:t>
            </a:r>
            <a:endParaRPr lang="en-US" sz="12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 smtClean="0"/>
              <a:t>Φ</a:t>
            </a:r>
            <a:r>
              <a:rPr lang="en-US" sz="1200" baseline="-25000" dirty="0" smtClean="0"/>
              <a:t>pump</a:t>
            </a:r>
            <a:r>
              <a:rPr lang="en-US" sz="1200" dirty="0" smtClean="0"/>
              <a:t> is the pumped </a:t>
            </a:r>
            <a:r>
              <a:rPr lang="en-US" sz="1200" dirty="0" smtClean="0"/>
              <a:t>plasma </a:t>
            </a:r>
            <a:r>
              <a:rPr lang="en-US" sz="1200" dirty="0" smtClean="0"/>
              <a:t>flux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 smtClean="0"/>
              <a:t>τ</a:t>
            </a:r>
            <a:r>
              <a:rPr lang="en-US" sz="1200" baseline="-25000" dirty="0" smtClean="0"/>
              <a:t>p</a:t>
            </a:r>
            <a:r>
              <a:rPr lang="en-US" sz="1200" dirty="0" smtClean="0"/>
              <a:t> </a:t>
            </a:r>
            <a:r>
              <a:rPr lang="en-US" sz="1200" dirty="0" smtClean="0"/>
              <a:t>is the particle confinement time </a:t>
            </a:r>
            <a:endParaRPr lang="en-US" sz="1200" dirty="0"/>
          </a:p>
        </p:txBody>
      </p:sp>
      <p:sp>
        <p:nvSpPr>
          <p:cNvPr id="110" name="Rectangle 109"/>
          <p:cNvSpPr/>
          <p:nvPr/>
        </p:nvSpPr>
        <p:spPr>
          <a:xfrm>
            <a:off x="334390" y="9936605"/>
            <a:ext cx="3826794" cy="2271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 smtClean="0"/>
              <a:t>Why is particle balance analysis useful </a:t>
            </a:r>
            <a:r>
              <a:rPr lang="en-US" sz="1200" dirty="0" smtClean="0"/>
              <a:t>[3,4]?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 marL="285750" indent="-285750"/>
            <a:r>
              <a:rPr lang="en-US" sz="1200" dirty="0" smtClean="0"/>
              <a:t>An </a:t>
            </a:r>
            <a:r>
              <a:rPr lang="en-US" sz="1200" dirty="0"/>
              <a:t>indication of global particle confinement (</a:t>
            </a:r>
            <a:r>
              <a:rPr lang="el-GR" sz="1200" dirty="0"/>
              <a:t>τ</a:t>
            </a:r>
            <a:r>
              <a:rPr lang="en-US" sz="1200" baseline="-25000" dirty="0"/>
              <a:t>p</a:t>
            </a:r>
            <a:r>
              <a:rPr lang="en-US" sz="1200" dirty="0"/>
              <a:t>)</a:t>
            </a:r>
          </a:p>
          <a:p>
            <a:pPr marL="285750" indent="-285750"/>
            <a:r>
              <a:rPr lang="en-US" sz="1200" dirty="0"/>
              <a:t>Quantify role of the wall (sinking, sourcing particles </a:t>
            </a:r>
            <a:r>
              <a:rPr lang="en-US" sz="1200" dirty="0">
                <a:sym typeface="Wingdings" panose="05000000000000000000" pitchFamily="2" charset="2"/>
              </a:rPr>
              <a:t> especially important for D and T inventory</a:t>
            </a:r>
            <a:r>
              <a:rPr lang="en-US" sz="1200" dirty="0"/>
              <a:t>), global recycling coefficient </a:t>
            </a:r>
            <a:r>
              <a:rPr lang="en-US" sz="1200" i="1" dirty="0"/>
              <a:t>R</a:t>
            </a:r>
          </a:p>
          <a:p>
            <a:pPr marL="285750" indent="-285750"/>
            <a:r>
              <a:rPr lang="en-US" sz="1200" dirty="0"/>
              <a:t>Quantify relative source contribution from wall, gas puff, NBI, </a:t>
            </a:r>
            <a:r>
              <a:rPr lang="en-US" sz="1200" dirty="0" smtClean="0"/>
              <a:t>etc., </a:t>
            </a:r>
            <a:r>
              <a:rPr lang="en-US" sz="1200" dirty="0"/>
              <a:t>and location of source</a:t>
            </a:r>
          </a:p>
          <a:p>
            <a:pPr marL="285750" indent="-285750"/>
            <a:r>
              <a:rPr lang="en-US" sz="1200" dirty="0"/>
              <a:t>Building block for multi-reservoir model, which can provide information about dwell time in SOL and </a:t>
            </a:r>
            <a:r>
              <a:rPr lang="en-US" sz="1200" dirty="0" err="1"/>
              <a:t>divertor</a:t>
            </a:r>
            <a:r>
              <a:rPr lang="en-US" sz="1200" dirty="0"/>
              <a:t> region</a:t>
            </a:r>
          </a:p>
        </p:txBody>
      </p:sp>
      <p:pic>
        <p:nvPicPr>
          <p:cNvPr id="125" name="Picture 124" descr="puff_ca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3790" y="13882720"/>
            <a:ext cx="2343106" cy="1757330"/>
          </a:xfrm>
          <a:prstGeom prst="rect">
            <a:avLst/>
          </a:prstGeom>
        </p:spPr>
      </p:pic>
      <p:pic>
        <p:nvPicPr>
          <p:cNvPr id="1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3388" y="13639800"/>
            <a:ext cx="1375508" cy="1031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1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2408" y="14628759"/>
            <a:ext cx="1386488" cy="103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2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52745" y="13650556"/>
            <a:ext cx="1347144" cy="101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11725" y="14630399"/>
            <a:ext cx="1391468" cy="10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5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53181" y="14049345"/>
            <a:ext cx="1841537" cy="1381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0479" y="13882720"/>
            <a:ext cx="2009605" cy="1507204"/>
          </a:xfrm>
          <a:prstGeom prst="rect">
            <a:avLst/>
          </a:prstGeom>
        </p:spPr>
      </p:pic>
      <p:sp>
        <p:nvSpPr>
          <p:cNvPr id="162" name="TextBox 161"/>
          <p:cNvSpPr txBox="1"/>
          <p:nvPr/>
        </p:nvSpPr>
        <p:spPr>
          <a:xfrm>
            <a:off x="876301" y="15879038"/>
            <a:ext cx="3483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Integrated puff profile is linear with number of particles puffed into the HSX vacuum vessel</a:t>
            </a:r>
            <a:endParaRPr lang="en-US" sz="1100" dirty="0"/>
          </a:p>
        </p:txBody>
      </p:sp>
      <p:sp>
        <p:nvSpPr>
          <p:cNvPr id="167" name="TextBox 166"/>
          <p:cNvSpPr txBox="1"/>
          <p:nvPr/>
        </p:nvSpPr>
        <p:spPr>
          <a:xfrm>
            <a:off x="4086225" y="15879038"/>
            <a:ext cx="26870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Whole operation space has been characterized to determine gas puff flux</a:t>
            </a:r>
            <a:endParaRPr lang="en-US" sz="1100" dirty="0"/>
          </a:p>
        </p:txBody>
      </p:sp>
      <p:sp>
        <p:nvSpPr>
          <p:cNvPr id="168" name="TextBox 167"/>
          <p:cNvSpPr txBox="1"/>
          <p:nvPr/>
        </p:nvSpPr>
        <p:spPr>
          <a:xfrm>
            <a:off x="6869098" y="15420866"/>
            <a:ext cx="1912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Total number of particles and change in time can be determined from interferometer inversion.</a:t>
            </a:r>
            <a:endParaRPr lang="en-US" sz="1100" dirty="0"/>
          </a:p>
        </p:txBody>
      </p:sp>
      <p:sp>
        <p:nvSpPr>
          <p:cNvPr id="172" name="TextBox 171"/>
          <p:cNvSpPr txBox="1"/>
          <p:nvPr/>
        </p:nvSpPr>
        <p:spPr>
          <a:xfrm>
            <a:off x="10850736" y="12114984"/>
            <a:ext cx="5433364" cy="5115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en-US" sz="1200" dirty="0" smtClean="0"/>
              <a:t>Since we have the capability to measure the wall particle flux in W7-X, we will not assume that the recycling flux goes to zero (as we will for HSX)</a:t>
            </a:r>
          </a:p>
          <a:p>
            <a:pPr marL="171450" indent="-171450"/>
            <a:r>
              <a:rPr lang="en-US" sz="1200" dirty="0" smtClean="0"/>
              <a:t>We will use data from 5 optical fibers positioned in different locations on W7-X</a:t>
            </a:r>
          </a:p>
          <a:p>
            <a:pPr marL="628650" lvl="1" indent="-171450"/>
            <a:r>
              <a:rPr lang="en-US" sz="1200" dirty="0" smtClean="0"/>
              <a:t>Two outboard</a:t>
            </a:r>
          </a:p>
          <a:p>
            <a:pPr marL="628650" lvl="1" indent="-171450"/>
            <a:r>
              <a:rPr lang="en-US" sz="1200" dirty="0" smtClean="0"/>
              <a:t>Two inboard</a:t>
            </a:r>
          </a:p>
          <a:p>
            <a:pPr marL="628650" lvl="1" indent="-171450"/>
            <a:r>
              <a:rPr lang="en-US" sz="1200" dirty="0" smtClean="0"/>
              <a:t>One viewing limiter (same limiter as cameras view)</a:t>
            </a:r>
          </a:p>
          <a:p>
            <a:pPr marL="171450" indent="-171450"/>
            <a:r>
              <a:rPr lang="en-US" sz="1200" dirty="0" smtClean="0"/>
              <a:t>Each ORNL filterscope spatial </a:t>
            </a:r>
            <a:r>
              <a:rPr lang="en-US" sz="1200" dirty="0"/>
              <a:t>channel has 4 spectral channels:</a:t>
            </a:r>
          </a:p>
          <a:p>
            <a:pPr marL="628650" lvl="1" indent="-171450"/>
            <a:r>
              <a:rPr lang="en-US" sz="1200" dirty="0"/>
              <a:t>H-alpha, proxy for H recycling</a:t>
            </a:r>
          </a:p>
          <a:p>
            <a:pPr marL="628650" lvl="1" indent="-171450"/>
            <a:r>
              <a:rPr lang="en-US" sz="1200" dirty="0"/>
              <a:t>H-beta, proxy for </a:t>
            </a:r>
            <a:r>
              <a:rPr lang="en-US" sz="1200" dirty="0" smtClean="0"/>
              <a:t>H recycling (ratio with H-alpha can provide density)</a:t>
            </a:r>
            <a:endParaRPr lang="en-US" sz="1200" dirty="0"/>
          </a:p>
          <a:p>
            <a:pPr marL="628650" lvl="1" indent="-171450"/>
            <a:r>
              <a:rPr lang="en-US" sz="1200" dirty="0"/>
              <a:t>He-I, proxy for He recycling</a:t>
            </a:r>
          </a:p>
          <a:p>
            <a:pPr marL="628650" lvl="1" indent="-171450"/>
            <a:r>
              <a:rPr lang="en-US" sz="1200" dirty="0"/>
              <a:t>C-II, proxy for carbon source</a:t>
            </a:r>
          </a:p>
          <a:p>
            <a:pPr marL="171450" indent="-171450"/>
            <a:r>
              <a:rPr lang="en-US" sz="1200" dirty="0" smtClean="0"/>
              <a:t>In the same manner as described above, we can equate the measured photons to the wall recycling flux</a:t>
            </a:r>
          </a:p>
          <a:p>
            <a:pPr marL="171450" indent="-171450"/>
            <a:r>
              <a:rPr lang="en-US" sz="1200" dirty="0"/>
              <a:t>Use line emission measurements in conjunction with EMC3-EIRENE </a:t>
            </a:r>
            <a:r>
              <a:rPr lang="en-US" sz="1200" dirty="0" smtClean="0"/>
              <a:t>[7] </a:t>
            </a:r>
            <a:r>
              <a:rPr lang="en-US" sz="1200" dirty="0"/>
              <a:t>as a synthetic </a:t>
            </a:r>
            <a:r>
              <a:rPr lang="en-US" sz="1200" dirty="0" smtClean="0"/>
              <a:t>diagnostic</a:t>
            </a:r>
          </a:p>
          <a:p>
            <a:pPr marL="171450" indent="-171450"/>
            <a:r>
              <a:rPr lang="en-US" sz="1200" dirty="0" smtClean="0"/>
              <a:t>The filterscopes are now absolutely calibrated and ready to take plasma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/>
            <a:endParaRPr lang="en-US" sz="1200" dirty="0" smtClean="0"/>
          </a:p>
          <a:p>
            <a:pPr marL="2039615" lvl="1" indent="-285750"/>
            <a:endParaRPr lang="en-US" sz="1200" baseline="-25000" dirty="0" smtClean="0"/>
          </a:p>
          <a:p>
            <a:pPr marL="285750" indent="-285750"/>
            <a:endParaRPr lang="en-US" sz="1200" dirty="0" smtClean="0"/>
          </a:p>
          <a:p>
            <a:pPr marL="285750" indent="-285750"/>
            <a:endParaRPr lang="en-US" sz="1200" dirty="0" smtClean="0"/>
          </a:p>
          <a:p>
            <a:pPr marL="285750" indent="-285750"/>
            <a:endParaRPr lang="en-US" sz="1200" dirty="0"/>
          </a:p>
        </p:txBody>
      </p:sp>
      <p:pic>
        <p:nvPicPr>
          <p:cNvPr id="175" name="Picture 17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97" t="-706" r="6093" b="1"/>
          <a:stretch/>
        </p:blipFill>
        <p:spPr>
          <a:xfrm>
            <a:off x="15326877" y="5532587"/>
            <a:ext cx="2301564" cy="1723215"/>
          </a:xfrm>
          <a:prstGeom prst="rect">
            <a:avLst/>
          </a:prstGeom>
        </p:spPr>
      </p:pic>
      <p:pic>
        <p:nvPicPr>
          <p:cNvPr id="177" name="Picture 17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46734" y="5877819"/>
            <a:ext cx="3657766" cy="2743325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02494" y="6117778"/>
            <a:ext cx="2466467" cy="1846939"/>
          </a:xfrm>
          <a:prstGeom prst="rect">
            <a:avLst/>
          </a:prstGeom>
        </p:spPr>
      </p:pic>
      <p:pic>
        <p:nvPicPr>
          <p:cNvPr id="182" name="Picture 18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97979" y="6064647"/>
            <a:ext cx="2723722" cy="2052421"/>
          </a:xfrm>
          <a:prstGeom prst="rect">
            <a:avLst/>
          </a:prstGeom>
        </p:spPr>
      </p:pic>
      <p:sp>
        <p:nvSpPr>
          <p:cNvPr id="195" name="TextBox 194"/>
          <p:cNvSpPr txBox="1"/>
          <p:nvPr/>
        </p:nvSpPr>
        <p:spPr>
          <a:xfrm>
            <a:off x="24788034" y="3725314"/>
            <a:ext cx="7666540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1200" dirty="0" smtClean="0"/>
              <a:t>EMC3-EIRENE </a:t>
            </a:r>
            <a:r>
              <a:rPr lang="en-US" sz="1200" dirty="0" smtClean="0"/>
              <a:t>[7] </a:t>
            </a:r>
            <a:r>
              <a:rPr lang="en-US" sz="1200" dirty="0" smtClean="0"/>
              <a:t>modeling can be used to infer the particle diffusivity in the edge</a:t>
            </a:r>
          </a:p>
          <a:p>
            <a:pPr marL="285750" indent="-285750"/>
            <a:r>
              <a:rPr lang="en-US" sz="1200" dirty="0" smtClean="0"/>
              <a:t>This will be performed by finding the best fit between the experimental characteristic decay length and the prescribed value of D</a:t>
            </a:r>
            <a:r>
              <a:rPr lang="en-US" sz="1200" baseline="-25000" dirty="0" smtClean="0"/>
              <a:t>˔</a:t>
            </a:r>
            <a:r>
              <a:rPr lang="en-US" sz="1200" dirty="0" smtClean="0"/>
              <a:t> in the EMC3-EIRENE modeling</a:t>
            </a:r>
          </a:p>
          <a:p>
            <a:pPr marL="285750" indent="-285750"/>
            <a:r>
              <a:rPr lang="en-US" sz="1200" dirty="0" smtClean="0"/>
              <a:t>For both HSX and W7-X, preliminary limiter particle flux modeling has been completed and is ready for experimental comparison</a:t>
            </a:r>
          </a:p>
          <a:p>
            <a:pPr marL="285750" indent="-285750"/>
            <a:r>
              <a:rPr lang="en-US" sz="1200" dirty="0" smtClean="0"/>
              <a:t>It is estimated that the diffusivity in the W7-X edge will be greater than in the HSX edge</a:t>
            </a:r>
          </a:p>
          <a:p>
            <a:pPr marL="742950" lvl="1" indent="-285750"/>
            <a:r>
              <a:rPr lang="en-US" sz="1200" dirty="0" smtClean="0"/>
              <a:t>HSX and W7-X have field line connection lengths on the same order in their limiter configurations</a:t>
            </a:r>
          </a:p>
          <a:p>
            <a:pPr marL="742950" lvl="1" indent="-285750"/>
            <a:r>
              <a:rPr lang="en-US" sz="1200" dirty="0" smtClean="0"/>
              <a:t>W7-X will have higher plasma density </a:t>
            </a:r>
            <a:r>
              <a:rPr lang="en-US" sz="1200" dirty="0" smtClean="0">
                <a:sym typeface="Wingdings" panose="05000000000000000000" pitchFamily="2" charset="2"/>
              </a:rPr>
              <a:t> more collisions  more perpendicular transport</a:t>
            </a:r>
          </a:p>
          <a:p>
            <a:pPr marL="742950" lvl="1" indent="-285750"/>
            <a:endParaRPr lang="en-US" sz="1200" dirty="0" smtClean="0"/>
          </a:p>
        </p:txBody>
      </p:sp>
      <p:pic>
        <p:nvPicPr>
          <p:cNvPr id="196" name="Picture 19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31592" y="9466779"/>
            <a:ext cx="1706182" cy="1138644"/>
          </a:xfrm>
          <a:prstGeom prst="rect">
            <a:avLst/>
          </a:prstGeom>
        </p:spPr>
      </p:pic>
      <p:pic>
        <p:nvPicPr>
          <p:cNvPr id="199" name="Picture 19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05091" y="9464994"/>
            <a:ext cx="1706182" cy="1142214"/>
          </a:xfrm>
          <a:prstGeom prst="rect">
            <a:avLst/>
          </a:prstGeom>
        </p:spPr>
      </p:pic>
      <p:sp>
        <p:nvSpPr>
          <p:cNvPr id="200" name="TextBox 199"/>
          <p:cNvSpPr txBox="1"/>
          <p:nvPr/>
        </p:nvSpPr>
        <p:spPr>
          <a:xfrm>
            <a:off x="15346891" y="10615604"/>
            <a:ext cx="4972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 smtClean="0"/>
              <a:t>A beamsplitter (Ge) allows IR to penetrate and reflects the visible. This allows the two cameras to share the same limiter view, providing simultaneous measurements of heat and particle flux.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22180504" y="15001492"/>
            <a:ext cx="21192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The filterscope system has been installed and calibrated and is ready for plasma data acquisition at W7-X.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7980511" y="7590129"/>
            <a:ext cx="219204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High resolution visible camera will view limiter to provide particle flux data. H-alpha, helium, and carbon line filters will be used. </a:t>
            </a:r>
            <a:endParaRPr lang="en-US" sz="1100" dirty="0"/>
          </a:p>
        </p:txBody>
      </p:sp>
      <p:sp>
        <p:nvSpPr>
          <p:cNvPr id="213" name="TextBox 212"/>
          <p:cNvSpPr txBox="1"/>
          <p:nvPr/>
        </p:nvSpPr>
        <p:spPr>
          <a:xfrm>
            <a:off x="27517003" y="8320071"/>
            <a:ext cx="2327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Particle flux deposition calculation as a function of D and heating power from EMC3-EIRENE courtesy of F. </a:t>
            </a:r>
            <a:r>
              <a:rPr lang="en-US" sz="1100" dirty="0" err="1" smtClean="0"/>
              <a:t>Effenberg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14" name="TextBox 213"/>
          <p:cNvSpPr txBox="1"/>
          <p:nvPr/>
        </p:nvSpPr>
        <p:spPr>
          <a:xfrm>
            <a:off x="30097980" y="8405264"/>
            <a:ext cx="2567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1D cut of particle flux deposition as a function of D. This more clearly shows the differences in characteristic decay length.</a:t>
            </a:r>
            <a:endParaRPr lang="en-US" sz="1100" dirty="0"/>
          </a:p>
        </p:txBody>
      </p:sp>
      <p:sp>
        <p:nvSpPr>
          <p:cNvPr id="215" name="TextBox 214"/>
          <p:cNvSpPr txBox="1"/>
          <p:nvPr/>
        </p:nvSpPr>
        <p:spPr>
          <a:xfrm>
            <a:off x="24788034" y="8642986"/>
            <a:ext cx="23053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Particle flux deposition calculation from EMC3-EIRENE courtesy of A. Bader. The predicted particle flux footprint is shown on a single limiter. This calculation assumed D=0.3 m</a:t>
            </a:r>
            <a:r>
              <a:rPr lang="en-US" sz="1100" baseline="30000" dirty="0" smtClean="0"/>
              <a:t>2</a:t>
            </a:r>
            <a:r>
              <a:rPr lang="en-US" sz="1100" dirty="0" smtClean="0"/>
              <a:t>/s.</a:t>
            </a:r>
            <a:endParaRPr lang="en-US" sz="1100" dirty="0"/>
          </a:p>
        </p:txBody>
      </p:sp>
      <p:sp>
        <p:nvSpPr>
          <p:cNvPr id="216" name="TextBox 215"/>
          <p:cNvSpPr txBox="1"/>
          <p:nvPr/>
        </p:nvSpPr>
        <p:spPr>
          <a:xfrm>
            <a:off x="11445417" y="10663204"/>
            <a:ext cx="31084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Periscope used to provide view of limiter. Initial photographs show outboard half of limiter.</a:t>
            </a:r>
            <a:endParaRPr lang="en-US" sz="11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96173" y="5401874"/>
            <a:ext cx="2183441" cy="21834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7357" y="8251872"/>
            <a:ext cx="1758806" cy="23450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10401" y="12313192"/>
            <a:ext cx="1914024" cy="25520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2" t="51" r="18740" b="-1"/>
          <a:stretch/>
        </p:blipFill>
        <p:spPr>
          <a:xfrm>
            <a:off x="22134074" y="12313752"/>
            <a:ext cx="2280757" cy="254424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77340" y="233464"/>
            <a:ext cx="2131551" cy="1325826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42355" y="1139682"/>
            <a:ext cx="2677294" cy="123155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57277" y="418322"/>
            <a:ext cx="2562372" cy="616867"/>
          </a:xfrm>
          <a:prstGeom prst="rect">
            <a:avLst/>
          </a:prstGeom>
        </p:spPr>
      </p:pic>
      <p:sp>
        <p:nvSpPr>
          <p:cNvPr id="64" name="Text Box 113"/>
          <p:cNvSpPr txBox="1">
            <a:spLocks noChangeArrowheads="1"/>
          </p:cNvSpPr>
          <p:nvPr/>
        </p:nvSpPr>
        <p:spPr bwMode="auto">
          <a:xfrm>
            <a:off x="255007" y="12690260"/>
            <a:ext cx="10134600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Measuring gas flux and total particles</a:t>
            </a:r>
            <a:endParaRPr lang="en-US" sz="42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6" name="Text Box 113"/>
          <p:cNvSpPr txBox="1">
            <a:spLocks noChangeArrowheads="1"/>
          </p:cNvSpPr>
          <p:nvPr/>
        </p:nvSpPr>
        <p:spPr bwMode="auto">
          <a:xfrm>
            <a:off x="10556693" y="11243728"/>
            <a:ext cx="13995930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Measuring wall particle flux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732" y="48499"/>
            <a:ext cx="1618955" cy="2568601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0109" y="6418764"/>
            <a:ext cx="2532546" cy="189941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53401" y="6515357"/>
            <a:ext cx="2183038" cy="1686086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05271" y="8734525"/>
            <a:ext cx="2928537" cy="1647301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24688800" y="10850076"/>
            <a:ext cx="7996136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en-US" sz="1200" dirty="0" smtClean="0"/>
              <a:t>Complete measurement of HSX limiter particle flux using calibrated camera intensity data and EMC3-EIRENE as a synthetic diagnostic</a:t>
            </a:r>
          </a:p>
          <a:p>
            <a:pPr marL="285750" indent="-285750"/>
            <a:r>
              <a:rPr lang="en-US" sz="1200" dirty="0" smtClean="0"/>
              <a:t>Use this information to complete HSX particle balance and determine confinement time</a:t>
            </a:r>
          </a:p>
          <a:p>
            <a:pPr marL="285750" indent="-285750"/>
            <a:r>
              <a:rPr lang="en-US" sz="1200" dirty="0" smtClean="0"/>
              <a:t>Complete measurement of W7-X limiter particle flux using calibrated camera intensity data and EMC3-EIRENE and a synthetic diagnostic</a:t>
            </a:r>
          </a:p>
          <a:p>
            <a:pPr marL="285750" indent="-285750"/>
            <a:r>
              <a:rPr lang="en-US" sz="1200" dirty="0" smtClean="0"/>
              <a:t>Complete measurement of W7-X recycling flux using filterscopes and EMC3-EIRENE [5] as synthetic diagnostic</a:t>
            </a:r>
          </a:p>
          <a:p>
            <a:pPr marL="285750" indent="-285750"/>
            <a:r>
              <a:rPr lang="en-US" sz="1200" dirty="0" smtClean="0"/>
              <a:t>Use this information to complete W7-X particle balance and determine confinement time</a:t>
            </a:r>
          </a:p>
          <a:p>
            <a:pPr marL="285750" indent="-285750"/>
            <a:r>
              <a:rPr lang="en-US" sz="1200" dirty="0" smtClean="0"/>
              <a:t>Compare recycling behavior of hydrogen and helium plasmas and how they differ in HSX and W7-X</a:t>
            </a:r>
          </a:p>
          <a:p>
            <a:pPr marL="285750" indent="-285750"/>
            <a:r>
              <a:rPr lang="en-US" sz="1200" dirty="0" smtClean="0"/>
              <a:t>Compare HSX to W7-X and determine impact of magnetic topology and plasma density on global source distribution and confinement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2342857" y="3568012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HSX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213993" y="3568012"/>
            <a:ext cx="239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W7-X</a:t>
            </a:r>
            <a:endParaRPr lang="en-US" sz="28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25469821" y="5470134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HSX</a:t>
            </a:r>
            <a:endParaRPr lang="en-US" sz="28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29382402" y="5448282"/>
            <a:ext cx="239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W7-X</a:t>
            </a:r>
            <a:endParaRPr lang="en-US" sz="28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4177534" y="13476098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HSX</a:t>
            </a:r>
            <a:endParaRPr lang="en-US" sz="28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9228234" y="13476098"/>
            <a:ext cx="239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W7-X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869391" y="14014744"/>
            <a:ext cx="1986678" cy="182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1200" dirty="0" smtClean="0"/>
              <a:t>Will use same procedure at W7-X as at HSX</a:t>
            </a:r>
          </a:p>
          <a:p>
            <a:pPr marL="285750" indent="-285750"/>
            <a:r>
              <a:rPr lang="en-US" sz="1200" dirty="0" smtClean="0"/>
              <a:t>Get </a:t>
            </a:r>
            <a:r>
              <a:rPr lang="el-GR" sz="1200" dirty="0" smtClean="0"/>
              <a:t>Φ</a:t>
            </a:r>
            <a:r>
              <a:rPr lang="en-US" sz="1200" baseline="-25000" dirty="0" smtClean="0"/>
              <a:t>gas</a:t>
            </a:r>
            <a:r>
              <a:rPr lang="en-US" sz="1200" dirty="0" smtClean="0"/>
              <a:t> </a:t>
            </a:r>
            <a:r>
              <a:rPr lang="en-US" sz="1200" dirty="0" smtClean="0"/>
              <a:t>from calibrated gas system</a:t>
            </a:r>
          </a:p>
          <a:p>
            <a:pPr marL="285750" indent="-285750"/>
            <a:r>
              <a:rPr lang="en-US" sz="1200" dirty="0" smtClean="0"/>
              <a:t>Get </a:t>
            </a:r>
            <a:r>
              <a:rPr lang="en-US" sz="1200" dirty="0" smtClean="0"/>
              <a:t>N</a:t>
            </a:r>
            <a:r>
              <a:rPr lang="en-US" sz="1200" baseline="-25000" dirty="0" smtClean="0"/>
              <a:t>tot</a:t>
            </a:r>
            <a:r>
              <a:rPr lang="en-US" sz="1200" dirty="0" smtClean="0"/>
              <a:t> </a:t>
            </a:r>
            <a:r>
              <a:rPr lang="en-US" sz="1200" dirty="0" smtClean="0"/>
              <a:t>from interferometer chord and Thomson scattering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0682249" y="4099960"/>
            <a:ext cx="4269153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1200" dirty="0" smtClean="0"/>
              <a:t>HSX has no specifically designed divertor </a:t>
            </a:r>
            <a:r>
              <a:rPr lang="en-US" sz="1200" dirty="0" smtClean="0"/>
              <a:t>--the </a:t>
            </a:r>
            <a:r>
              <a:rPr lang="en-US" sz="1200" dirty="0" smtClean="0"/>
              <a:t>vacuum vessel serves as the </a:t>
            </a:r>
            <a:r>
              <a:rPr lang="en-US" sz="1200" dirty="0" smtClean="0"/>
              <a:t>divertor plate</a:t>
            </a:r>
            <a:endParaRPr lang="en-US" sz="1200" dirty="0" smtClean="0"/>
          </a:p>
          <a:p>
            <a:pPr marL="285750" indent="-285750"/>
            <a:r>
              <a:rPr lang="en-US" sz="1200" dirty="0"/>
              <a:t> </a:t>
            </a:r>
            <a:r>
              <a:rPr lang="en-US" sz="1200" dirty="0" smtClean="0"/>
              <a:t>As a result, the estimated plasma wetted area </a:t>
            </a:r>
            <a:r>
              <a:rPr lang="en-US" sz="1200" dirty="0" smtClean="0"/>
              <a:t>is ~</a:t>
            </a:r>
            <a:r>
              <a:rPr lang="en-US" sz="1200" dirty="0" smtClean="0"/>
              <a:t> </a:t>
            </a:r>
            <a:r>
              <a:rPr lang="en-US" sz="1200" dirty="0" smtClean="0"/>
              <a:t>1 </a:t>
            </a:r>
            <a:r>
              <a:rPr lang="en-US" sz="1200" dirty="0" smtClean="0"/>
              <a:t>m</a:t>
            </a:r>
            <a:r>
              <a:rPr lang="en-US" sz="1200" baseline="30000" dirty="0" smtClean="0"/>
              <a:t>2</a:t>
            </a:r>
            <a:endParaRPr lang="en-US" sz="1200" dirty="0" smtClean="0"/>
          </a:p>
          <a:p>
            <a:pPr marL="285750" indent="-285750"/>
            <a:r>
              <a:rPr lang="en-US" sz="1200" dirty="0" smtClean="0"/>
              <a:t>Due to the geometry and port availability of HSX, it is not currently possible to monitor all of this area</a:t>
            </a:r>
          </a:p>
          <a:p>
            <a:pPr marL="285750" indent="-285750"/>
            <a:r>
              <a:rPr lang="en-US" sz="1200" dirty="0" smtClean="0"/>
              <a:t>We therefore insert two limiters to intercept more than 99% of field lines and assume the </a:t>
            </a:r>
            <a:r>
              <a:rPr lang="en-US" sz="1200" dirty="0" smtClean="0"/>
              <a:t>wall recycling </a:t>
            </a:r>
            <a:r>
              <a:rPr lang="en-US" sz="1200" dirty="0" smtClean="0"/>
              <a:t>flux goes to zero</a:t>
            </a:r>
          </a:p>
          <a:p>
            <a:pPr marL="285750" indent="-285750"/>
            <a:r>
              <a:rPr lang="en-US" sz="1200" dirty="0" smtClean="0"/>
              <a:t>Visible camera images will be used to infer the limiter particle flux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5230817" y="4099960"/>
            <a:ext cx="5049079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1200" dirty="0" smtClean="0"/>
              <a:t>W7-X will have five symmetric inboard limiters for OP 1.1</a:t>
            </a:r>
          </a:p>
          <a:p>
            <a:pPr marL="285750" indent="-285750"/>
            <a:r>
              <a:rPr lang="en-US" sz="1200" dirty="0" smtClean="0"/>
              <a:t>These limiters are predicted to intercept 99% of field lines</a:t>
            </a:r>
          </a:p>
          <a:p>
            <a:pPr marL="285750" indent="-285750"/>
            <a:r>
              <a:rPr lang="en-US" sz="1200" dirty="0" smtClean="0"/>
              <a:t>Visible camera images will be used to infer the particle flux from the limiters</a:t>
            </a:r>
          </a:p>
          <a:p>
            <a:pPr marL="285750" indent="-285750"/>
            <a:r>
              <a:rPr lang="en-US" sz="1200" dirty="0" smtClean="0"/>
              <a:t>Data from embedded Langmuir probes can also be compared to the optically determined particle flux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0887038" y="8318173"/>
            <a:ext cx="168625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Without limiters, the predicted strike </a:t>
            </a:r>
            <a:r>
              <a:rPr lang="en-US" sz="1100" dirty="0" smtClean="0"/>
              <a:t>points (red) </a:t>
            </a:r>
            <a:r>
              <a:rPr lang="en-US" sz="1100" dirty="0" smtClean="0"/>
              <a:t>on the HSX vacuum vessel from </a:t>
            </a:r>
            <a:r>
              <a:rPr lang="en-US" sz="1100" dirty="0" err="1" smtClean="0"/>
              <a:t>Biot-Savart</a:t>
            </a:r>
            <a:r>
              <a:rPr lang="en-US" sz="1100" dirty="0" smtClean="0"/>
              <a:t> calculations. 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20644085" y="3801328"/>
            <a:ext cx="3717739" cy="1003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000" b="1" dirty="0" smtClean="0"/>
              <a:t>Measuring photon fluxes using line emission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198109" y="8617314"/>
            <a:ext cx="1899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Two limiters,, conformal to the QHS LCFS, together are predicted to intercept 99% of field lines</a:t>
            </a:r>
            <a:endParaRPr lang="en-US" sz="11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20579780" y="3717005"/>
            <a:ext cx="3815218" cy="7276144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726030" y="4598504"/>
            <a:ext cx="3579963" cy="5373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/>
            <a:r>
              <a:rPr lang="en-US" sz="1200" dirty="0" smtClean="0"/>
              <a:t>Measured photons can be used to infer particle flux in the following manner </a:t>
            </a:r>
            <a:r>
              <a:rPr lang="en-US" sz="1200" dirty="0" smtClean="0"/>
              <a:t>[5]:</a:t>
            </a:r>
            <a:endParaRPr lang="en-US" sz="1200" dirty="0" smtClean="0"/>
          </a:p>
          <a:p>
            <a:pPr marL="171450" indent="-171450"/>
            <a:endParaRPr lang="en-US" sz="1200" dirty="0"/>
          </a:p>
          <a:p>
            <a:pPr marL="171450" indent="-171450"/>
            <a:endParaRPr lang="en-US" sz="1200" dirty="0" smtClean="0"/>
          </a:p>
          <a:p>
            <a:pPr marL="171450" indent="-171450"/>
            <a:endParaRPr lang="en-US" sz="1200" dirty="0" smtClean="0"/>
          </a:p>
          <a:p>
            <a:pPr marL="171450" indent="-171450"/>
            <a:endParaRPr lang="en-US" sz="1200" dirty="0"/>
          </a:p>
          <a:p>
            <a:pPr marL="171450" indent="-171450"/>
            <a:r>
              <a:rPr lang="en-US" sz="1200" dirty="0" smtClean="0"/>
              <a:t>The measured intensity </a:t>
            </a:r>
            <a:r>
              <a:rPr lang="en-US" sz="1200" i="1" dirty="0" smtClean="0"/>
              <a:t>I</a:t>
            </a:r>
            <a:r>
              <a:rPr lang="en-US" sz="1200" dirty="0" smtClean="0"/>
              <a:t> (photons/cm</a:t>
            </a:r>
            <a:r>
              <a:rPr lang="en-US" sz="1200" baseline="30000" dirty="0" smtClean="0"/>
              <a:t>2</a:t>
            </a:r>
            <a:r>
              <a:rPr lang="en-US" sz="1200" dirty="0" smtClean="0"/>
              <a:t>/</a:t>
            </a:r>
            <a:r>
              <a:rPr lang="en-US" sz="1200" dirty="0" err="1" smtClean="0"/>
              <a:t>sr</a:t>
            </a:r>
            <a:r>
              <a:rPr lang="en-US" sz="1200" dirty="0" smtClean="0"/>
              <a:t>/s) depends on the plasma density, the emission cross section, and the neutral density</a:t>
            </a:r>
          </a:p>
          <a:p>
            <a:pPr marL="171450" indent="-171450"/>
            <a:r>
              <a:rPr lang="en-US" sz="1200" dirty="0" smtClean="0"/>
              <a:t>This formulation assumes that the target is perpendicular to the camera</a:t>
            </a:r>
          </a:p>
          <a:p>
            <a:pPr marL="171450" indent="-171450"/>
            <a:r>
              <a:rPr lang="en-US" sz="1200" dirty="0" smtClean="0"/>
              <a:t>Once the intensity has been measured, the particle flux </a:t>
            </a:r>
            <a:r>
              <a:rPr lang="el-GR" sz="1200" i="1" dirty="0" smtClean="0"/>
              <a:t>Γ</a:t>
            </a:r>
            <a:r>
              <a:rPr lang="en-US" sz="1200" dirty="0" smtClean="0"/>
              <a:t> can be determined by </a:t>
            </a:r>
            <a:r>
              <a:rPr lang="en-US" sz="1200" dirty="0" smtClean="0"/>
              <a:t>[6]:</a:t>
            </a:r>
            <a:endParaRPr lang="en-US" sz="1200" dirty="0" smtClean="0"/>
          </a:p>
          <a:p>
            <a:pPr marL="171450" indent="-171450"/>
            <a:endParaRPr lang="en-US" sz="1200" dirty="0" smtClean="0"/>
          </a:p>
          <a:p>
            <a:pPr marL="171450" indent="-171450"/>
            <a:endParaRPr lang="en-US" sz="1200" dirty="0"/>
          </a:p>
          <a:p>
            <a:pPr marL="171450" indent="-171450"/>
            <a:endParaRPr lang="en-US" sz="1200" dirty="0" smtClean="0"/>
          </a:p>
          <a:p>
            <a:pPr marL="171450" indent="-171450"/>
            <a:endParaRPr lang="en-US" sz="1200" dirty="0"/>
          </a:p>
          <a:p>
            <a:pPr marL="171450" indent="-171450"/>
            <a:r>
              <a:rPr lang="en-US" sz="1200" dirty="0"/>
              <a:t>w</a:t>
            </a:r>
            <a:r>
              <a:rPr lang="en-US" sz="1200" dirty="0" smtClean="0"/>
              <a:t>here </a:t>
            </a:r>
            <a:r>
              <a:rPr lang="en-US" sz="1200" i="1" dirty="0" smtClean="0"/>
              <a:t>h</a:t>
            </a:r>
            <a:r>
              <a:rPr lang="en-US" sz="1200" dirty="0" smtClean="0"/>
              <a:t> is Planck’s constant, </a:t>
            </a:r>
            <a:r>
              <a:rPr lang="en-US" sz="1200" i="1" dirty="0" smtClean="0"/>
              <a:t>v</a:t>
            </a:r>
            <a:r>
              <a:rPr lang="en-US" sz="1200" dirty="0" smtClean="0"/>
              <a:t> is the wavelength of the light, </a:t>
            </a:r>
            <a:r>
              <a:rPr lang="en-US" sz="1200" i="1" dirty="0" smtClean="0"/>
              <a:t>S</a:t>
            </a:r>
            <a:r>
              <a:rPr lang="en-US" sz="1200" dirty="0" smtClean="0"/>
              <a:t> is the ionization rate coefficient, </a:t>
            </a:r>
            <a:r>
              <a:rPr lang="en-US" sz="1200" i="1" dirty="0" smtClean="0"/>
              <a:t>X</a:t>
            </a:r>
            <a:r>
              <a:rPr lang="en-US" sz="1200" dirty="0" smtClean="0"/>
              <a:t> is the excitation rate coefficient, and </a:t>
            </a:r>
            <a:r>
              <a:rPr lang="en-US" sz="1200" i="1" dirty="0" smtClean="0"/>
              <a:t>B</a:t>
            </a:r>
            <a:r>
              <a:rPr lang="en-US" sz="1200" dirty="0" smtClean="0"/>
              <a:t> is the branching ratio.</a:t>
            </a:r>
            <a:r>
              <a:rPr lang="en-US" sz="1200" i="1" dirty="0" smtClean="0"/>
              <a:t> S/XB </a:t>
            </a:r>
            <a:r>
              <a:rPr lang="en-US" sz="1200" dirty="0" smtClean="0"/>
              <a:t>is well known for H-alpha and other emission lines.</a:t>
            </a:r>
          </a:p>
          <a:p>
            <a:pPr marL="171450" indent="-171450"/>
            <a:r>
              <a:rPr lang="en-US" sz="1200" dirty="0" smtClean="0"/>
              <a:t>Once the optical system is absolutely calibrated, the measured photon intensity can therefore be used to determine the limiter particle flux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1155511" y="5024218"/>
            <a:ext cx="2728727" cy="78407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1740239" y="7387544"/>
            <a:ext cx="1648665" cy="66707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722641" y="9983179"/>
            <a:ext cx="2002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/>
              <a:t>The relationship between ionization events and H-alpha photons emitted. This is </a:t>
            </a:r>
            <a:r>
              <a:rPr lang="en-US" sz="1100" dirty="0" smtClean="0"/>
              <a:t>the quantity </a:t>
            </a:r>
            <a:r>
              <a:rPr lang="en-US" sz="1100" i="1" dirty="0" smtClean="0"/>
              <a:t>S/XB.</a:t>
            </a:r>
            <a:endParaRPr lang="en-US" sz="1100" i="1" dirty="0"/>
          </a:p>
        </p:txBody>
      </p:sp>
      <p:sp>
        <p:nvSpPr>
          <p:cNvPr id="85" name="TextBox 84"/>
          <p:cNvSpPr txBox="1"/>
          <p:nvPr/>
        </p:nvSpPr>
        <p:spPr>
          <a:xfrm>
            <a:off x="15288533" y="7410605"/>
            <a:ext cx="2192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Both a visible and an infrared camera (G. </a:t>
            </a:r>
            <a:r>
              <a:rPr lang="en-US" sz="1100" dirty="0" err="1" smtClean="0"/>
              <a:t>Wurden</a:t>
            </a:r>
            <a:r>
              <a:rPr lang="en-US" sz="1100" dirty="0" smtClean="0"/>
              <a:t>) share a perpendicular view of the limiter through W7-X port A30. </a:t>
            </a:r>
            <a:endParaRPr lang="en-US" sz="1100" dirty="0"/>
          </a:p>
        </p:txBody>
      </p:sp>
      <p:sp>
        <p:nvSpPr>
          <p:cNvPr id="86" name="TextBox 85"/>
          <p:cNvSpPr txBox="1"/>
          <p:nvPr/>
        </p:nvSpPr>
        <p:spPr>
          <a:xfrm>
            <a:off x="20010401" y="14949120"/>
            <a:ext cx="211923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err="1" smtClean="0"/>
              <a:t>Beamsplitters</a:t>
            </a:r>
            <a:r>
              <a:rPr lang="en-US" sz="1100" dirty="0" smtClean="0"/>
              <a:t> allow each spatial channel to be split into 4 spectral channels, providing more information without adjustment.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71525" y="13458825"/>
            <a:ext cx="20097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Typical gas puff profiles</a:t>
            </a:r>
            <a:endParaRPr lang="en-US" sz="1100" dirty="0"/>
          </a:p>
        </p:txBody>
      </p:sp>
      <p:sp>
        <p:nvSpPr>
          <p:cNvPr id="87" name="TextBox 86"/>
          <p:cNvSpPr txBox="1"/>
          <p:nvPr/>
        </p:nvSpPr>
        <p:spPr>
          <a:xfrm>
            <a:off x="1219200" y="15611475"/>
            <a:ext cx="11239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 smtClean="0"/>
              <a:t>Time (s)</a:t>
            </a:r>
            <a:endParaRPr lang="en-US" sz="1050" dirty="0"/>
          </a:p>
        </p:txBody>
      </p:sp>
      <p:sp>
        <p:nvSpPr>
          <p:cNvPr id="88" name="TextBox 87"/>
          <p:cNvSpPr txBox="1"/>
          <p:nvPr/>
        </p:nvSpPr>
        <p:spPr>
          <a:xfrm rot="16200000">
            <a:off x="-487340" y="14552635"/>
            <a:ext cx="14699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 smtClean="0"/>
              <a:t>Signal to </a:t>
            </a:r>
            <a:r>
              <a:rPr lang="en-US" sz="1050" dirty="0" err="1" smtClean="0"/>
              <a:t>piezo</a:t>
            </a:r>
            <a:r>
              <a:rPr lang="en-US" sz="1050" dirty="0" smtClean="0"/>
              <a:t> valve</a:t>
            </a:r>
            <a:endParaRPr lang="en-US" sz="1050" dirty="0"/>
          </a:p>
        </p:txBody>
      </p:sp>
      <p:sp>
        <p:nvSpPr>
          <p:cNvPr id="89" name="TextBox 88"/>
          <p:cNvSpPr txBox="1"/>
          <p:nvPr/>
        </p:nvSpPr>
        <p:spPr>
          <a:xfrm>
            <a:off x="3067049" y="15373350"/>
            <a:ext cx="18002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 smtClean="0"/>
              <a:t>Integrated gas puff profile</a:t>
            </a:r>
            <a:endParaRPr lang="en-US" sz="1050" dirty="0"/>
          </a:p>
        </p:txBody>
      </p:sp>
      <p:sp>
        <p:nvSpPr>
          <p:cNvPr id="90" name="TextBox 89"/>
          <p:cNvSpPr txBox="1"/>
          <p:nvPr/>
        </p:nvSpPr>
        <p:spPr>
          <a:xfrm rot="16200000">
            <a:off x="1784456" y="14228698"/>
            <a:ext cx="23461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 smtClean="0"/>
              <a:t>Total number of particles</a:t>
            </a:r>
            <a:endParaRPr lang="en-US" sz="1050" dirty="0"/>
          </a:p>
        </p:txBody>
      </p:sp>
      <p:sp>
        <p:nvSpPr>
          <p:cNvPr id="91" name="TextBox 90"/>
          <p:cNvSpPr txBox="1"/>
          <p:nvPr/>
        </p:nvSpPr>
        <p:spPr>
          <a:xfrm>
            <a:off x="7562850" y="13573125"/>
            <a:ext cx="876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N</a:t>
            </a:r>
            <a:r>
              <a:rPr lang="en-US" baseline="-25000" dirty="0" smtClean="0"/>
              <a:t>tot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5429249" y="13554075"/>
            <a:ext cx="809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dirty="0" smtClean="0"/>
              <a:t>Φ</a:t>
            </a:r>
            <a:r>
              <a:rPr lang="en-US" baseline="-25000" dirty="0" smtClean="0"/>
              <a:t>gas</a:t>
            </a:r>
            <a:endParaRPr lang="en-US" dirty="0"/>
          </a:p>
        </p:txBody>
      </p:sp>
      <p:pic>
        <p:nvPicPr>
          <p:cNvPr id="94" name="Picture 93" descr="density_profile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602810" y="5135268"/>
            <a:ext cx="4150166" cy="1237561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4838701" y="5010150"/>
            <a:ext cx="15144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A representation of the density </a:t>
            </a:r>
            <a:r>
              <a:rPr lang="en-US" sz="1100" dirty="0" smtClean="0"/>
              <a:t>profile </a:t>
            </a:r>
            <a:r>
              <a:rPr lang="en-US" sz="1100" dirty="0" smtClean="0"/>
              <a:t>and </a:t>
            </a:r>
            <a:r>
              <a:rPr lang="en-US" sz="1100" dirty="0" smtClean="0"/>
              <a:t>how it </a:t>
            </a:r>
            <a:r>
              <a:rPr lang="en-US" sz="1100" dirty="0" smtClean="0"/>
              <a:t>is </a:t>
            </a:r>
            <a:r>
              <a:rPr lang="en-US" sz="1100" dirty="0" smtClean="0"/>
              <a:t>affected </a:t>
            </a:r>
            <a:r>
              <a:rPr lang="en-US" sz="1100" dirty="0" smtClean="0"/>
              <a:t>by the </a:t>
            </a:r>
            <a:r>
              <a:rPr lang="en-US" sz="1100" dirty="0" smtClean="0"/>
              <a:t>location of the plasma source. Reproduced </a:t>
            </a:r>
            <a:r>
              <a:rPr lang="en-US" sz="1100" dirty="0" smtClean="0"/>
              <a:t>from [1</a:t>
            </a:r>
            <a:r>
              <a:rPr lang="en-US" sz="1100" dirty="0" smtClean="0"/>
              <a:t>].</a:t>
            </a:r>
            <a:endParaRPr lang="en-US" sz="1100" dirty="0"/>
          </a:p>
        </p:txBody>
      </p:sp>
      <p:sp>
        <p:nvSpPr>
          <p:cNvPr id="96" name="TextBox 95"/>
          <p:cNvSpPr txBox="1"/>
          <p:nvPr/>
        </p:nvSpPr>
        <p:spPr>
          <a:xfrm>
            <a:off x="8020050" y="4886325"/>
            <a:ext cx="18954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The normal confinement (NC) and improved confinement (IC) regimes of </a:t>
            </a:r>
            <a:r>
              <a:rPr lang="en-US" sz="1100" b="1" dirty="0" smtClean="0"/>
              <a:t>W7-AS</a:t>
            </a:r>
            <a:r>
              <a:rPr lang="en-US" sz="1100" dirty="0" smtClean="0"/>
              <a:t> [2]. The improved confinement regime was found to be related to improved neutral screening by the islands.</a:t>
            </a:r>
            <a:endParaRPr lang="en-US" sz="1100" dirty="0"/>
          </a:p>
        </p:txBody>
      </p:sp>
      <p:sp>
        <p:nvSpPr>
          <p:cNvPr id="97" name="TextBox 96"/>
          <p:cNvSpPr txBox="1"/>
          <p:nvPr/>
        </p:nvSpPr>
        <p:spPr>
          <a:xfrm>
            <a:off x="18871864" y="12621030"/>
            <a:ext cx="1514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/>
              <a:t>Fiber locations</a:t>
            </a:r>
            <a:endParaRPr lang="en-US" sz="1100" dirty="0"/>
          </a:p>
        </p:txBody>
      </p:sp>
      <p:pic>
        <p:nvPicPr>
          <p:cNvPr id="98" name="Picture 97" descr="IPP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27509821" y="1733092"/>
            <a:ext cx="2412459" cy="595001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3190675" y="1108952"/>
            <a:ext cx="1614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b="1" dirty="0" smtClean="0"/>
              <a:t>HSX</a:t>
            </a:r>
            <a:endParaRPr lang="en-US" sz="3200" b="1" dirty="0"/>
          </a:p>
        </p:txBody>
      </p:sp>
      <p:cxnSp>
        <p:nvCxnSpPr>
          <p:cNvPr id="112" name="Straight Connector 111"/>
          <p:cNvCxnSpPr/>
          <p:nvPr/>
        </p:nvCxnSpPr>
        <p:spPr bwMode="auto">
          <a:xfrm>
            <a:off x="27253659" y="5560978"/>
            <a:ext cx="0" cy="4225048"/>
          </a:xfrm>
          <a:prstGeom prst="lin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/>
          <p:cNvCxnSpPr/>
          <p:nvPr/>
        </p:nvCxnSpPr>
        <p:spPr bwMode="auto">
          <a:xfrm>
            <a:off x="8843523" y="13540903"/>
            <a:ext cx="0" cy="2431915"/>
          </a:xfrm>
          <a:prstGeom prst="lin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TextBox 117"/>
          <p:cNvSpPr txBox="1"/>
          <p:nvPr/>
        </p:nvSpPr>
        <p:spPr>
          <a:xfrm>
            <a:off x="17210752" y="11988924"/>
            <a:ext cx="2398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W7-X</a:t>
            </a:r>
            <a:endParaRPr lang="en-US" sz="2800" b="1" dirty="0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15194602" y="3793787"/>
            <a:ext cx="0" cy="7315199"/>
          </a:xfrm>
          <a:prstGeom prst="lin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5" name="TextBox 134"/>
          <p:cNvSpPr txBox="1"/>
          <p:nvPr/>
        </p:nvSpPr>
        <p:spPr>
          <a:xfrm>
            <a:off x="13793821" y="8190689"/>
            <a:ext cx="1070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 smtClean="0"/>
              <a:t>R (m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136" name="Object 135"/>
          <p:cNvGraphicFramePr>
            <a:graphicFrameLocks noChangeAspect="1"/>
          </p:cNvGraphicFramePr>
          <p:nvPr/>
        </p:nvGraphicFramePr>
        <p:xfrm>
          <a:off x="1192180" y="8753475"/>
          <a:ext cx="8237538" cy="1022350"/>
        </p:xfrm>
        <a:graphic>
          <a:graphicData uri="http://schemas.openxmlformats.org/presentationml/2006/ole">
            <p:oleObj spid="_x0000_s1028" name="Equation" r:id="rId37" imgW="3581280" imgH="444240" progId="Equation.3">
              <p:embed/>
            </p:oleObj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13424171" y="10214042"/>
            <a:ext cx="1673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dirty="0" smtClean="0">
                <a:solidFill>
                  <a:schemeClr val="bg1"/>
                </a:solidFill>
              </a:rPr>
              <a:t>Limiter edge</a:t>
            </a:r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139" name="Straight Arrow Connector 138"/>
          <p:cNvCxnSpPr/>
          <p:nvPr/>
        </p:nvCxnSpPr>
        <p:spPr bwMode="auto">
          <a:xfrm flipV="1">
            <a:off x="13754911" y="10039350"/>
            <a:ext cx="84914" cy="194148"/>
          </a:xfrm>
          <a:prstGeom prst="straightConnector1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112576</TotalTime>
  <Words>1473</Words>
  <Application>Microsoft Office PowerPoint</Application>
  <PresentationFormat>Custom</PresentationFormat>
  <Paragraphs>127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Microsoft Equation 3.0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LaurieS</cp:lastModifiedBy>
  <cp:revision>3923</cp:revision>
  <dcterms:created xsi:type="dcterms:W3CDTF">2005-10-11T17:07:47Z</dcterms:created>
  <dcterms:modified xsi:type="dcterms:W3CDTF">2015-11-12T20:35:39Z</dcterms:modified>
</cp:coreProperties>
</file>