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2918400" cy="16459200"/>
  <p:notesSz cx="7010400" cy="9296400"/>
  <p:defaultTextStyle>
    <a:defPPr>
      <a:defRPr lang="en-US"/>
    </a:defPPr>
    <a:lvl1pPr algn="l" rtl="0" fontAlgn="base">
      <a:spcBef>
        <a:spcPct val="20000"/>
      </a:spcBef>
      <a:spcAft>
        <a:spcPct val="0"/>
      </a:spcAft>
      <a:buChar char="•"/>
      <a:defRPr sz="1600" kern="1200">
        <a:solidFill>
          <a:schemeClr val="tx1"/>
        </a:solidFill>
        <a:latin typeface="Arial" charset="0"/>
        <a:ea typeface="+mn-ea"/>
        <a:cs typeface="+mn-cs"/>
      </a:defRPr>
    </a:lvl1pPr>
    <a:lvl2pPr marL="457200" algn="l" rtl="0" fontAlgn="base">
      <a:spcBef>
        <a:spcPct val="20000"/>
      </a:spcBef>
      <a:spcAft>
        <a:spcPct val="0"/>
      </a:spcAft>
      <a:buChar char="•"/>
      <a:defRPr sz="1600" kern="1200">
        <a:solidFill>
          <a:schemeClr val="tx1"/>
        </a:solidFill>
        <a:latin typeface="Arial" charset="0"/>
        <a:ea typeface="+mn-ea"/>
        <a:cs typeface="+mn-cs"/>
      </a:defRPr>
    </a:lvl2pPr>
    <a:lvl3pPr marL="914400" algn="l" rtl="0" fontAlgn="base">
      <a:spcBef>
        <a:spcPct val="20000"/>
      </a:spcBef>
      <a:spcAft>
        <a:spcPct val="0"/>
      </a:spcAft>
      <a:buChar char="•"/>
      <a:defRPr sz="1600" kern="1200">
        <a:solidFill>
          <a:schemeClr val="tx1"/>
        </a:solidFill>
        <a:latin typeface="Arial" charset="0"/>
        <a:ea typeface="+mn-ea"/>
        <a:cs typeface="+mn-cs"/>
      </a:defRPr>
    </a:lvl3pPr>
    <a:lvl4pPr marL="1371600" algn="l" rtl="0" fontAlgn="base">
      <a:spcBef>
        <a:spcPct val="20000"/>
      </a:spcBef>
      <a:spcAft>
        <a:spcPct val="0"/>
      </a:spcAft>
      <a:buChar char="•"/>
      <a:defRPr sz="1600" kern="1200">
        <a:solidFill>
          <a:schemeClr val="tx1"/>
        </a:solidFill>
        <a:latin typeface="Arial" charset="0"/>
        <a:ea typeface="+mn-ea"/>
        <a:cs typeface="+mn-cs"/>
      </a:defRPr>
    </a:lvl4pPr>
    <a:lvl5pPr marL="1828800" algn="l" rtl="0" fontAlgn="base">
      <a:spcBef>
        <a:spcPct val="20000"/>
      </a:spcBef>
      <a:spcAft>
        <a:spcPct val="0"/>
      </a:spcAft>
      <a:buChar char="•"/>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00FF"/>
    <a:srgbClr val="800080"/>
    <a:srgbClr val="FF66FF"/>
    <a:srgbClr val="9933FF"/>
    <a:srgbClr val="9900CC"/>
    <a:srgbClr val="802AA6"/>
    <a:srgbClr val="FF00FF"/>
    <a:srgbClr val="00FFFF"/>
    <a:srgbClr val="00CC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8495" autoAdjust="0"/>
    <p:restoredTop sz="98413" autoAdjust="0"/>
  </p:normalViewPr>
  <p:slideViewPr>
    <p:cSldViewPr snapToGrid="0">
      <p:cViewPr varScale="1">
        <p:scale>
          <a:sx n="49" d="100"/>
          <a:sy n="49" d="100"/>
        </p:scale>
        <p:origin x="-618" y="-108"/>
      </p:cViewPr>
      <p:guideLst>
        <p:guide orient="horz"/>
        <p:guide pos="151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8" d="100"/>
          <a:sy n="88" d="100"/>
        </p:scale>
        <p:origin x="-3828" y="-10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5" Type="http://schemas.openxmlformats.org/officeDocument/2006/relationships/image" Target="../media/image7.wmf"/><Relationship Id="rId4"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3038475" cy="464981"/>
          </a:xfrm>
          <a:prstGeom prst="rect">
            <a:avLst/>
          </a:prstGeom>
          <a:noFill/>
          <a:ln w="9525">
            <a:noFill/>
            <a:miter lim="800000"/>
            <a:headEnd/>
            <a:tailEnd/>
          </a:ln>
          <a:effectLst/>
        </p:spPr>
        <p:txBody>
          <a:bodyPr vert="horz" wrap="square" lIns="93144" tIns="46572" rIns="93144" bIns="46572" numCol="1" anchor="t" anchorCtr="0" compatLnSpc="1">
            <a:prstTxWarp prst="textNoShape">
              <a:avLst/>
            </a:prstTxWarp>
          </a:bodyPr>
          <a:lstStyle>
            <a:lvl1pPr defTabSz="931924">
              <a:spcBef>
                <a:spcPct val="0"/>
              </a:spcBef>
              <a:buFontTx/>
              <a:buNone/>
              <a:defRPr sz="1200" smtClean="0">
                <a:latin typeface="Times New Roman" pitchFamily="18" charset="0"/>
              </a:defRPr>
            </a:lvl1pPr>
          </a:lstStyle>
          <a:p>
            <a:pPr>
              <a:defRPr/>
            </a:pPr>
            <a:endParaRPr lang="en-US"/>
          </a:p>
        </p:txBody>
      </p:sp>
      <p:sp>
        <p:nvSpPr>
          <p:cNvPr id="4099" name="Rectangle 1027"/>
          <p:cNvSpPr>
            <a:spLocks noGrp="1" noChangeArrowheads="1"/>
          </p:cNvSpPr>
          <p:nvPr>
            <p:ph type="dt" sz="quarter" idx="1"/>
          </p:nvPr>
        </p:nvSpPr>
        <p:spPr bwMode="auto">
          <a:xfrm>
            <a:off x="3971926" y="0"/>
            <a:ext cx="3038475" cy="464981"/>
          </a:xfrm>
          <a:prstGeom prst="rect">
            <a:avLst/>
          </a:prstGeom>
          <a:noFill/>
          <a:ln w="9525">
            <a:noFill/>
            <a:miter lim="800000"/>
            <a:headEnd/>
            <a:tailEnd/>
          </a:ln>
          <a:effectLst/>
        </p:spPr>
        <p:txBody>
          <a:bodyPr vert="horz" wrap="square" lIns="93144" tIns="46572" rIns="93144" bIns="46572" numCol="1" anchor="t" anchorCtr="0" compatLnSpc="1">
            <a:prstTxWarp prst="textNoShape">
              <a:avLst/>
            </a:prstTxWarp>
          </a:bodyPr>
          <a:lstStyle>
            <a:lvl1pPr algn="r" defTabSz="931924">
              <a:spcBef>
                <a:spcPct val="0"/>
              </a:spcBef>
              <a:buFontTx/>
              <a:buNone/>
              <a:defRPr sz="1200" smtClean="0">
                <a:latin typeface="Times New Roman" pitchFamily="18" charset="0"/>
              </a:defRPr>
            </a:lvl1pPr>
          </a:lstStyle>
          <a:p>
            <a:pPr>
              <a:defRPr/>
            </a:pPr>
            <a:endParaRPr lang="en-US"/>
          </a:p>
        </p:txBody>
      </p:sp>
      <p:sp>
        <p:nvSpPr>
          <p:cNvPr id="4100" name="Rectangle 1028"/>
          <p:cNvSpPr>
            <a:spLocks noGrp="1" noChangeArrowheads="1"/>
          </p:cNvSpPr>
          <p:nvPr>
            <p:ph type="ftr" sz="quarter" idx="2"/>
          </p:nvPr>
        </p:nvSpPr>
        <p:spPr bwMode="auto">
          <a:xfrm>
            <a:off x="0" y="8831421"/>
            <a:ext cx="3038475" cy="464979"/>
          </a:xfrm>
          <a:prstGeom prst="rect">
            <a:avLst/>
          </a:prstGeom>
          <a:noFill/>
          <a:ln w="9525">
            <a:noFill/>
            <a:miter lim="800000"/>
            <a:headEnd/>
            <a:tailEnd/>
          </a:ln>
          <a:effectLst/>
        </p:spPr>
        <p:txBody>
          <a:bodyPr vert="horz" wrap="square" lIns="93144" tIns="46572" rIns="93144" bIns="46572" numCol="1" anchor="b" anchorCtr="0" compatLnSpc="1">
            <a:prstTxWarp prst="textNoShape">
              <a:avLst/>
            </a:prstTxWarp>
          </a:bodyPr>
          <a:lstStyle>
            <a:lvl1pPr defTabSz="931924">
              <a:spcBef>
                <a:spcPct val="0"/>
              </a:spcBef>
              <a:buFontTx/>
              <a:buNone/>
              <a:defRPr sz="1200" smtClean="0">
                <a:latin typeface="Times New Roman" pitchFamily="18" charset="0"/>
              </a:defRPr>
            </a:lvl1pPr>
          </a:lstStyle>
          <a:p>
            <a:pPr>
              <a:defRPr/>
            </a:pPr>
            <a:endParaRPr lang="en-US"/>
          </a:p>
        </p:txBody>
      </p:sp>
      <p:sp>
        <p:nvSpPr>
          <p:cNvPr id="4101" name="Rectangle 1029"/>
          <p:cNvSpPr>
            <a:spLocks noGrp="1" noChangeArrowheads="1"/>
          </p:cNvSpPr>
          <p:nvPr>
            <p:ph type="sldNum" sz="quarter" idx="3"/>
          </p:nvPr>
        </p:nvSpPr>
        <p:spPr bwMode="auto">
          <a:xfrm>
            <a:off x="3971926" y="8831421"/>
            <a:ext cx="3038475" cy="464979"/>
          </a:xfrm>
          <a:prstGeom prst="rect">
            <a:avLst/>
          </a:prstGeom>
          <a:noFill/>
          <a:ln w="9525">
            <a:noFill/>
            <a:miter lim="800000"/>
            <a:headEnd/>
            <a:tailEnd/>
          </a:ln>
          <a:effectLst/>
        </p:spPr>
        <p:txBody>
          <a:bodyPr vert="horz" wrap="square" lIns="93144" tIns="46572" rIns="93144" bIns="46572" numCol="1" anchor="b" anchorCtr="0" compatLnSpc="1">
            <a:prstTxWarp prst="textNoShape">
              <a:avLst/>
            </a:prstTxWarp>
          </a:bodyPr>
          <a:lstStyle>
            <a:lvl1pPr algn="r" defTabSz="931924">
              <a:spcBef>
                <a:spcPct val="0"/>
              </a:spcBef>
              <a:buFontTx/>
              <a:buNone/>
              <a:defRPr sz="1200" smtClean="0">
                <a:latin typeface="Times New Roman" pitchFamily="18" charset="0"/>
              </a:defRPr>
            </a:lvl1pPr>
          </a:lstStyle>
          <a:p>
            <a:pPr>
              <a:defRPr/>
            </a:pPr>
            <a:fld id="{DCAB995A-D469-4F55-A976-89C7B7F6B2F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38475" cy="464981"/>
          </a:xfrm>
          <a:prstGeom prst="rect">
            <a:avLst/>
          </a:prstGeom>
          <a:noFill/>
          <a:ln w="9525">
            <a:noFill/>
            <a:miter lim="800000"/>
            <a:headEnd/>
            <a:tailEnd/>
          </a:ln>
          <a:effectLst/>
        </p:spPr>
        <p:txBody>
          <a:bodyPr vert="horz" wrap="square" lIns="91759" tIns="45880" rIns="91759" bIns="45880" numCol="1" anchor="t" anchorCtr="0" compatLnSpc="1">
            <a:prstTxWarp prst="textNoShape">
              <a:avLst/>
            </a:prstTxWarp>
          </a:bodyPr>
          <a:lstStyle>
            <a:lvl1pPr>
              <a:spcBef>
                <a:spcPct val="0"/>
              </a:spcBef>
              <a:buFontTx/>
              <a:buNone/>
              <a:defRPr sz="1200" smtClean="0">
                <a:latin typeface="Times New Roman" pitchFamily="18" charset="0"/>
              </a:defRPr>
            </a:lvl1pPr>
          </a:lstStyle>
          <a:p>
            <a:pPr>
              <a:defRPr/>
            </a:pPr>
            <a:endParaRPr lang="en-US"/>
          </a:p>
        </p:txBody>
      </p:sp>
      <p:sp>
        <p:nvSpPr>
          <p:cNvPr id="8195" name="Rectangle 3"/>
          <p:cNvSpPr>
            <a:spLocks noGrp="1" noChangeArrowheads="1"/>
          </p:cNvSpPr>
          <p:nvPr>
            <p:ph type="dt" idx="1"/>
          </p:nvPr>
        </p:nvSpPr>
        <p:spPr bwMode="auto">
          <a:xfrm>
            <a:off x="3970339" y="0"/>
            <a:ext cx="3038475" cy="464981"/>
          </a:xfrm>
          <a:prstGeom prst="rect">
            <a:avLst/>
          </a:prstGeom>
          <a:noFill/>
          <a:ln w="9525">
            <a:noFill/>
            <a:miter lim="800000"/>
            <a:headEnd/>
            <a:tailEnd/>
          </a:ln>
          <a:effectLst/>
        </p:spPr>
        <p:txBody>
          <a:bodyPr vert="horz" wrap="square" lIns="91759" tIns="45880" rIns="91759" bIns="45880" numCol="1" anchor="t" anchorCtr="0" compatLnSpc="1">
            <a:prstTxWarp prst="textNoShape">
              <a:avLst/>
            </a:prstTxWarp>
          </a:bodyPr>
          <a:lstStyle>
            <a:lvl1pPr algn="r">
              <a:spcBef>
                <a:spcPct val="0"/>
              </a:spcBef>
              <a:buFontTx/>
              <a:buNone/>
              <a:defRPr sz="1200" smtClean="0">
                <a:latin typeface="Times New Roman" pitchFamily="18"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9050" y="696913"/>
            <a:ext cx="6972300" cy="348615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701677" y="4416511"/>
            <a:ext cx="5607051" cy="4183221"/>
          </a:xfrm>
          <a:prstGeom prst="rect">
            <a:avLst/>
          </a:prstGeom>
          <a:noFill/>
          <a:ln w="9525">
            <a:noFill/>
            <a:miter lim="800000"/>
            <a:headEnd/>
            <a:tailEnd/>
          </a:ln>
          <a:effectLst/>
        </p:spPr>
        <p:txBody>
          <a:bodyPr vert="horz" wrap="square" lIns="91759" tIns="45880" rIns="91759" bIns="458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829823"/>
            <a:ext cx="3038475" cy="464981"/>
          </a:xfrm>
          <a:prstGeom prst="rect">
            <a:avLst/>
          </a:prstGeom>
          <a:noFill/>
          <a:ln w="9525">
            <a:noFill/>
            <a:miter lim="800000"/>
            <a:headEnd/>
            <a:tailEnd/>
          </a:ln>
          <a:effectLst/>
        </p:spPr>
        <p:txBody>
          <a:bodyPr vert="horz" wrap="square" lIns="91759" tIns="45880" rIns="91759" bIns="45880" numCol="1" anchor="b" anchorCtr="0" compatLnSpc="1">
            <a:prstTxWarp prst="textNoShape">
              <a:avLst/>
            </a:prstTxWarp>
          </a:bodyPr>
          <a:lstStyle>
            <a:lvl1pPr>
              <a:spcBef>
                <a:spcPct val="0"/>
              </a:spcBef>
              <a:buFontTx/>
              <a:buNone/>
              <a:defRPr sz="1200" smtClean="0">
                <a:latin typeface="Times New Roman" pitchFamily="18" charset="0"/>
              </a:defRPr>
            </a:lvl1pPr>
          </a:lstStyle>
          <a:p>
            <a:pPr>
              <a:defRPr/>
            </a:pPr>
            <a:endParaRPr lang="en-US"/>
          </a:p>
        </p:txBody>
      </p:sp>
      <p:sp>
        <p:nvSpPr>
          <p:cNvPr id="8199" name="Rectangle 7"/>
          <p:cNvSpPr>
            <a:spLocks noGrp="1" noChangeArrowheads="1"/>
          </p:cNvSpPr>
          <p:nvPr>
            <p:ph type="sldNum" sz="quarter" idx="5"/>
          </p:nvPr>
        </p:nvSpPr>
        <p:spPr bwMode="auto">
          <a:xfrm>
            <a:off x="3970339" y="8829823"/>
            <a:ext cx="3038475" cy="464981"/>
          </a:xfrm>
          <a:prstGeom prst="rect">
            <a:avLst/>
          </a:prstGeom>
          <a:noFill/>
          <a:ln w="9525">
            <a:noFill/>
            <a:miter lim="800000"/>
            <a:headEnd/>
            <a:tailEnd/>
          </a:ln>
          <a:effectLst/>
        </p:spPr>
        <p:txBody>
          <a:bodyPr vert="horz" wrap="square" lIns="91759" tIns="45880" rIns="91759" bIns="45880" numCol="1" anchor="b" anchorCtr="0" compatLnSpc="1">
            <a:prstTxWarp prst="textNoShape">
              <a:avLst/>
            </a:prstTxWarp>
          </a:bodyPr>
          <a:lstStyle>
            <a:lvl1pPr algn="r">
              <a:spcBef>
                <a:spcPct val="0"/>
              </a:spcBef>
              <a:buFontTx/>
              <a:buNone/>
              <a:defRPr sz="1200" smtClean="0">
                <a:latin typeface="Times New Roman" pitchFamily="18" charset="0"/>
              </a:defRPr>
            </a:lvl1pPr>
          </a:lstStyle>
          <a:p>
            <a:pPr>
              <a:defRPr/>
            </a:pPr>
            <a:fld id="{C108F082-45AD-4C6A-9701-720E7D5FC34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p>
            <a:fld id="{863A2078-4935-477F-861F-7244F2AA4D25}" type="slidenum">
              <a:rPr lang="en-US"/>
              <a:pPr/>
              <a:t>1</a:t>
            </a:fld>
            <a:endParaRPr lang="en-US"/>
          </a:p>
        </p:txBody>
      </p:sp>
      <p:sp>
        <p:nvSpPr>
          <p:cNvPr id="4099" name="Rectangle 2"/>
          <p:cNvSpPr>
            <a:spLocks noGrp="1" noRot="1" noChangeAspect="1" noChangeArrowheads="1" noTextEdit="1"/>
          </p:cNvSpPr>
          <p:nvPr>
            <p:ph type="sldImg"/>
          </p:nvPr>
        </p:nvSpPr>
        <p:spPr>
          <a:xfrm>
            <a:off x="19050" y="696913"/>
            <a:ext cx="6972300" cy="3486150"/>
          </a:xfrm>
          <a:ln/>
        </p:spPr>
      </p:sp>
      <p:sp>
        <p:nvSpPr>
          <p:cNvPr id="410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564" y="5113340"/>
            <a:ext cx="27981275" cy="35274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4937125" y="9326565"/>
            <a:ext cx="23044150" cy="42068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646239" y="3840163"/>
            <a:ext cx="29625925" cy="108632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6" y="10575925"/>
            <a:ext cx="27981275" cy="3270250"/>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600326" y="6975475"/>
            <a:ext cx="27981275" cy="360045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1646239" y="3840163"/>
            <a:ext cx="14736762" cy="108632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6535400" y="3840163"/>
            <a:ext cx="14736763" cy="108632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46238" y="3684588"/>
            <a:ext cx="14544676" cy="15351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46238" y="5219702"/>
            <a:ext cx="14544676" cy="9483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722725" y="3684588"/>
            <a:ext cx="14549438" cy="15351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6722725" y="5219702"/>
            <a:ext cx="14549438" cy="9483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238" y="655640"/>
            <a:ext cx="10829926" cy="2789237"/>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2869863" y="655640"/>
            <a:ext cx="18402300" cy="1404778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46238" y="3444875"/>
            <a:ext cx="10829926" cy="112585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1601" y="11522075"/>
            <a:ext cx="19751675" cy="1358900"/>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6451601" y="1470025"/>
            <a:ext cx="19751675" cy="987583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451601" y="12880975"/>
            <a:ext cx="19751675" cy="193198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646239" y="3840163"/>
            <a:ext cx="29625925" cy="1086326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66476" y="658813"/>
            <a:ext cx="7405688" cy="14044612"/>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46239" y="658813"/>
            <a:ext cx="22067837" cy="1404461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95250" y="15998825"/>
            <a:ext cx="32766000" cy="490538"/>
          </a:xfrm>
          <a:prstGeom prst="rect">
            <a:avLst/>
          </a:prstGeom>
          <a:noFill/>
          <a:ln w="9525">
            <a:noFill/>
            <a:miter lim="800000"/>
            <a:headEnd/>
            <a:tailEnd/>
          </a:ln>
          <a:effectLst/>
        </p:spPr>
        <p:txBody>
          <a:bodyPr lIns="58561" tIns="29280" rIns="58561" bIns="29280">
            <a:spAutoFit/>
          </a:bodyPr>
          <a:lstStyle/>
          <a:p>
            <a:pPr algn="ctr" defTabSz="585788" fontAlgn="ctr">
              <a:spcBef>
                <a:spcPct val="0"/>
              </a:spcBef>
              <a:buFontTx/>
              <a:buNone/>
              <a:defRPr/>
            </a:pPr>
            <a:r>
              <a:rPr lang="en-US" sz="2800" b="1" dirty="0" smtClean="0">
                <a:solidFill>
                  <a:srgbClr val="000066"/>
                </a:solidFill>
                <a:cs typeface="Arial" charset="0"/>
              </a:rPr>
              <a:t>56</a:t>
            </a:r>
            <a:r>
              <a:rPr lang="en-US" sz="2800" b="1" baseline="30000" dirty="0" smtClean="0">
                <a:solidFill>
                  <a:srgbClr val="000066"/>
                </a:solidFill>
                <a:cs typeface="Arial" charset="0"/>
              </a:rPr>
              <a:t>th</a:t>
            </a:r>
            <a:r>
              <a:rPr lang="en-US" sz="2800" b="1" dirty="0" smtClean="0">
                <a:solidFill>
                  <a:srgbClr val="000066"/>
                </a:solidFill>
                <a:cs typeface="Arial" charset="0"/>
              </a:rPr>
              <a:t> Annual</a:t>
            </a:r>
            <a:r>
              <a:rPr lang="en-US" sz="2800" b="1" baseline="0" dirty="0" smtClean="0">
                <a:solidFill>
                  <a:srgbClr val="000066"/>
                </a:solidFill>
                <a:cs typeface="Arial" charset="0"/>
              </a:rPr>
              <a:t> Meeting of the Division of Plasma Physics. October 27-31, 2014. New Orleans, LA</a:t>
            </a:r>
            <a:endParaRPr lang="en-US" sz="2800" b="1" dirty="0">
              <a:solidFill>
                <a:srgbClr val="000066"/>
              </a:solidFill>
              <a:cs typeface="Arial" charset="0"/>
            </a:endParaRPr>
          </a:p>
        </p:txBody>
      </p:sp>
      <p:pic>
        <p:nvPicPr>
          <p:cNvPr id="2051" name="Picture 10" descr="bucky badger"/>
          <p:cNvPicPr>
            <a:picLocks noChangeAspect="1" noChangeArrowheads="1"/>
          </p:cNvPicPr>
          <p:nvPr/>
        </p:nvPicPr>
        <p:blipFill>
          <a:blip r:embed="rId13" cstate="print"/>
          <a:srcRect/>
          <a:stretch>
            <a:fillRect/>
          </a:stretch>
        </p:blipFill>
        <p:spPr bwMode="auto">
          <a:xfrm>
            <a:off x="542926" y="190500"/>
            <a:ext cx="2012706" cy="2095500"/>
          </a:xfrm>
          <a:prstGeom prst="rect">
            <a:avLst/>
          </a:prstGeom>
          <a:noFill/>
          <a:ln w="9525">
            <a:noFill/>
            <a:miter lim="800000"/>
            <a:headEnd/>
            <a:tailEnd/>
          </a:ln>
        </p:spPr>
      </p:pic>
      <p:pic>
        <p:nvPicPr>
          <p:cNvPr id="2052" name="Picture 11" descr="qhs"/>
          <p:cNvPicPr>
            <a:picLocks noChangeAspect="1" noChangeArrowheads="1"/>
          </p:cNvPicPr>
          <p:nvPr/>
        </p:nvPicPr>
        <p:blipFill>
          <a:blip r:embed="rId14" cstate="print"/>
          <a:srcRect/>
          <a:stretch>
            <a:fillRect/>
          </a:stretch>
        </p:blipFill>
        <p:spPr bwMode="auto">
          <a:xfrm>
            <a:off x="29396987" y="128590"/>
            <a:ext cx="3521413" cy="22515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135313" rtl="0" eaLnBrk="0" fontAlgn="base" hangingPunct="0">
        <a:spcBef>
          <a:spcPct val="0"/>
        </a:spcBef>
        <a:spcAft>
          <a:spcPct val="0"/>
        </a:spcAft>
        <a:defRPr sz="15100">
          <a:solidFill>
            <a:schemeClr val="tx2"/>
          </a:solidFill>
          <a:latin typeface="+mj-lt"/>
          <a:ea typeface="+mj-ea"/>
          <a:cs typeface="+mj-cs"/>
        </a:defRPr>
      </a:lvl1pPr>
      <a:lvl2pPr algn="ctr" defTabSz="3135313" rtl="0" eaLnBrk="0" fontAlgn="base" hangingPunct="0">
        <a:spcBef>
          <a:spcPct val="0"/>
        </a:spcBef>
        <a:spcAft>
          <a:spcPct val="0"/>
        </a:spcAft>
        <a:defRPr sz="15100">
          <a:solidFill>
            <a:schemeClr val="tx2"/>
          </a:solidFill>
          <a:latin typeface="Times New Roman" pitchFamily="18" charset="0"/>
        </a:defRPr>
      </a:lvl2pPr>
      <a:lvl3pPr algn="ctr" defTabSz="3135313" rtl="0" eaLnBrk="0" fontAlgn="base" hangingPunct="0">
        <a:spcBef>
          <a:spcPct val="0"/>
        </a:spcBef>
        <a:spcAft>
          <a:spcPct val="0"/>
        </a:spcAft>
        <a:defRPr sz="15100">
          <a:solidFill>
            <a:schemeClr val="tx2"/>
          </a:solidFill>
          <a:latin typeface="Times New Roman" pitchFamily="18" charset="0"/>
        </a:defRPr>
      </a:lvl3pPr>
      <a:lvl4pPr algn="ctr" defTabSz="3135313" rtl="0" eaLnBrk="0" fontAlgn="base" hangingPunct="0">
        <a:spcBef>
          <a:spcPct val="0"/>
        </a:spcBef>
        <a:spcAft>
          <a:spcPct val="0"/>
        </a:spcAft>
        <a:defRPr sz="15100">
          <a:solidFill>
            <a:schemeClr val="tx2"/>
          </a:solidFill>
          <a:latin typeface="Times New Roman" pitchFamily="18" charset="0"/>
        </a:defRPr>
      </a:lvl4pPr>
      <a:lvl5pPr algn="ctr" defTabSz="3135313" rtl="0" eaLnBrk="0" fontAlgn="base" hangingPunct="0">
        <a:spcBef>
          <a:spcPct val="0"/>
        </a:spcBef>
        <a:spcAft>
          <a:spcPct val="0"/>
        </a:spcAft>
        <a:defRPr sz="15100">
          <a:solidFill>
            <a:schemeClr val="tx2"/>
          </a:solidFill>
          <a:latin typeface="Times New Roman" pitchFamily="18" charset="0"/>
        </a:defRPr>
      </a:lvl5pPr>
      <a:lvl6pPr marL="457200" algn="ctr" defTabSz="3135313" rtl="0" fontAlgn="base">
        <a:spcBef>
          <a:spcPct val="0"/>
        </a:spcBef>
        <a:spcAft>
          <a:spcPct val="0"/>
        </a:spcAft>
        <a:defRPr sz="15100">
          <a:solidFill>
            <a:schemeClr val="tx2"/>
          </a:solidFill>
          <a:latin typeface="Times New Roman" pitchFamily="18" charset="0"/>
        </a:defRPr>
      </a:lvl6pPr>
      <a:lvl7pPr marL="914400" algn="ctr" defTabSz="3135313" rtl="0" fontAlgn="base">
        <a:spcBef>
          <a:spcPct val="0"/>
        </a:spcBef>
        <a:spcAft>
          <a:spcPct val="0"/>
        </a:spcAft>
        <a:defRPr sz="15100">
          <a:solidFill>
            <a:schemeClr val="tx2"/>
          </a:solidFill>
          <a:latin typeface="Times New Roman" pitchFamily="18" charset="0"/>
        </a:defRPr>
      </a:lvl7pPr>
      <a:lvl8pPr marL="1371600" algn="ctr" defTabSz="3135313" rtl="0" fontAlgn="base">
        <a:spcBef>
          <a:spcPct val="0"/>
        </a:spcBef>
        <a:spcAft>
          <a:spcPct val="0"/>
        </a:spcAft>
        <a:defRPr sz="15100">
          <a:solidFill>
            <a:schemeClr val="tx2"/>
          </a:solidFill>
          <a:latin typeface="Times New Roman" pitchFamily="18" charset="0"/>
        </a:defRPr>
      </a:lvl8pPr>
      <a:lvl9pPr marL="1828800" algn="ctr" defTabSz="3135313" rtl="0" fontAlgn="base">
        <a:spcBef>
          <a:spcPct val="0"/>
        </a:spcBef>
        <a:spcAft>
          <a:spcPct val="0"/>
        </a:spcAft>
        <a:defRPr sz="15100">
          <a:solidFill>
            <a:schemeClr val="tx2"/>
          </a:solidFill>
          <a:latin typeface="Times New Roman" pitchFamily="18" charset="0"/>
        </a:defRPr>
      </a:lvl9pPr>
    </p:titleStyle>
    <p:bodyStyle>
      <a:lvl1pPr marL="1176338" indent="-1176338" algn="l" defTabSz="3135313" rtl="0" eaLnBrk="0" fontAlgn="base" hangingPunct="0">
        <a:spcBef>
          <a:spcPct val="20000"/>
        </a:spcBef>
        <a:spcAft>
          <a:spcPct val="0"/>
        </a:spcAft>
        <a:buChar char="•"/>
        <a:defRPr sz="11000">
          <a:solidFill>
            <a:schemeClr val="tx1"/>
          </a:solidFill>
          <a:latin typeface="+mn-lt"/>
          <a:ea typeface="+mn-ea"/>
          <a:cs typeface="+mn-cs"/>
        </a:defRPr>
      </a:lvl1pPr>
      <a:lvl2pPr marL="2547938" indent="-981075" algn="l" defTabSz="3135313" rtl="0" eaLnBrk="0" fontAlgn="base" hangingPunct="0">
        <a:spcBef>
          <a:spcPct val="20000"/>
        </a:spcBef>
        <a:spcAft>
          <a:spcPct val="0"/>
        </a:spcAft>
        <a:buChar char="–"/>
        <a:defRPr sz="9600">
          <a:solidFill>
            <a:schemeClr val="tx1"/>
          </a:solidFill>
          <a:latin typeface="+mn-lt"/>
        </a:defRPr>
      </a:lvl2pPr>
      <a:lvl3pPr marL="3919538" indent="-784225" algn="l" defTabSz="3135313" rtl="0" eaLnBrk="0" fontAlgn="base" hangingPunct="0">
        <a:spcBef>
          <a:spcPct val="20000"/>
        </a:spcBef>
        <a:spcAft>
          <a:spcPct val="0"/>
        </a:spcAft>
        <a:buChar char="•"/>
        <a:defRPr sz="8200">
          <a:solidFill>
            <a:schemeClr val="tx1"/>
          </a:solidFill>
          <a:latin typeface="+mn-lt"/>
        </a:defRPr>
      </a:lvl3pPr>
      <a:lvl4pPr marL="5486400" indent="-784225" algn="l" defTabSz="3135313" rtl="0" eaLnBrk="0" fontAlgn="base" hangingPunct="0">
        <a:spcBef>
          <a:spcPct val="20000"/>
        </a:spcBef>
        <a:spcAft>
          <a:spcPct val="0"/>
        </a:spcAft>
        <a:buChar char="–"/>
        <a:defRPr sz="6900">
          <a:solidFill>
            <a:schemeClr val="tx1"/>
          </a:solidFill>
          <a:latin typeface="+mn-lt"/>
        </a:defRPr>
      </a:lvl4pPr>
      <a:lvl5pPr marL="7053263" indent="-782638" algn="l" defTabSz="3135313" rtl="0" eaLnBrk="0" fontAlgn="base" hangingPunct="0">
        <a:spcBef>
          <a:spcPct val="20000"/>
        </a:spcBef>
        <a:spcAft>
          <a:spcPct val="0"/>
        </a:spcAft>
        <a:buChar char="»"/>
        <a:defRPr sz="6900">
          <a:solidFill>
            <a:schemeClr val="tx1"/>
          </a:solidFill>
          <a:latin typeface="+mn-lt"/>
        </a:defRPr>
      </a:lvl5pPr>
      <a:lvl6pPr marL="7510463" indent="-782638" algn="l" defTabSz="3135313" rtl="0" fontAlgn="base">
        <a:spcBef>
          <a:spcPct val="20000"/>
        </a:spcBef>
        <a:spcAft>
          <a:spcPct val="0"/>
        </a:spcAft>
        <a:buChar char="»"/>
        <a:defRPr sz="6900">
          <a:solidFill>
            <a:schemeClr val="tx1"/>
          </a:solidFill>
          <a:latin typeface="+mn-lt"/>
        </a:defRPr>
      </a:lvl6pPr>
      <a:lvl7pPr marL="7967663" indent="-782638" algn="l" defTabSz="3135313" rtl="0" fontAlgn="base">
        <a:spcBef>
          <a:spcPct val="20000"/>
        </a:spcBef>
        <a:spcAft>
          <a:spcPct val="0"/>
        </a:spcAft>
        <a:buChar char="»"/>
        <a:defRPr sz="6900">
          <a:solidFill>
            <a:schemeClr val="tx1"/>
          </a:solidFill>
          <a:latin typeface="+mn-lt"/>
        </a:defRPr>
      </a:lvl7pPr>
      <a:lvl8pPr marL="8424863" indent="-782638" algn="l" defTabSz="3135313" rtl="0" fontAlgn="base">
        <a:spcBef>
          <a:spcPct val="20000"/>
        </a:spcBef>
        <a:spcAft>
          <a:spcPct val="0"/>
        </a:spcAft>
        <a:buChar char="»"/>
        <a:defRPr sz="6900">
          <a:solidFill>
            <a:schemeClr val="tx1"/>
          </a:solidFill>
          <a:latin typeface="+mn-lt"/>
        </a:defRPr>
      </a:lvl8pPr>
      <a:lvl9pPr marL="8882063" indent="-782638" algn="l" defTabSz="3135313" rtl="0" fontAlgn="base">
        <a:spcBef>
          <a:spcPct val="20000"/>
        </a:spcBef>
        <a:spcAft>
          <a:spcPct val="0"/>
        </a:spcAft>
        <a:buChar char="»"/>
        <a:defRPr sz="6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oleObject" Target="../embeddings/oleObject1.bin"/><Relationship Id="rId18" Type="http://schemas.openxmlformats.org/officeDocument/2006/relationships/image" Target="../media/image21.png"/><Relationship Id="rId26" Type="http://schemas.openxmlformats.org/officeDocument/2006/relationships/image" Target="../media/image29.png"/><Relationship Id="rId39" Type="http://schemas.openxmlformats.org/officeDocument/2006/relationships/image" Target="../media/image38.png"/><Relationship Id="rId3" Type="http://schemas.openxmlformats.org/officeDocument/2006/relationships/notesSlide" Target="../notesSlides/notesSlide1.xml"/><Relationship Id="rId21" Type="http://schemas.openxmlformats.org/officeDocument/2006/relationships/image" Target="../media/image24.png"/><Relationship Id="rId34" Type="http://schemas.openxmlformats.org/officeDocument/2006/relationships/oleObject" Target="../embeddings/oleObject3.bin"/><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oleObject" Target="../embeddings/oleObject2.bin"/><Relationship Id="rId38" Type="http://schemas.openxmlformats.org/officeDocument/2006/relationships/image" Target="../media/image37.png"/><Relationship Id="rId2" Type="http://schemas.openxmlformats.org/officeDocument/2006/relationships/slideLayout" Target="../slideLayouts/slideLayout7.xml"/><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2.png"/><Relationship Id="rId1" Type="http://schemas.openxmlformats.org/officeDocument/2006/relationships/vmlDrawing" Target="../drawings/vmlDrawing1.v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7.png"/><Relationship Id="rId32" Type="http://schemas.openxmlformats.org/officeDocument/2006/relationships/image" Target="../media/image35.png"/><Relationship Id="rId37" Type="http://schemas.openxmlformats.org/officeDocument/2006/relationships/image" Target="../media/image36.png"/><Relationship Id="rId5" Type="http://schemas.openxmlformats.org/officeDocument/2006/relationships/image" Target="../media/image9.pn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36" Type="http://schemas.openxmlformats.org/officeDocument/2006/relationships/oleObject" Target="../embeddings/oleObject5.bin"/><Relationship Id="rId10" Type="http://schemas.openxmlformats.org/officeDocument/2006/relationships/image" Target="../media/image14.png"/><Relationship Id="rId19" Type="http://schemas.openxmlformats.org/officeDocument/2006/relationships/image" Target="../media/image22.png"/><Relationship Id="rId31" Type="http://schemas.openxmlformats.org/officeDocument/2006/relationships/image" Target="../media/image3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 Id="rId35"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Picture 205" descr="ha_degas_chords.png"/>
          <p:cNvPicPr>
            <a:picLocks noChangeAspect="1"/>
          </p:cNvPicPr>
          <p:nvPr/>
        </p:nvPicPr>
        <p:blipFill>
          <a:blip r:embed="rId4" cstate="print"/>
          <a:stretch>
            <a:fillRect/>
          </a:stretch>
        </p:blipFill>
        <p:spPr>
          <a:xfrm>
            <a:off x="155640" y="13823636"/>
            <a:ext cx="2263747" cy="1697810"/>
          </a:xfrm>
          <a:prstGeom prst="rect">
            <a:avLst/>
          </a:prstGeom>
        </p:spPr>
      </p:pic>
      <p:pic>
        <p:nvPicPr>
          <p:cNvPr id="207" name="Picture 206" descr="ha_emc3_chords.png"/>
          <p:cNvPicPr>
            <a:picLocks noChangeAspect="1"/>
          </p:cNvPicPr>
          <p:nvPr/>
        </p:nvPicPr>
        <p:blipFill>
          <a:blip r:embed="rId5" cstate="print"/>
          <a:stretch>
            <a:fillRect/>
          </a:stretch>
        </p:blipFill>
        <p:spPr>
          <a:xfrm>
            <a:off x="5401646" y="13856904"/>
            <a:ext cx="2263747" cy="1697810"/>
          </a:xfrm>
          <a:prstGeom prst="rect">
            <a:avLst/>
          </a:prstGeom>
        </p:spPr>
      </p:pic>
      <p:pic>
        <p:nvPicPr>
          <p:cNvPr id="205" name="Picture 204" descr="c5profile.png"/>
          <p:cNvPicPr>
            <a:picLocks noChangeAspect="1"/>
          </p:cNvPicPr>
          <p:nvPr/>
        </p:nvPicPr>
        <p:blipFill>
          <a:blip r:embed="rId6" cstate="print"/>
          <a:stretch>
            <a:fillRect/>
          </a:stretch>
        </p:blipFill>
        <p:spPr>
          <a:xfrm>
            <a:off x="23476962" y="7378430"/>
            <a:ext cx="2796433" cy="2097325"/>
          </a:xfrm>
          <a:prstGeom prst="rect">
            <a:avLst/>
          </a:prstGeom>
        </p:spPr>
      </p:pic>
      <p:pic>
        <p:nvPicPr>
          <p:cNvPr id="128" name="Picture 127" descr="thomson_te_both.png"/>
          <p:cNvPicPr>
            <a:picLocks noChangeAspect="1"/>
          </p:cNvPicPr>
          <p:nvPr/>
        </p:nvPicPr>
        <p:blipFill>
          <a:blip r:embed="rId7" cstate="print"/>
          <a:stretch>
            <a:fillRect/>
          </a:stretch>
        </p:blipFill>
        <p:spPr>
          <a:xfrm>
            <a:off x="10507693" y="5886017"/>
            <a:ext cx="2627121" cy="1867788"/>
          </a:xfrm>
          <a:prstGeom prst="rect">
            <a:avLst/>
          </a:prstGeom>
        </p:spPr>
      </p:pic>
      <p:pic>
        <p:nvPicPr>
          <p:cNvPr id="63" name="Picture 2"/>
          <p:cNvPicPr>
            <a:picLocks noChangeAspect="1" noChangeArrowheads="1"/>
          </p:cNvPicPr>
          <p:nvPr/>
        </p:nvPicPr>
        <p:blipFill>
          <a:blip r:embed="rId8" cstate="print"/>
          <a:srcRect/>
          <a:stretch>
            <a:fillRect/>
          </a:stretch>
        </p:blipFill>
        <p:spPr bwMode="auto">
          <a:xfrm>
            <a:off x="7522264" y="8541152"/>
            <a:ext cx="2840936" cy="2502729"/>
          </a:xfrm>
          <a:prstGeom prst="rect">
            <a:avLst/>
          </a:prstGeom>
          <a:noFill/>
          <a:ln w="9525">
            <a:noFill/>
            <a:miter lim="800000"/>
            <a:headEnd/>
            <a:tailEnd/>
          </a:ln>
        </p:spPr>
      </p:pic>
      <p:pic>
        <p:nvPicPr>
          <p:cNvPr id="86" name="Picture 85" descr="gas_puff.png"/>
          <p:cNvPicPr>
            <a:picLocks noChangeAspect="1"/>
          </p:cNvPicPr>
          <p:nvPr/>
        </p:nvPicPr>
        <p:blipFill>
          <a:blip r:embed="rId9" cstate="print"/>
          <a:srcRect l="15996" r="11710"/>
          <a:stretch>
            <a:fillRect/>
          </a:stretch>
        </p:blipFill>
        <p:spPr>
          <a:xfrm>
            <a:off x="19540668" y="5233487"/>
            <a:ext cx="4062325" cy="2882723"/>
          </a:xfrm>
          <a:prstGeom prst="rect">
            <a:avLst/>
          </a:prstGeom>
        </p:spPr>
      </p:pic>
      <p:pic>
        <p:nvPicPr>
          <p:cNvPr id="3" name="Picture 4"/>
          <p:cNvPicPr>
            <a:picLocks noChangeAspect="1" noChangeArrowheads="1"/>
          </p:cNvPicPr>
          <p:nvPr/>
        </p:nvPicPr>
        <p:blipFill>
          <a:blip r:embed="rId10" cstate="print"/>
          <a:srcRect/>
          <a:stretch>
            <a:fillRect/>
          </a:stretch>
        </p:blipFill>
        <p:spPr bwMode="auto">
          <a:xfrm>
            <a:off x="20262175" y="3816235"/>
            <a:ext cx="2546032" cy="1964655"/>
          </a:xfrm>
          <a:prstGeom prst="rect">
            <a:avLst/>
          </a:prstGeom>
          <a:noFill/>
          <a:ln w="9525">
            <a:noFill/>
            <a:miter lim="800000"/>
            <a:headEnd/>
            <a:tailEnd/>
          </a:ln>
        </p:spPr>
      </p:pic>
      <p:sp>
        <p:nvSpPr>
          <p:cNvPr id="59" name="Rectangle 58"/>
          <p:cNvSpPr/>
          <p:nvPr/>
        </p:nvSpPr>
        <p:spPr>
          <a:xfrm>
            <a:off x="252917" y="8094937"/>
            <a:ext cx="7153723" cy="4185761"/>
          </a:xfrm>
          <a:prstGeom prst="rect">
            <a:avLst/>
          </a:prstGeom>
        </p:spPr>
        <p:txBody>
          <a:bodyPr wrap="square">
            <a:spAutoFit/>
          </a:bodyPr>
          <a:lstStyle/>
          <a:p>
            <a:r>
              <a:rPr lang="en-US" sz="1400" dirty="0" smtClean="0"/>
              <a:t> Using the single reservoir model </a:t>
            </a:r>
            <a:r>
              <a:rPr lang="en-US" sz="1400" dirty="0" smtClean="0"/>
              <a:t>[</a:t>
            </a:r>
            <a:r>
              <a:rPr lang="en-US" sz="1400" dirty="0" smtClean="0"/>
              <a:t>3</a:t>
            </a:r>
            <a:r>
              <a:rPr lang="en-US" sz="1400" dirty="0" smtClean="0"/>
              <a:t>], </a:t>
            </a:r>
            <a:r>
              <a:rPr lang="en-US" sz="1400" dirty="0" smtClean="0"/>
              <a:t>shown </a:t>
            </a:r>
            <a:r>
              <a:rPr lang="en-US" sz="1400" dirty="0" smtClean="0"/>
              <a:t>on right,</a:t>
            </a:r>
            <a:r>
              <a:rPr lang="en-US" sz="1400" dirty="0" smtClean="0"/>
              <a:t> to:</a:t>
            </a:r>
          </a:p>
          <a:p>
            <a:pPr lvl="1"/>
            <a:r>
              <a:rPr lang="en-US" sz="1400" dirty="0" smtClean="0"/>
              <a:t> </a:t>
            </a:r>
            <a:r>
              <a:rPr lang="en-US" sz="1400" dirty="0" smtClean="0"/>
              <a:t>Determine complete balance of sources and sinks</a:t>
            </a:r>
          </a:p>
          <a:p>
            <a:pPr lvl="1"/>
            <a:r>
              <a:rPr lang="en-US" sz="1400" dirty="0" smtClean="0"/>
              <a:t> </a:t>
            </a:r>
            <a:r>
              <a:rPr lang="en-US" sz="1400" dirty="0" smtClean="0"/>
              <a:t>Calculate particle confinement time</a:t>
            </a:r>
            <a:endParaRPr lang="en-US" sz="1400" dirty="0" smtClean="0"/>
          </a:p>
          <a:p>
            <a:r>
              <a:rPr lang="en-US" sz="1400" dirty="0" smtClean="0"/>
              <a:t> </a:t>
            </a:r>
            <a:r>
              <a:rPr lang="en-US" sz="1400" dirty="0" err="1" smtClean="0"/>
              <a:t>f</a:t>
            </a:r>
            <a:r>
              <a:rPr lang="en-US" sz="1400" baseline="-25000" dirty="0" err="1" smtClean="0"/>
              <a:t>gas</a:t>
            </a:r>
            <a:r>
              <a:rPr lang="en-US" sz="1400" dirty="0" smtClean="0"/>
              <a:t> , the fueling efficiency for particles that are puffed from a gas valve, is </a:t>
            </a:r>
            <a:r>
              <a:rPr lang="en-US" sz="1400" dirty="0" smtClean="0"/>
              <a:t>taken from </a:t>
            </a:r>
            <a:endParaRPr lang="en-US" sz="1400" dirty="0" smtClean="0"/>
          </a:p>
          <a:p>
            <a:pPr>
              <a:buNone/>
            </a:pPr>
            <a:r>
              <a:rPr lang="en-US" sz="1400" dirty="0" smtClean="0"/>
              <a:t> </a:t>
            </a:r>
            <a:r>
              <a:rPr lang="en-US" sz="1400" dirty="0" smtClean="0"/>
              <a:t> </a:t>
            </a:r>
            <a:r>
              <a:rPr lang="en-US" sz="1400" dirty="0" smtClean="0"/>
              <a:t>the </a:t>
            </a:r>
            <a:r>
              <a:rPr lang="en-US" sz="1400" dirty="0" smtClean="0"/>
              <a:t>literature </a:t>
            </a:r>
            <a:r>
              <a:rPr lang="en-US" sz="1400" dirty="0" smtClean="0"/>
              <a:t>[4], </a:t>
            </a:r>
            <a:r>
              <a:rPr lang="en-US" sz="1400" dirty="0" err="1" smtClean="0"/>
              <a:t>f</a:t>
            </a:r>
            <a:r>
              <a:rPr lang="en-US" sz="1400" baseline="-25000" dirty="0" err="1" smtClean="0"/>
              <a:t>gas</a:t>
            </a:r>
            <a:r>
              <a:rPr lang="en-US" sz="1400" baseline="-25000" dirty="0" smtClean="0"/>
              <a:t> </a:t>
            </a:r>
            <a:r>
              <a:rPr lang="en-US" sz="1400" dirty="0" smtClean="0"/>
              <a:t>= 0.1</a:t>
            </a:r>
            <a:endParaRPr lang="en-US" sz="1400" dirty="0" smtClean="0"/>
          </a:p>
          <a:p>
            <a:r>
              <a:rPr lang="en-US" sz="1400" dirty="0" smtClean="0"/>
              <a:t> </a:t>
            </a:r>
            <a:r>
              <a:rPr lang="en-US" sz="1400" dirty="0" err="1" smtClean="0"/>
              <a:t>Φ</a:t>
            </a:r>
            <a:r>
              <a:rPr lang="en-US" sz="1400" baseline="-25000" dirty="0" err="1" smtClean="0"/>
              <a:t>gas</a:t>
            </a:r>
            <a:r>
              <a:rPr lang="en-US" sz="1400" dirty="0" smtClean="0"/>
              <a:t> </a:t>
            </a:r>
            <a:r>
              <a:rPr lang="en-US" sz="1400" dirty="0" smtClean="0"/>
              <a:t>, the particle flux from the gas puff source, is </a:t>
            </a:r>
            <a:r>
              <a:rPr lang="en-US" sz="1400" dirty="0" smtClean="0"/>
              <a:t>measured from </a:t>
            </a:r>
            <a:r>
              <a:rPr lang="en-US" sz="1400" dirty="0" smtClean="0"/>
              <a:t>gas puff calibration</a:t>
            </a:r>
            <a:r>
              <a:rPr lang="en-US" sz="1400" dirty="0" smtClean="0"/>
              <a:t>,</a:t>
            </a:r>
          </a:p>
          <a:p>
            <a:pPr>
              <a:buNone/>
            </a:pPr>
            <a:r>
              <a:rPr lang="en-US" sz="1400" dirty="0" smtClean="0"/>
              <a:t> </a:t>
            </a:r>
            <a:r>
              <a:rPr lang="en-US" sz="1400" dirty="0" smtClean="0"/>
              <a:t> </a:t>
            </a:r>
            <a:r>
              <a:rPr lang="en-US" sz="1400" dirty="0" err="1" smtClean="0"/>
              <a:t>Φ</a:t>
            </a:r>
            <a:r>
              <a:rPr lang="en-US" sz="1400" baseline="-25000" dirty="0" err="1" smtClean="0"/>
              <a:t>gas</a:t>
            </a:r>
            <a:r>
              <a:rPr lang="en-US" sz="1400" dirty="0" smtClean="0"/>
              <a:t>=3.5E18 </a:t>
            </a:r>
            <a:r>
              <a:rPr lang="en-US" sz="1400" dirty="0" smtClean="0"/>
              <a:t>particles/s</a:t>
            </a:r>
          </a:p>
          <a:p>
            <a:r>
              <a:rPr lang="en-US" sz="1400" dirty="0" smtClean="0"/>
              <a:t> </a:t>
            </a:r>
            <a:r>
              <a:rPr lang="en-US" sz="1400" dirty="0" err="1" smtClean="0"/>
              <a:t>f</a:t>
            </a:r>
            <a:r>
              <a:rPr lang="en-US" sz="1400" baseline="-25000" dirty="0" err="1" smtClean="0"/>
              <a:t>rec</a:t>
            </a:r>
            <a:r>
              <a:rPr lang="en-US" sz="1400" dirty="0" smtClean="0"/>
              <a:t> , the fueling efficiency for particles that are recycled from the wall, is taken </a:t>
            </a:r>
            <a:r>
              <a:rPr lang="en-US" sz="1400" dirty="0" smtClean="0"/>
              <a:t>from </a:t>
            </a:r>
            <a:r>
              <a:rPr lang="en-US" sz="1400" dirty="0" smtClean="0"/>
              <a:t>the</a:t>
            </a:r>
          </a:p>
          <a:p>
            <a:pPr>
              <a:buNone/>
            </a:pPr>
            <a:r>
              <a:rPr lang="en-US" sz="1400" dirty="0" smtClean="0"/>
              <a:t> </a:t>
            </a:r>
            <a:r>
              <a:rPr lang="en-US" sz="1400" dirty="0" smtClean="0"/>
              <a:t> </a:t>
            </a:r>
            <a:r>
              <a:rPr lang="en-US" sz="1400" dirty="0" smtClean="0"/>
              <a:t>literature </a:t>
            </a:r>
            <a:r>
              <a:rPr lang="en-US" sz="1400" dirty="0" smtClean="0"/>
              <a:t>[4], </a:t>
            </a:r>
            <a:r>
              <a:rPr lang="en-US" sz="1400" dirty="0" err="1" smtClean="0"/>
              <a:t>f</a:t>
            </a:r>
            <a:r>
              <a:rPr lang="en-US" sz="1400" baseline="-25000" dirty="0" err="1" smtClean="0"/>
              <a:t>rec</a:t>
            </a:r>
            <a:r>
              <a:rPr lang="en-US" sz="1400" baseline="-25000" dirty="0" smtClean="0"/>
              <a:t> </a:t>
            </a:r>
            <a:r>
              <a:rPr lang="en-US" sz="1400" dirty="0" smtClean="0"/>
              <a:t>= 0.7</a:t>
            </a:r>
            <a:endParaRPr lang="en-US" sz="1400" dirty="0" smtClean="0"/>
          </a:p>
          <a:p>
            <a:r>
              <a:rPr lang="en-US" sz="1400" dirty="0" smtClean="0"/>
              <a:t> </a:t>
            </a:r>
            <a:r>
              <a:rPr lang="en-US" sz="1400" dirty="0" err="1" smtClean="0"/>
              <a:t>Φ</a:t>
            </a:r>
            <a:r>
              <a:rPr lang="en-US" sz="1400" baseline="-25000" dirty="0" err="1" smtClean="0"/>
              <a:t>rec</a:t>
            </a:r>
            <a:r>
              <a:rPr lang="en-US" sz="1400" baseline="-25000" dirty="0" smtClean="0"/>
              <a:t> </a:t>
            </a:r>
            <a:r>
              <a:rPr lang="en-US" sz="1400" dirty="0" smtClean="0"/>
              <a:t>, the particle flux from </a:t>
            </a:r>
            <a:r>
              <a:rPr lang="en-US" sz="1400" dirty="0" smtClean="0"/>
              <a:t>wall recycling, is measured using the two edge channels of </a:t>
            </a:r>
          </a:p>
          <a:p>
            <a:pPr>
              <a:buNone/>
            </a:pPr>
            <a:r>
              <a:rPr lang="en-US" sz="1400" dirty="0" smtClean="0"/>
              <a:t> </a:t>
            </a:r>
            <a:r>
              <a:rPr lang="en-US" sz="1400" dirty="0" smtClean="0"/>
              <a:t> H-alpha array (Channels 1 and 9, shown on R), </a:t>
            </a:r>
            <a:r>
              <a:rPr lang="en-US" sz="1400" dirty="0" err="1" smtClean="0"/>
              <a:t>Φ</a:t>
            </a:r>
            <a:r>
              <a:rPr lang="en-US" sz="1400" baseline="-25000" dirty="0" err="1" smtClean="0"/>
              <a:t>rec</a:t>
            </a:r>
            <a:r>
              <a:rPr lang="en-US" sz="1400" dirty="0" smtClean="0"/>
              <a:t> = </a:t>
            </a:r>
            <a:r>
              <a:rPr lang="en-US" sz="1400" dirty="0" smtClean="0"/>
              <a:t>3.1E20</a:t>
            </a:r>
          </a:p>
          <a:p>
            <a:pPr>
              <a:buNone/>
            </a:pPr>
            <a:r>
              <a:rPr lang="en-US" sz="1400" dirty="0" smtClean="0"/>
              <a:t> </a:t>
            </a:r>
            <a:r>
              <a:rPr lang="en-US" sz="1400" dirty="0" smtClean="0"/>
              <a:t> ionizations/sec</a:t>
            </a:r>
            <a:endParaRPr lang="en-US" sz="1400" dirty="0" smtClean="0"/>
          </a:p>
          <a:p>
            <a:r>
              <a:rPr lang="en-US" sz="1400" dirty="0" smtClean="0"/>
              <a:t> This method yields a particle confinement time of 4.4 </a:t>
            </a:r>
            <a:r>
              <a:rPr lang="en-US" sz="1400" dirty="0" err="1" smtClean="0"/>
              <a:t>msec</a:t>
            </a:r>
            <a:r>
              <a:rPr lang="en-US" sz="1400" dirty="0" smtClean="0"/>
              <a:t> for hydrogen</a:t>
            </a:r>
          </a:p>
          <a:p>
            <a:r>
              <a:rPr lang="en-US" sz="1400" dirty="0" smtClean="0"/>
              <a:t> This simple model will be expanded to include the substantial contribution from core</a:t>
            </a:r>
          </a:p>
          <a:p>
            <a:pPr>
              <a:buNone/>
            </a:pPr>
            <a:r>
              <a:rPr lang="en-US" sz="1400" dirty="0" smtClean="0"/>
              <a:t> </a:t>
            </a:r>
            <a:r>
              <a:rPr lang="en-US" sz="1400" dirty="0" smtClean="0"/>
              <a:t> source</a:t>
            </a:r>
            <a:endParaRPr lang="en-US" sz="1400" dirty="0" smtClean="0"/>
          </a:p>
          <a:p>
            <a:endParaRPr lang="en-US" sz="1400" dirty="0" smtClean="0"/>
          </a:p>
        </p:txBody>
      </p:sp>
      <p:sp>
        <p:nvSpPr>
          <p:cNvPr id="30" name="TextBox 29"/>
          <p:cNvSpPr txBox="1"/>
          <p:nvPr/>
        </p:nvSpPr>
        <p:spPr>
          <a:xfrm>
            <a:off x="25235774" y="14522099"/>
            <a:ext cx="5776006" cy="941796"/>
          </a:xfrm>
          <a:prstGeom prst="rect">
            <a:avLst/>
          </a:prstGeom>
          <a:noFill/>
        </p:spPr>
        <p:txBody>
          <a:bodyPr wrap="square" rtlCol="0">
            <a:spAutoFit/>
          </a:bodyPr>
          <a:lstStyle/>
          <a:p>
            <a:pPr marL="342900" indent="-342900">
              <a:buFontTx/>
              <a:buAutoNum type="arabicPeriod"/>
            </a:pPr>
            <a:r>
              <a:rPr lang="en-US" sz="1200" dirty="0" smtClean="0"/>
              <a:t>D</a:t>
            </a:r>
            <a:r>
              <a:rPr lang="en-US" sz="1200" dirty="0" smtClean="0"/>
              <a:t>. Heifetz et al., </a:t>
            </a:r>
            <a:r>
              <a:rPr lang="en-US" sz="1200" i="1" dirty="0" smtClean="0"/>
              <a:t>J. Comp. Phys</a:t>
            </a:r>
            <a:r>
              <a:rPr lang="en-US" sz="1200" dirty="0" smtClean="0"/>
              <a:t>. Vol. 46, Pg. 309 (1982</a:t>
            </a:r>
            <a:r>
              <a:rPr lang="en-US" sz="1200" dirty="0" smtClean="0"/>
              <a:t>).</a:t>
            </a:r>
          </a:p>
          <a:p>
            <a:pPr marL="342900" indent="-342900">
              <a:buFontTx/>
              <a:buAutoNum type="arabicPeriod"/>
            </a:pPr>
            <a:r>
              <a:rPr lang="fr-FR" sz="1200" dirty="0" smtClean="0"/>
              <a:t>Y</a:t>
            </a:r>
            <a:r>
              <a:rPr lang="fr-FR" sz="1200" dirty="0" smtClean="0"/>
              <a:t>. Feng et al, Contribution Plasma </a:t>
            </a:r>
            <a:r>
              <a:rPr lang="fr-FR" sz="1200" dirty="0" err="1" smtClean="0"/>
              <a:t>Physics</a:t>
            </a:r>
            <a:r>
              <a:rPr lang="fr-FR" sz="1200" dirty="0" smtClean="0"/>
              <a:t>, 44 1-3 (2004) p. 57-69</a:t>
            </a:r>
            <a:r>
              <a:rPr lang="fr-FR" sz="1200" dirty="0" smtClean="0"/>
              <a:t>.</a:t>
            </a:r>
            <a:endParaRPr lang="en-US" sz="1200" dirty="0" smtClean="0"/>
          </a:p>
          <a:p>
            <a:pPr marL="342900" indent="-342900">
              <a:buFontTx/>
              <a:buAutoNum type="arabicPeriod"/>
            </a:pPr>
            <a:r>
              <a:rPr lang="en-US" sz="1200" dirty="0" smtClean="0"/>
              <a:t>D.S. Gray et al. </a:t>
            </a:r>
            <a:r>
              <a:rPr lang="en-US" sz="1200" dirty="0" smtClean="0"/>
              <a:t>J</a:t>
            </a:r>
            <a:r>
              <a:rPr lang="en-US" sz="1200" dirty="0" smtClean="0"/>
              <a:t>. </a:t>
            </a:r>
            <a:r>
              <a:rPr lang="en-US" sz="1200" dirty="0" err="1" smtClean="0"/>
              <a:t>Nucl</a:t>
            </a:r>
            <a:r>
              <a:rPr lang="en-US" sz="1200" dirty="0" smtClean="0"/>
              <a:t>. </a:t>
            </a:r>
            <a:r>
              <a:rPr lang="en-US" sz="1200" dirty="0" smtClean="0"/>
              <a:t>Fusion, </a:t>
            </a:r>
            <a:r>
              <a:rPr lang="en-US" sz="1200" dirty="0" smtClean="0"/>
              <a:t>38 (1998) 1585</a:t>
            </a:r>
            <a:r>
              <a:rPr lang="en-US" sz="1200" dirty="0" smtClean="0"/>
              <a:t>.</a:t>
            </a:r>
          </a:p>
          <a:p>
            <a:pPr marL="342900" indent="-342900">
              <a:buFontTx/>
              <a:buAutoNum type="arabicPeriod"/>
            </a:pPr>
            <a:r>
              <a:rPr lang="en-US" sz="1200" dirty="0" smtClean="0"/>
              <a:t>O. Schmitz. J. </a:t>
            </a:r>
            <a:r>
              <a:rPr lang="en-US" sz="1200" dirty="0" err="1" smtClean="0"/>
              <a:t>Nucl</a:t>
            </a:r>
            <a:r>
              <a:rPr lang="en-US" sz="1200" dirty="0" smtClean="0"/>
              <a:t>. Mat.,390=391 (2009), 330-334.</a:t>
            </a:r>
            <a:endParaRPr lang="en-US" sz="1200" dirty="0" smtClean="0"/>
          </a:p>
        </p:txBody>
      </p:sp>
      <p:sp>
        <p:nvSpPr>
          <p:cNvPr id="57" name="TextBox 56"/>
          <p:cNvSpPr txBox="1"/>
          <p:nvPr/>
        </p:nvSpPr>
        <p:spPr>
          <a:xfrm>
            <a:off x="10387195" y="3642366"/>
            <a:ext cx="10564237" cy="2893100"/>
          </a:xfrm>
          <a:prstGeom prst="rect">
            <a:avLst/>
          </a:prstGeom>
          <a:noFill/>
        </p:spPr>
        <p:txBody>
          <a:bodyPr wrap="square" rtlCol="0">
            <a:spAutoFit/>
          </a:bodyPr>
          <a:lstStyle/>
          <a:p>
            <a:r>
              <a:rPr lang="en-US" sz="1400" dirty="0" smtClean="0"/>
              <a:t> Neutral physics was modeled using </a:t>
            </a:r>
            <a:r>
              <a:rPr lang="en-US" sz="1400" dirty="0" smtClean="0"/>
              <a:t>the </a:t>
            </a:r>
            <a:r>
              <a:rPr lang="en-US" sz="1400" dirty="0" smtClean="0"/>
              <a:t>DEGAS </a:t>
            </a:r>
            <a:r>
              <a:rPr lang="en-US" sz="1400" dirty="0" smtClean="0"/>
              <a:t>[</a:t>
            </a:r>
            <a:r>
              <a:rPr lang="en-US" sz="1400" dirty="0" smtClean="0"/>
              <a:t>1]</a:t>
            </a:r>
            <a:r>
              <a:rPr lang="en-US" sz="1400" dirty="0" smtClean="0"/>
              <a:t> </a:t>
            </a:r>
            <a:r>
              <a:rPr lang="en-US" sz="1400" dirty="0" smtClean="0"/>
              <a:t>Monte-Carlo code</a:t>
            </a:r>
          </a:p>
          <a:p>
            <a:r>
              <a:rPr lang="en-US" sz="1400" dirty="0" smtClean="0"/>
              <a:t> Fully 3D neutral simulations with static background plasma profiles based on Thomson profiles and CHERS data</a:t>
            </a:r>
          </a:p>
          <a:p>
            <a:r>
              <a:rPr lang="en-US" sz="1400" dirty="0" smtClean="0"/>
              <a:t> Two separate calculations for gas puff fueling and wall recycling so they can be independently scaled</a:t>
            </a:r>
          </a:p>
          <a:p>
            <a:r>
              <a:rPr lang="en-US" sz="1400" dirty="0" smtClean="0"/>
              <a:t> In the puff run, we mimic our gas puffer at a </a:t>
            </a:r>
            <a:r>
              <a:rPr lang="en-US" sz="1400" dirty="0" err="1" smtClean="0"/>
              <a:t>toroidally</a:t>
            </a:r>
            <a:r>
              <a:rPr lang="en-US" sz="1400" dirty="0" smtClean="0"/>
              <a:t> localized wall triangle </a:t>
            </a:r>
            <a:r>
              <a:rPr lang="en-US" sz="1400" dirty="0" smtClean="0"/>
              <a:t>(</a:t>
            </a:r>
            <a:r>
              <a:rPr lang="en-US" sz="1400" dirty="0" smtClean="0"/>
              <a:t>on R</a:t>
            </a:r>
            <a:r>
              <a:rPr lang="en-US" sz="1400" dirty="0" smtClean="0"/>
              <a:t>)</a:t>
            </a:r>
            <a:endParaRPr lang="en-US" sz="1400" dirty="0" smtClean="0"/>
          </a:p>
          <a:p>
            <a:r>
              <a:rPr lang="en-US" sz="1400" dirty="0" smtClean="0"/>
              <a:t> In the recycling run, we assume the fueling is </a:t>
            </a:r>
            <a:r>
              <a:rPr lang="en-US" sz="1400" dirty="0" smtClean="0"/>
              <a:t>uniform </a:t>
            </a:r>
            <a:r>
              <a:rPr lang="en-US" sz="1400" dirty="0" smtClean="0"/>
              <a:t>from a set of strike points calculated from line following </a:t>
            </a:r>
            <a:r>
              <a:rPr lang="en-US" sz="1400" dirty="0" smtClean="0"/>
              <a:t>(on R)</a:t>
            </a:r>
            <a:endParaRPr lang="en-US" sz="1400" dirty="0" smtClean="0"/>
          </a:p>
          <a:p>
            <a:r>
              <a:rPr lang="en-US" sz="1400" dirty="0" smtClean="0"/>
              <a:t> </a:t>
            </a:r>
            <a:r>
              <a:rPr lang="en-US" sz="1400" dirty="0" smtClean="0"/>
              <a:t>The location of the ionization front is robust to change in species and change in heating power</a:t>
            </a:r>
            <a:endParaRPr lang="en-US" sz="1400" dirty="0" smtClean="0"/>
          </a:p>
          <a:p>
            <a:r>
              <a:rPr lang="en-US" sz="1400" dirty="0" smtClean="0"/>
              <a:t> The </a:t>
            </a:r>
            <a:r>
              <a:rPr lang="en-US" sz="1400" dirty="0" smtClean="0"/>
              <a:t>importance of using helium is that it is not retained and recycled by the </a:t>
            </a:r>
            <a:r>
              <a:rPr lang="en-US" sz="1400" dirty="0" smtClean="0"/>
              <a:t>wall</a:t>
            </a:r>
            <a:endParaRPr lang="en-US" sz="1400" dirty="0" smtClean="0"/>
          </a:p>
          <a:p>
            <a:r>
              <a:rPr lang="en-US" sz="1400" dirty="0" smtClean="0"/>
              <a:t> Numerical </a:t>
            </a:r>
            <a:r>
              <a:rPr lang="en-US" sz="1400" dirty="0" smtClean="0"/>
              <a:t>tools are ready for comparison and interpretation of measurements</a:t>
            </a:r>
          </a:p>
          <a:p>
            <a:pPr>
              <a:buNone/>
            </a:pPr>
            <a:endParaRPr lang="en-US" sz="1400" dirty="0" smtClean="0"/>
          </a:p>
          <a:p>
            <a:endParaRPr lang="en-US" sz="1400" dirty="0" smtClean="0"/>
          </a:p>
          <a:p>
            <a:pPr>
              <a:buNone/>
            </a:pPr>
            <a:endParaRPr lang="en-US" sz="1400" dirty="0"/>
          </a:p>
        </p:txBody>
      </p:sp>
      <p:sp>
        <p:nvSpPr>
          <p:cNvPr id="1031" name="Text Box 107"/>
          <p:cNvSpPr txBox="1">
            <a:spLocks noChangeArrowheads="1"/>
          </p:cNvSpPr>
          <p:nvPr/>
        </p:nvSpPr>
        <p:spPr bwMode="auto">
          <a:xfrm>
            <a:off x="2131687" y="-160346"/>
            <a:ext cx="28529905" cy="1938992"/>
          </a:xfrm>
          <a:prstGeom prst="rect">
            <a:avLst/>
          </a:prstGeom>
          <a:noFill/>
          <a:ln w="9525">
            <a:noFill/>
            <a:miter lim="800000"/>
            <a:headEnd/>
            <a:tailEnd/>
          </a:ln>
        </p:spPr>
        <p:txBody>
          <a:bodyPr wrap="square" anchor="ctr" anchorCtr="1">
            <a:spAutoFit/>
          </a:bodyPr>
          <a:lstStyle/>
          <a:p>
            <a:pPr algn="ctr">
              <a:buNone/>
            </a:pPr>
            <a:r>
              <a:rPr lang="en-US" sz="6000" b="1" dirty="0" smtClean="0"/>
              <a:t>Exploration of control of neutral fueling and exhaust by a pumped limiter at the edge magnetic island chain of the HSX stellarator</a:t>
            </a:r>
            <a:endParaRPr lang="en-US" sz="6000" b="1" dirty="0"/>
          </a:p>
        </p:txBody>
      </p:sp>
      <p:sp>
        <p:nvSpPr>
          <p:cNvPr id="1032" name="Text Box 108"/>
          <p:cNvSpPr txBox="1">
            <a:spLocks noChangeArrowheads="1"/>
          </p:cNvSpPr>
          <p:nvPr/>
        </p:nvSpPr>
        <p:spPr bwMode="auto">
          <a:xfrm>
            <a:off x="0" y="1563175"/>
            <a:ext cx="32918400" cy="1138773"/>
          </a:xfrm>
          <a:prstGeom prst="rect">
            <a:avLst/>
          </a:prstGeom>
          <a:noFill/>
          <a:ln w="9525">
            <a:noFill/>
            <a:miter lim="800000"/>
            <a:headEnd/>
            <a:tailEnd/>
          </a:ln>
        </p:spPr>
        <p:txBody>
          <a:bodyPr>
            <a:spAutoFit/>
          </a:bodyPr>
          <a:lstStyle/>
          <a:p>
            <a:pPr algn="ctr">
              <a:spcBef>
                <a:spcPct val="0"/>
              </a:spcBef>
              <a:buFontTx/>
              <a:buNone/>
            </a:pPr>
            <a:r>
              <a:rPr lang="en-US" sz="4000" b="1" dirty="0" smtClean="0"/>
              <a:t>L. A. </a:t>
            </a:r>
            <a:r>
              <a:rPr lang="en-US" sz="4000" b="1" dirty="0" err="1" smtClean="0"/>
              <a:t>Stephey</a:t>
            </a:r>
            <a:r>
              <a:rPr lang="en-US" sz="4000" b="1" dirty="0" smtClean="0"/>
              <a:t>, A. Bader, </a:t>
            </a:r>
            <a:r>
              <a:rPr lang="en-US" sz="4000" b="1" dirty="0" smtClean="0"/>
              <a:t>S.T. A. </a:t>
            </a:r>
            <a:r>
              <a:rPr lang="en-US" sz="4000" b="1" dirty="0" smtClean="0"/>
              <a:t>Kumar, O. Schmitz, D. T. Anderson, </a:t>
            </a:r>
            <a:r>
              <a:rPr lang="en-US" sz="4000" b="1" dirty="0" smtClean="0"/>
              <a:t>J. N</a:t>
            </a:r>
            <a:r>
              <a:rPr lang="en-US" sz="4000" b="1" dirty="0" smtClean="0"/>
              <a:t>. </a:t>
            </a:r>
            <a:r>
              <a:rPr lang="en-US" sz="4000" b="1" dirty="0" err="1" smtClean="0"/>
              <a:t>Talmadge</a:t>
            </a:r>
            <a:r>
              <a:rPr lang="en-US" sz="4000" b="1" dirty="0" smtClean="0"/>
              <a:t>, F. S. B. Anderson, </a:t>
            </a:r>
            <a:r>
              <a:rPr lang="en-US" sz="4000" b="1" dirty="0" smtClean="0"/>
              <a:t>C.C. </a:t>
            </a:r>
            <a:r>
              <a:rPr lang="en-US" sz="4000" b="1" dirty="0" err="1" smtClean="0"/>
              <a:t>Hegna</a:t>
            </a:r>
            <a:endParaRPr lang="en-US" sz="4000" b="1" dirty="0" smtClean="0"/>
          </a:p>
          <a:p>
            <a:pPr algn="ctr">
              <a:spcBef>
                <a:spcPct val="0"/>
              </a:spcBef>
              <a:buFontTx/>
              <a:buNone/>
            </a:pPr>
            <a:r>
              <a:rPr lang="en-US" sz="2800" b="1" i="1" dirty="0" smtClean="0">
                <a:solidFill>
                  <a:schemeClr val="accent2"/>
                </a:solidFill>
              </a:rPr>
              <a:t>HSX </a:t>
            </a:r>
            <a:r>
              <a:rPr lang="en-US" sz="2800" b="1" i="1" dirty="0">
                <a:solidFill>
                  <a:schemeClr val="accent2"/>
                </a:solidFill>
              </a:rPr>
              <a:t>Plasma Laboratory, Univ. of Wisconsin, Madison, USA</a:t>
            </a:r>
          </a:p>
        </p:txBody>
      </p:sp>
      <p:sp>
        <p:nvSpPr>
          <p:cNvPr id="1055" name="Line 111"/>
          <p:cNvSpPr>
            <a:spLocks noChangeShapeType="1"/>
          </p:cNvSpPr>
          <p:nvPr/>
        </p:nvSpPr>
        <p:spPr bwMode="auto">
          <a:xfrm>
            <a:off x="110066" y="2692399"/>
            <a:ext cx="32603617" cy="9857"/>
          </a:xfrm>
          <a:prstGeom prst="line">
            <a:avLst/>
          </a:prstGeom>
          <a:noFill/>
          <a:ln w="63500">
            <a:solidFill>
              <a:schemeClr val="tx1"/>
            </a:solidFill>
            <a:round/>
            <a:headEnd/>
            <a:tailEnd/>
          </a:ln>
        </p:spPr>
        <p:txBody>
          <a:bodyPr/>
          <a:lstStyle/>
          <a:p>
            <a:pPr>
              <a:buNone/>
            </a:pPr>
            <a:endParaRPr lang="en-US" dirty="0"/>
          </a:p>
        </p:txBody>
      </p:sp>
      <p:sp>
        <p:nvSpPr>
          <p:cNvPr id="1124" name="Rectangle 100"/>
          <p:cNvSpPr>
            <a:spLocks noChangeArrowheads="1"/>
          </p:cNvSpPr>
          <p:nvPr/>
        </p:nvSpPr>
        <p:spPr bwMode="auto">
          <a:xfrm>
            <a:off x="0" y="0"/>
            <a:ext cx="32918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Rectangle 101"/>
          <p:cNvSpPr>
            <a:spLocks noChangeArrowheads="1"/>
          </p:cNvSpPr>
          <p:nvPr/>
        </p:nvSpPr>
        <p:spPr bwMode="auto">
          <a:xfrm>
            <a:off x="0" y="0"/>
            <a:ext cx="32918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42" name="Text Box 113"/>
          <p:cNvSpPr txBox="1">
            <a:spLocks noChangeArrowheads="1"/>
          </p:cNvSpPr>
          <p:nvPr/>
        </p:nvSpPr>
        <p:spPr bwMode="auto">
          <a:xfrm>
            <a:off x="10546777" y="2807531"/>
            <a:ext cx="12643734" cy="738664"/>
          </a:xfrm>
          <a:prstGeom prst="rect">
            <a:avLst/>
          </a:prstGeom>
          <a:solidFill>
            <a:srgbClr val="800080"/>
          </a:solidFill>
          <a:ln w="9525">
            <a:noFill/>
            <a:miter lim="800000"/>
            <a:headEnd/>
            <a:tailEnd/>
          </a:ln>
          <a:effectLst/>
        </p:spPr>
        <p:txBody>
          <a:bodyPr wrap="square">
            <a:spAutoFit/>
          </a:bodyPr>
          <a:lstStyle/>
          <a:p>
            <a:pPr algn="ctr">
              <a:spcBef>
                <a:spcPct val="0"/>
              </a:spcBef>
              <a:buFontTx/>
              <a:buNone/>
              <a:defRPr/>
            </a:pPr>
            <a:r>
              <a:rPr lang="en-US" sz="4200" b="1" dirty="0" smtClean="0">
                <a:solidFill>
                  <a:schemeClr val="bg1"/>
                </a:solidFill>
                <a:effectLst>
                  <a:outerShdw blurRad="38100" dist="38100" dir="2700000" algn="tl">
                    <a:srgbClr val="000000"/>
                  </a:outerShdw>
                </a:effectLst>
              </a:rPr>
              <a:t>Location of ionization front is robust</a:t>
            </a:r>
            <a:endParaRPr lang="en-US" sz="4200" b="1" dirty="0">
              <a:solidFill>
                <a:schemeClr val="bg1"/>
              </a:solidFill>
              <a:effectLst>
                <a:outerShdw blurRad="38100" dist="38100" dir="2700000" algn="tl">
                  <a:srgbClr val="000000"/>
                </a:outerShdw>
              </a:effectLst>
            </a:endParaRPr>
          </a:p>
        </p:txBody>
      </p:sp>
      <p:sp>
        <p:nvSpPr>
          <p:cNvPr id="46" name="Text Box 113"/>
          <p:cNvSpPr txBox="1">
            <a:spLocks noChangeArrowheads="1"/>
          </p:cNvSpPr>
          <p:nvPr/>
        </p:nvSpPr>
        <p:spPr bwMode="auto">
          <a:xfrm>
            <a:off x="23347680" y="13541846"/>
            <a:ext cx="9298346" cy="738664"/>
          </a:xfrm>
          <a:prstGeom prst="rect">
            <a:avLst/>
          </a:prstGeom>
          <a:solidFill>
            <a:srgbClr val="800080"/>
          </a:solidFill>
          <a:ln w="9525">
            <a:noFill/>
            <a:miter lim="800000"/>
            <a:headEnd/>
            <a:tailEnd/>
          </a:ln>
          <a:effectLst/>
        </p:spPr>
        <p:txBody>
          <a:bodyPr wrap="square">
            <a:spAutoFit/>
          </a:bodyPr>
          <a:lstStyle/>
          <a:p>
            <a:pPr algn="ctr">
              <a:spcBef>
                <a:spcPct val="0"/>
              </a:spcBef>
              <a:buFontTx/>
              <a:buNone/>
              <a:defRPr/>
            </a:pPr>
            <a:r>
              <a:rPr lang="en-US" sz="4200" b="1" dirty="0" smtClean="0">
                <a:solidFill>
                  <a:schemeClr val="bg1"/>
                </a:solidFill>
                <a:effectLst>
                  <a:outerShdw blurRad="38100" dist="38100" dir="2700000" algn="tl">
                    <a:srgbClr val="000000"/>
                  </a:outerShdw>
                </a:effectLst>
              </a:rPr>
              <a:t>References</a:t>
            </a:r>
            <a:endParaRPr lang="en-US" sz="4200" b="1" dirty="0">
              <a:solidFill>
                <a:schemeClr val="bg1"/>
              </a:solidFill>
              <a:effectLst>
                <a:outerShdw blurRad="38100" dist="38100" dir="2700000" algn="tl">
                  <a:srgbClr val="000000"/>
                </a:outerShdw>
              </a:effectLst>
            </a:endParaRPr>
          </a:p>
        </p:txBody>
      </p:sp>
      <p:sp>
        <p:nvSpPr>
          <p:cNvPr id="53" name="Text Box 113"/>
          <p:cNvSpPr txBox="1">
            <a:spLocks noChangeArrowheads="1"/>
          </p:cNvSpPr>
          <p:nvPr/>
        </p:nvSpPr>
        <p:spPr bwMode="auto">
          <a:xfrm>
            <a:off x="23347680" y="2807531"/>
            <a:ext cx="9298346" cy="2031325"/>
          </a:xfrm>
          <a:prstGeom prst="rect">
            <a:avLst/>
          </a:prstGeom>
          <a:solidFill>
            <a:srgbClr val="800080"/>
          </a:solidFill>
          <a:ln w="9525">
            <a:noFill/>
            <a:miter lim="800000"/>
            <a:headEnd/>
            <a:tailEnd/>
          </a:ln>
          <a:effectLst/>
        </p:spPr>
        <p:txBody>
          <a:bodyPr wrap="square">
            <a:spAutoFit/>
          </a:bodyPr>
          <a:lstStyle/>
          <a:p>
            <a:pPr algn="ctr">
              <a:spcBef>
                <a:spcPct val="0"/>
              </a:spcBef>
              <a:buFontTx/>
              <a:buNone/>
              <a:defRPr/>
            </a:pPr>
            <a:r>
              <a:rPr lang="en-US" sz="4200" b="1" dirty="0" smtClean="0">
                <a:solidFill>
                  <a:schemeClr val="bg1"/>
                </a:solidFill>
                <a:effectLst>
                  <a:outerShdw blurRad="38100" dist="38100" dir="2700000" algn="tl">
                    <a:srgbClr val="000000"/>
                  </a:outerShdw>
                </a:effectLst>
              </a:rPr>
              <a:t>Work in progress to verify the modeled H profile using spectroscopy and CRM</a:t>
            </a:r>
            <a:endParaRPr lang="en-US" sz="4200" b="1" dirty="0">
              <a:solidFill>
                <a:schemeClr val="bg1"/>
              </a:solidFill>
              <a:effectLst>
                <a:outerShdw blurRad="38100" dist="38100" dir="2700000" algn="tl">
                  <a:srgbClr val="000000"/>
                </a:outerShdw>
              </a:effectLst>
            </a:endParaRPr>
          </a:p>
        </p:txBody>
      </p:sp>
      <p:sp>
        <p:nvSpPr>
          <p:cNvPr id="92" name="TextBox 91"/>
          <p:cNvSpPr txBox="1"/>
          <p:nvPr/>
        </p:nvSpPr>
        <p:spPr>
          <a:xfrm>
            <a:off x="24552623" y="15773924"/>
            <a:ext cx="8015592" cy="338554"/>
          </a:xfrm>
          <a:prstGeom prst="rect">
            <a:avLst/>
          </a:prstGeom>
          <a:noFill/>
        </p:spPr>
        <p:txBody>
          <a:bodyPr wrap="square" rtlCol="0">
            <a:spAutoFit/>
          </a:bodyPr>
          <a:lstStyle/>
          <a:p>
            <a:pPr>
              <a:buNone/>
            </a:pPr>
            <a:r>
              <a:rPr lang="en-US" dirty="0" smtClean="0"/>
              <a:t>This work supported by US DOE Grant DE-FG02-93ER54222</a:t>
            </a:r>
            <a:endParaRPr lang="en-US" dirty="0"/>
          </a:p>
        </p:txBody>
      </p:sp>
      <p:sp>
        <p:nvSpPr>
          <p:cNvPr id="21" name="Text Box 113"/>
          <p:cNvSpPr txBox="1">
            <a:spLocks noChangeArrowheads="1"/>
          </p:cNvSpPr>
          <p:nvPr/>
        </p:nvSpPr>
        <p:spPr bwMode="auto">
          <a:xfrm>
            <a:off x="228600" y="6576246"/>
            <a:ext cx="10134600" cy="1384995"/>
          </a:xfrm>
          <a:prstGeom prst="rect">
            <a:avLst/>
          </a:prstGeom>
          <a:solidFill>
            <a:srgbClr val="800080"/>
          </a:solidFill>
          <a:ln w="9525">
            <a:noFill/>
            <a:miter lim="800000"/>
            <a:headEnd/>
            <a:tailEnd/>
          </a:ln>
          <a:effectLst/>
        </p:spPr>
        <p:txBody>
          <a:bodyPr wrap="square">
            <a:spAutoFit/>
          </a:bodyPr>
          <a:lstStyle/>
          <a:p>
            <a:pPr algn="ctr">
              <a:spcBef>
                <a:spcPct val="0"/>
              </a:spcBef>
              <a:buFontTx/>
              <a:buNone/>
              <a:defRPr/>
            </a:pPr>
            <a:r>
              <a:rPr lang="en-US" sz="4200" b="1" dirty="0" smtClean="0">
                <a:solidFill>
                  <a:schemeClr val="bg1"/>
                </a:solidFill>
                <a:effectLst>
                  <a:outerShdw blurRad="38100" dist="38100" dir="2700000" algn="tl">
                    <a:srgbClr val="000000"/>
                  </a:outerShdw>
                </a:effectLst>
              </a:rPr>
              <a:t>Particle balance helps to analyze sources and sinks, role of wall</a:t>
            </a:r>
            <a:endParaRPr lang="en-US" sz="4200" b="1" dirty="0">
              <a:solidFill>
                <a:schemeClr val="bg1"/>
              </a:solidFill>
              <a:effectLst>
                <a:outerShdw blurRad="38100" dist="38100" dir="2700000" algn="tl">
                  <a:srgbClr val="000000"/>
                </a:outerShdw>
              </a:effectLst>
            </a:endParaRPr>
          </a:p>
        </p:txBody>
      </p:sp>
      <p:sp>
        <p:nvSpPr>
          <p:cNvPr id="34" name="Text Box 113"/>
          <p:cNvSpPr txBox="1">
            <a:spLocks noChangeArrowheads="1"/>
          </p:cNvSpPr>
          <p:nvPr/>
        </p:nvSpPr>
        <p:spPr bwMode="auto">
          <a:xfrm>
            <a:off x="23347680" y="9854463"/>
            <a:ext cx="9298346" cy="738664"/>
          </a:xfrm>
          <a:prstGeom prst="rect">
            <a:avLst/>
          </a:prstGeom>
          <a:solidFill>
            <a:srgbClr val="800080"/>
          </a:solidFill>
          <a:ln w="9525">
            <a:noFill/>
            <a:miter lim="800000"/>
            <a:headEnd/>
            <a:tailEnd/>
          </a:ln>
          <a:effectLst/>
        </p:spPr>
        <p:txBody>
          <a:bodyPr wrap="square">
            <a:spAutoFit/>
          </a:bodyPr>
          <a:lstStyle/>
          <a:p>
            <a:pPr algn="ctr">
              <a:spcBef>
                <a:spcPct val="0"/>
              </a:spcBef>
              <a:buFontTx/>
              <a:buNone/>
              <a:defRPr/>
            </a:pPr>
            <a:r>
              <a:rPr lang="en-US" sz="4200" b="1" dirty="0" smtClean="0">
                <a:solidFill>
                  <a:schemeClr val="bg1"/>
                </a:solidFill>
                <a:effectLst>
                  <a:outerShdw blurRad="38100" dist="38100" dir="2700000" algn="tl">
                    <a:srgbClr val="000000"/>
                  </a:outerShdw>
                </a:effectLst>
              </a:rPr>
              <a:t>Future Work </a:t>
            </a:r>
            <a:endParaRPr lang="en-US" sz="4200" b="1" dirty="0">
              <a:solidFill>
                <a:schemeClr val="bg1"/>
              </a:solidFill>
              <a:effectLst>
                <a:outerShdw blurRad="38100" dist="38100" dir="2700000" algn="tl">
                  <a:srgbClr val="000000"/>
                </a:outerShdw>
              </a:effectLst>
            </a:endParaRPr>
          </a:p>
        </p:txBody>
      </p:sp>
      <p:sp>
        <p:nvSpPr>
          <p:cNvPr id="65" name="Text Box 113"/>
          <p:cNvSpPr txBox="1">
            <a:spLocks noChangeArrowheads="1"/>
          </p:cNvSpPr>
          <p:nvPr/>
        </p:nvSpPr>
        <p:spPr bwMode="auto">
          <a:xfrm>
            <a:off x="255007" y="2807531"/>
            <a:ext cx="10134600" cy="738664"/>
          </a:xfrm>
          <a:prstGeom prst="rect">
            <a:avLst/>
          </a:prstGeom>
          <a:solidFill>
            <a:srgbClr val="800080"/>
          </a:solidFill>
          <a:ln w="9525">
            <a:noFill/>
            <a:miter lim="800000"/>
            <a:headEnd/>
            <a:tailEnd/>
          </a:ln>
          <a:effectLst/>
        </p:spPr>
        <p:txBody>
          <a:bodyPr wrap="square">
            <a:spAutoFit/>
          </a:bodyPr>
          <a:lstStyle/>
          <a:p>
            <a:pPr algn="ctr">
              <a:spcBef>
                <a:spcPct val="0"/>
              </a:spcBef>
              <a:buFontTx/>
              <a:buNone/>
              <a:defRPr/>
            </a:pPr>
            <a:r>
              <a:rPr lang="en-US" sz="4200" b="1" dirty="0" smtClean="0">
                <a:solidFill>
                  <a:schemeClr val="bg1"/>
                </a:solidFill>
                <a:effectLst>
                  <a:outerShdw blurRad="38100" dist="38100" dir="2700000" algn="tl">
                    <a:srgbClr val="000000"/>
                  </a:outerShdw>
                </a:effectLst>
              </a:rPr>
              <a:t>Motivation and goals</a:t>
            </a:r>
            <a:endParaRPr lang="en-US" sz="4200" b="1" dirty="0">
              <a:solidFill>
                <a:schemeClr val="bg1"/>
              </a:solidFill>
              <a:effectLst>
                <a:outerShdw blurRad="38100" dist="38100" dir="2700000" algn="tl">
                  <a:srgbClr val="000000"/>
                </a:outerShdw>
              </a:effectLst>
            </a:endParaRPr>
          </a:p>
        </p:txBody>
      </p:sp>
      <p:sp>
        <p:nvSpPr>
          <p:cNvPr id="91" name="Rectangle 90"/>
          <p:cNvSpPr/>
          <p:nvPr/>
        </p:nvSpPr>
        <p:spPr>
          <a:xfrm>
            <a:off x="323849" y="3520163"/>
            <a:ext cx="10045835" cy="2948499"/>
          </a:xfrm>
          <a:prstGeom prst="rect">
            <a:avLst/>
          </a:prstGeom>
        </p:spPr>
        <p:txBody>
          <a:bodyPr wrap="square">
            <a:spAutoFit/>
          </a:bodyPr>
          <a:lstStyle/>
          <a:p>
            <a:r>
              <a:rPr lang="en-US" dirty="0" smtClean="0"/>
              <a:t> What is the source/sink inventory for H and He </a:t>
            </a:r>
            <a:r>
              <a:rPr lang="en-US" dirty="0" smtClean="0"/>
              <a:t>plasmas?</a:t>
            </a:r>
            <a:endParaRPr lang="en-US" dirty="0" smtClean="0"/>
          </a:p>
          <a:p>
            <a:pPr lvl="1"/>
            <a:r>
              <a:rPr lang="en-US" dirty="0" smtClean="0"/>
              <a:t> What is the role of the wall?</a:t>
            </a:r>
          </a:p>
          <a:p>
            <a:pPr lvl="1"/>
            <a:r>
              <a:rPr lang="en-US" dirty="0" smtClean="0"/>
              <a:t> How are they impacted by a pumped limiter?</a:t>
            </a:r>
          </a:p>
          <a:p>
            <a:r>
              <a:rPr lang="en-US" dirty="0" smtClean="0"/>
              <a:t> What are the neutral physics of H and He</a:t>
            </a:r>
            <a:r>
              <a:rPr lang="en-US" dirty="0" smtClean="0"/>
              <a:t>? What are the dominant processes (C-X, electron ionization, </a:t>
            </a:r>
          </a:p>
          <a:p>
            <a:pPr>
              <a:buNone/>
            </a:pPr>
            <a:r>
              <a:rPr lang="en-US" dirty="0" smtClean="0"/>
              <a:t> </a:t>
            </a:r>
            <a:r>
              <a:rPr lang="en-US" dirty="0" smtClean="0"/>
              <a:t> </a:t>
            </a:r>
            <a:r>
              <a:rPr lang="en-US" dirty="0" smtClean="0"/>
              <a:t>dissociation) </a:t>
            </a:r>
            <a:r>
              <a:rPr lang="en-US" dirty="0" smtClean="0"/>
              <a:t>ionization profiles, and resulting neutral densities?</a:t>
            </a:r>
            <a:endParaRPr lang="en-US" dirty="0" smtClean="0"/>
          </a:p>
          <a:p>
            <a:pPr lvl="1"/>
            <a:r>
              <a:rPr lang="en-US" dirty="0" smtClean="0"/>
              <a:t> Is this behavior captured in the </a:t>
            </a:r>
            <a:r>
              <a:rPr lang="en-US" dirty="0" smtClean="0"/>
              <a:t>DEGAS/EMC3-EIRENE [1,2] models</a:t>
            </a:r>
            <a:r>
              <a:rPr lang="en-US" dirty="0" smtClean="0"/>
              <a:t>?</a:t>
            </a:r>
          </a:p>
          <a:p>
            <a:pPr lvl="1"/>
            <a:r>
              <a:rPr lang="en-US" dirty="0" smtClean="0"/>
              <a:t> How is the neutral behavior impacted by the pumped limiter?</a:t>
            </a:r>
          </a:p>
          <a:p>
            <a:r>
              <a:rPr lang="en-US" dirty="0" smtClean="0"/>
              <a:t> Can the limiter to be used to control the neutral fueling and exhaust? </a:t>
            </a:r>
          </a:p>
          <a:p>
            <a:r>
              <a:rPr lang="en-US" dirty="0" smtClean="0"/>
              <a:t> Can </a:t>
            </a:r>
            <a:r>
              <a:rPr lang="en-US" dirty="0" smtClean="0"/>
              <a:t>the pumped limiter improve the plasma operation? (Longer </a:t>
            </a:r>
            <a:r>
              <a:rPr lang="el-GR" dirty="0" smtClean="0"/>
              <a:t>τ</a:t>
            </a:r>
            <a:r>
              <a:rPr lang="en-US" baseline="-25000" dirty="0" smtClean="0"/>
              <a:t>p</a:t>
            </a:r>
            <a:r>
              <a:rPr lang="en-US" dirty="0" smtClean="0"/>
              <a:t>, </a:t>
            </a:r>
            <a:r>
              <a:rPr lang="en-US" dirty="0" smtClean="0"/>
              <a:t>increased</a:t>
            </a:r>
            <a:r>
              <a:rPr lang="en-US" dirty="0" smtClean="0"/>
              <a:t> </a:t>
            </a:r>
            <a:r>
              <a:rPr lang="en-US" i="1" dirty="0" smtClean="0"/>
              <a:t>n</a:t>
            </a:r>
            <a:r>
              <a:rPr lang="en-US" i="1" baseline="-25000" dirty="0" smtClean="0"/>
              <a:t>e</a:t>
            </a:r>
            <a:r>
              <a:rPr lang="en-US" dirty="0" smtClean="0"/>
              <a:t>, </a:t>
            </a:r>
            <a:r>
              <a:rPr lang="en-US" dirty="0" smtClean="0"/>
              <a:t>larger stored energy, lower radiated power, gradients in the edge pressure profile)?</a:t>
            </a:r>
          </a:p>
        </p:txBody>
      </p:sp>
      <p:sp>
        <p:nvSpPr>
          <p:cNvPr id="93" name="Rectangle 92"/>
          <p:cNvSpPr/>
          <p:nvPr/>
        </p:nvSpPr>
        <p:spPr>
          <a:xfrm>
            <a:off x="23475587" y="10737890"/>
            <a:ext cx="8942070" cy="2603790"/>
          </a:xfrm>
          <a:prstGeom prst="rect">
            <a:avLst/>
          </a:prstGeom>
        </p:spPr>
        <p:txBody>
          <a:bodyPr wrap="square">
            <a:spAutoFit/>
          </a:bodyPr>
          <a:lstStyle/>
          <a:p>
            <a:r>
              <a:rPr lang="en-US" dirty="0" smtClean="0"/>
              <a:t> Use </a:t>
            </a:r>
            <a:r>
              <a:rPr lang="en-US" dirty="0" smtClean="0"/>
              <a:t>tangential camera view to make wall recycling </a:t>
            </a:r>
            <a:r>
              <a:rPr lang="en-US" dirty="0" smtClean="0"/>
              <a:t>measurements to determine role of wall</a:t>
            </a:r>
            <a:endParaRPr lang="en-US" dirty="0" smtClean="0"/>
          </a:p>
          <a:p>
            <a:r>
              <a:rPr lang="en-US" dirty="0" smtClean="0"/>
              <a:t> Expand </a:t>
            </a:r>
            <a:r>
              <a:rPr lang="en-US" dirty="0" smtClean="0"/>
              <a:t>single reservoir model to include substantial core fueling </a:t>
            </a:r>
            <a:r>
              <a:rPr lang="en-US" dirty="0" smtClean="0"/>
              <a:t>term</a:t>
            </a:r>
          </a:p>
          <a:p>
            <a:r>
              <a:rPr lang="en-US" dirty="0" smtClean="0"/>
              <a:t> </a:t>
            </a:r>
            <a:r>
              <a:rPr lang="en-US" dirty="0" smtClean="0"/>
              <a:t>Make spectroscopic measures of H, H</a:t>
            </a:r>
            <a:r>
              <a:rPr lang="en-US" baseline="-25000" dirty="0" smtClean="0"/>
              <a:t>2</a:t>
            </a:r>
            <a:r>
              <a:rPr lang="en-US" dirty="0" smtClean="0"/>
              <a:t>, He, He+ density</a:t>
            </a:r>
            <a:endParaRPr lang="en-US" dirty="0" smtClean="0"/>
          </a:p>
          <a:p>
            <a:r>
              <a:rPr lang="en-US" dirty="0" smtClean="0"/>
              <a:t> Compare </a:t>
            </a:r>
            <a:r>
              <a:rPr lang="en-US" dirty="0" smtClean="0"/>
              <a:t>spectroscopic measurements to DEGAS and </a:t>
            </a:r>
            <a:r>
              <a:rPr lang="en-US" dirty="0" smtClean="0"/>
              <a:t>EMC3-EIRENE simulations</a:t>
            </a:r>
          </a:p>
          <a:p>
            <a:r>
              <a:rPr lang="en-US" dirty="0" smtClean="0"/>
              <a:t> </a:t>
            </a:r>
            <a:r>
              <a:rPr lang="en-US" dirty="0" smtClean="0"/>
              <a:t>Determine impact of pumped limiter on source/sink balance , neutral physics</a:t>
            </a:r>
            <a:endParaRPr lang="en-US" dirty="0" smtClean="0"/>
          </a:p>
          <a:p>
            <a:r>
              <a:rPr lang="en-US" dirty="0" smtClean="0"/>
              <a:t> Measurements </a:t>
            </a:r>
            <a:r>
              <a:rPr lang="en-US" dirty="0" smtClean="0"/>
              <a:t>at limiter target (downstream data) to be compared to upstream probe measurements</a:t>
            </a:r>
          </a:p>
          <a:p>
            <a:r>
              <a:rPr lang="en-US" dirty="0" smtClean="0"/>
              <a:t> Examine </a:t>
            </a:r>
            <a:r>
              <a:rPr lang="en-US" dirty="0" smtClean="0"/>
              <a:t>any impacts of the pumped limiter from gross changes in Thomson profiles, stored energy, radiated power, particle confinement time, edge pressure profile</a:t>
            </a:r>
          </a:p>
        </p:txBody>
      </p:sp>
      <p:pic>
        <p:nvPicPr>
          <p:cNvPr id="72" name="Picture 71" descr="runday_density.png"/>
          <p:cNvPicPr>
            <a:picLocks noChangeAspect="1"/>
          </p:cNvPicPr>
          <p:nvPr/>
        </p:nvPicPr>
        <p:blipFill>
          <a:blip r:embed="rId11" cstate="print"/>
          <a:stretch>
            <a:fillRect/>
          </a:stretch>
        </p:blipFill>
        <p:spPr>
          <a:xfrm>
            <a:off x="0" y="10959056"/>
            <a:ext cx="2556986" cy="1917739"/>
          </a:xfrm>
          <a:prstGeom prst="rect">
            <a:avLst/>
          </a:prstGeom>
        </p:spPr>
      </p:pic>
      <p:pic>
        <p:nvPicPr>
          <p:cNvPr id="76" name="Picture 75" descr="runday_particles.png"/>
          <p:cNvPicPr>
            <a:picLocks noChangeAspect="1"/>
          </p:cNvPicPr>
          <p:nvPr/>
        </p:nvPicPr>
        <p:blipFill>
          <a:blip r:embed="rId12" cstate="print"/>
          <a:stretch>
            <a:fillRect/>
          </a:stretch>
        </p:blipFill>
        <p:spPr>
          <a:xfrm>
            <a:off x="2636874" y="10959056"/>
            <a:ext cx="2556986" cy="1917739"/>
          </a:xfrm>
          <a:prstGeom prst="rect">
            <a:avLst/>
          </a:prstGeom>
        </p:spPr>
      </p:pic>
      <p:graphicFrame>
        <p:nvGraphicFramePr>
          <p:cNvPr id="1030" name="Object 6"/>
          <p:cNvGraphicFramePr>
            <a:graphicFrameLocks noChangeAspect="1"/>
          </p:cNvGraphicFramePr>
          <p:nvPr/>
        </p:nvGraphicFramePr>
        <p:xfrm>
          <a:off x="5657849" y="8021558"/>
          <a:ext cx="3143481" cy="903834"/>
        </p:xfrm>
        <a:graphic>
          <a:graphicData uri="http://schemas.openxmlformats.org/presentationml/2006/ole">
            <p:oleObj spid="_x0000_s1030" name="Equation" r:id="rId13" imgW="2031840" imgH="583920" progId="Equation.3">
              <p:embed/>
            </p:oleObj>
          </a:graphicData>
        </a:graphic>
      </p:graphicFrame>
      <p:sp>
        <p:nvSpPr>
          <p:cNvPr id="50" name="TextBox 49"/>
          <p:cNvSpPr txBox="1"/>
          <p:nvPr/>
        </p:nvSpPr>
        <p:spPr>
          <a:xfrm>
            <a:off x="23391224" y="4950568"/>
            <a:ext cx="9231902" cy="2376035"/>
          </a:xfrm>
          <a:prstGeom prst="rect">
            <a:avLst/>
          </a:prstGeom>
          <a:noFill/>
        </p:spPr>
        <p:txBody>
          <a:bodyPr wrap="square" rtlCol="0">
            <a:spAutoFit/>
          </a:bodyPr>
          <a:lstStyle/>
          <a:p>
            <a:r>
              <a:rPr lang="en-US" sz="1400" dirty="0" smtClean="0"/>
              <a:t> Chord-averaged C+5 emission profile is measured</a:t>
            </a:r>
            <a:endParaRPr lang="en-US" sz="1400" dirty="0" smtClean="0"/>
          </a:p>
          <a:p>
            <a:r>
              <a:rPr lang="en-US" sz="1400" dirty="0" smtClean="0"/>
              <a:t> </a:t>
            </a:r>
            <a:r>
              <a:rPr lang="en-US" sz="1400" dirty="0" smtClean="0"/>
              <a:t>Emission is from both charge-exchange and electron impact excitation (C+6 and C+5, respectively)</a:t>
            </a:r>
          </a:p>
          <a:p>
            <a:r>
              <a:rPr lang="en-US" sz="1400" dirty="0" smtClean="0"/>
              <a:t> A</a:t>
            </a:r>
            <a:r>
              <a:rPr lang="en-US" sz="1400" dirty="0" smtClean="0"/>
              <a:t> </a:t>
            </a:r>
            <a:r>
              <a:rPr lang="en-US" sz="1400" dirty="0" smtClean="0"/>
              <a:t>collisional </a:t>
            </a:r>
            <a:r>
              <a:rPr lang="en-US" sz="1400" dirty="0" err="1" smtClean="0"/>
              <a:t>radiative</a:t>
            </a:r>
            <a:r>
              <a:rPr lang="en-US" sz="1400" dirty="0" smtClean="0"/>
              <a:t> </a:t>
            </a:r>
            <a:r>
              <a:rPr lang="en-US" sz="1400" dirty="0" smtClean="0"/>
              <a:t>model (CRM) was used to calculate the carbon ionization balance (shown below) using </a:t>
            </a:r>
            <a:r>
              <a:rPr lang="en-US" sz="1400" dirty="0" smtClean="0"/>
              <a:t>the</a:t>
            </a:r>
          </a:p>
          <a:p>
            <a:pPr>
              <a:buNone/>
            </a:pPr>
            <a:r>
              <a:rPr lang="en-US" sz="1400" dirty="0" smtClean="0"/>
              <a:t>  same fits of </a:t>
            </a:r>
            <a:r>
              <a:rPr lang="en-US" sz="1400" i="1" dirty="0" smtClean="0"/>
              <a:t>n</a:t>
            </a:r>
            <a:r>
              <a:rPr lang="en-US" sz="1400" i="1" baseline="-25000" dirty="0" smtClean="0"/>
              <a:t>e</a:t>
            </a:r>
            <a:r>
              <a:rPr lang="en-US" sz="1400" dirty="0" smtClean="0"/>
              <a:t> and </a:t>
            </a:r>
            <a:r>
              <a:rPr lang="en-US" sz="1400" i="1" dirty="0" smtClean="0"/>
              <a:t>Te</a:t>
            </a:r>
            <a:r>
              <a:rPr lang="en-US" sz="1400" dirty="0" smtClean="0"/>
              <a:t> used for DEGAS and the DEGAS calculated neutral H profile</a:t>
            </a:r>
          </a:p>
          <a:p>
            <a:r>
              <a:rPr lang="en-US" sz="1400" dirty="0" smtClean="0"/>
              <a:t> </a:t>
            </a:r>
            <a:r>
              <a:rPr lang="en-US" sz="1400" dirty="0" smtClean="0"/>
              <a:t>The resulting CRM C+6 density is lower than the C+5 density in the core, even though </a:t>
            </a:r>
            <a:r>
              <a:rPr lang="en-US" sz="1400" i="1" dirty="0" smtClean="0"/>
              <a:t>T</a:t>
            </a:r>
            <a:r>
              <a:rPr lang="en-US" sz="1400" i="1" baseline="-25000" dirty="0" smtClean="0"/>
              <a:t>e</a:t>
            </a:r>
            <a:r>
              <a:rPr lang="en-US" sz="1400" dirty="0" smtClean="0"/>
              <a:t> is as high as 2.5 </a:t>
            </a:r>
            <a:r>
              <a:rPr lang="en-US" sz="1400" dirty="0" err="1" smtClean="0"/>
              <a:t>keV</a:t>
            </a:r>
            <a:endParaRPr lang="en-US" sz="1400" dirty="0" smtClean="0"/>
          </a:p>
          <a:p>
            <a:r>
              <a:rPr lang="en-US" sz="1400" dirty="0" smtClean="0"/>
              <a:t> </a:t>
            </a:r>
            <a:r>
              <a:rPr lang="en-US" sz="1400" dirty="0" smtClean="0"/>
              <a:t>Core densities of C+6 &gt; C+5 were obtained with a “guess” neutral profile with lower core density</a:t>
            </a:r>
          </a:p>
          <a:p>
            <a:r>
              <a:rPr lang="en-US" sz="1400" dirty="0" smtClean="0"/>
              <a:t> </a:t>
            </a:r>
            <a:r>
              <a:rPr lang="en-US" sz="1400" dirty="0" smtClean="0"/>
              <a:t>This indicates that the modeled neutral profile may be too large, especially in the core</a:t>
            </a:r>
          </a:p>
          <a:p>
            <a:r>
              <a:rPr lang="en-US" sz="1400" dirty="0" smtClean="0"/>
              <a:t> Future work may include measuring two charge states of carbon simultaneously, which will allow the H profile to</a:t>
            </a:r>
          </a:p>
          <a:p>
            <a:pPr>
              <a:buNone/>
            </a:pPr>
            <a:r>
              <a:rPr lang="en-US" sz="1400" dirty="0" smtClean="0"/>
              <a:t> </a:t>
            </a:r>
            <a:r>
              <a:rPr lang="en-US" sz="1400" dirty="0" smtClean="0"/>
              <a:t> be determined directly</a:t>
            </a:r>
            <a:endParaRPr lang="en-US" sz="1400" dirty="0" smtClean="0"/>
          </a:p>
        </p:txBody>
      </p:sp>
      <p:pic>
        <p:nvPicPr>
          <p:cNvPr id="119" name="Picture 118" descr="ha_degas.png"/>
          <p:cNvPicPr>
            <a:picLocks noChangeAspect="1"/>
          </p:cNvPicPr>
          <p:nvPr/>
        </p:nvPicPr>
        <p:blipFill>
          <a:blip r:embed="rId14" cstate="print"/>
          <a:stretch>
            <a:fillRect/>
          </a:stretch>
        </p:blipFill>
        <p:spPr>
          <a:xfrm>
            <a:off x="2917966" y="13835242"/>
            <a:ext cx="2333305" cy="1749979"/>
          </a:xfrm>
          <a:prstGeom prst="rect">
            <a:avLst/>
          </a:prstGeom>
        </p:spPr>
      </p:pic>
      <p:pic>
        <p:nvPicPr>
          <p:cNvPr id="121" name="Picture 120" descr="ha_emc3.png"/>
          <p:cNvPicPr>
            <a:picLocks noChangeAspect="1"/>
          </p:cNvPicPr>
          <p:nvPr/>
        </p:nvPicPr>
        <p:blipFill>
          <a:blip r:embed="rId15" cstate="print"/>
          <a:stretch>
            <a:fillRect/>
          </a:stretch>
        </p:blipFill>
        <p:spPr>
          <a:xfrm>
            <a:off x="8111886" y="13835242"/>
            <a:ext cx="2333305" cy="1749979"/>
          </a:xfrm>
          <a:prstGeom prst="rect">
            <a:avLst/>
          </a:prstGeom>
        </p:spPr>
      </p:pic>
      <p:pic>
        <p:nvPicPr>
          <p:cNvPr id="75" name="Picture 74" descr="50kw_heh_cx.png"/>
          <p:cNvPicPr>
            <a:picLocks/>
          </p:cNvPicPr>
          <p:nvPr/>
        </p:nvPicPr>
        <p:blipFill>
          <a:blip r:embed="rId16" cstate="print"/>
          <a:stretch>
            <a:fillRect/>
          </a:stretch>
        </p:blipFill>
        <p:spPr>
          <a:xfrm>
            <a:off x="20588741" y="11239397"/>
            <a:ext cx="2286000" cy="1714499"/>
          </a:xfrm>
          <a:prstGeom prst="rect">
            <a:avLst/>
          </a:prstGeom>
        </p:spPr>
      </p:pic>
      <p:pic>
        <p:nvPicPr>
          <p:cNvPr id="87" name="Picture 86" descr="50kw_heh_den.png"/>
          <p:cNvPicPr>
            <a:picLocks/>
          </p:cNvPicPr>
          <p:nvPr/>
        </p:nvPicPr>
        <p:blipFill>
          <a:blip r:embed="rId17" cstate="print"/>
          <a:stretch>
            <a:fillRect/>
          </a:stretch>
        </p:blipFill>
        <p:spPr>
          <a:xfrm>
            <a:off x="15356288" y="7702031"/>
            <a:ext cx="2286000" cy="1828800"/>
          </a:xfrm>
          <a:prstGeom prst="rect">
            <a:avLst/>
          </a:prstGeom>
        </p:spPr>
      </p:pic>
      <p:pic>
        <p:nvPicPr>
          <p:cNvPr id="88" name="Picture 87" descr="50kw_heh_diss.png"/>
          <p:cNvPicPr>
            <a:picLocks/>
          </p:cNvPicPr>
          <p:nvPr/>
        </p:nvPicPr>
        <p:blipFill>
          <a:blip r:embed="rId18" cstate="print"/>
          <a:stretch>
            <a:fillRect/>
          </a:stretch>
        </p:blipFill>
        <p:spPr>
          <a:xfrm>
            <a:off x="15635022" y="11287096"/>
            <a:ext cx="2286000" cy="1714499"/>
          </a:xfrm>
          <a:prstGeom prst="rect">
            <a:avLst/>
          </a:prstGeom>
        </p:spPr>
      </p:pic>
      <p:pic>
        <p:nvPicPr>
          <p:cNvPr id="89" name="Picture 88" descr="50kw_heh_eion.png"/>
          <p:cNvPicPr>
            <a:picLocks/>
          </p:cNvPicPr>
          <p:nvPr/>
        </p:nvPicPr>
        <p:blipFill>
          <a:blip r:embed="rId19" cstate="print"/>
          <a:stretch>
            <a:fillRect/>
          </a:stretch>
        </p:blipFill>
        <p:spPr>
          <a:xfrm>
            <a:off x="13158162" y="11287096"/>
            <a:ext cx="2286000" cy="1714499"/>
          </a:xfrm>
          <a:prstGeom prst="rect">
            <a:avLst/>
          </a:prstGeom>
        </p:spPr>
      </p:pic>
      <p:pic>
        <p:nvPicPr>
          <p:cNvPr id="90" name="Picture 89" descr="50kw_heh_pion.png"/>
          <p:cNvPicPr>
            <a:picLocks/>
          </p:cNvPicPr>
          <p:nvPr/>
        </p:nvPicPr>
        <p:blipFill>
          <a:blip r:embed="rId20" cstate="print"/>
          <a:stretch>
            <a:fillRect/>
          </a:stretch>
        </p:blipFill>
        <p:spPr>
          <a:xfrm>
            <a:off x="10681302" y="11287096"/>
            <a:ext cx="2286000" cy="1714499"/>
          </a:xfrm>
          <a:prstGeom prst="rect">
            <a:avLst/>
          </a:prstGeom>
        </p:spPr>
      </p:pic>
      <p:pic>
        <p:nvPicPr>
          <p:cNvPr id="94" name="Picture 93" descr="50kw_heh_sion.png"/>
          <p:cNvPicPr>
            <a:picLocks/>
          </p:cNvPicPr>
          <p:nvPr/>
        </p:nvPicPr>
        <p:blipFill>
          <a:blip r:embed="rId21" cstate="print"/>
          <a:stretch>
            <a:fillRect/>
          </a:stretch>
        </p:blipFill>
        <p:spPr>
          <a:xfrm>
            <a:off x="18111882" y="11287096"/>
            <a:ext cx="2286000" cy="1714499"/>
          </a:xfrm>
          <a:prstGeom prst="rect">
            <a:avLst/>
          </a:prstGeom>
        </p:spPr>
      </p:pic>
      <p:pic>
        <p:nvPicPr>
          <p:cNvPr id="95" name="Picture 94" descr="50kw_heh_temp.png"/>
          <p:cNvPicPr>
            <a:picLocks/>
          </p:cNvPicPr>
          <p:nvPr/>
        </p:nvPicPr>
        <p:blipFill>
          <a:blip r:embed="rId22" cstate="print"/>
          <a:stretch>
            <a:fillRect/>
          </a:stretch>
        </p:blipFill>
        <p:spPr>
          <a:xfrm>
            <a:off x="15356288" y="5905511"/>
            <a:ext cx="2286000" cy="1828800"/>
          </a:xfrm>
          <a:prstGeom prst="rect">
            <a:avLst/>
          </a:prstGeom>
        </p:spPr>
      </p:pic>
      <p:pic>
        <p:nvPicPr>
          <p:cNvPr id="96" name="Picture 95" descr="100kw_heh_cx.png"/>
          <p:cNvPicPr>
            <a:picLocks/>
          </p:cNvPicPr>
          <p:nvPr/>
        </p:nvPicPr>
        <p:blipFill>
          <a:blip r:embed="rId23" cstate="print"/>
          <a:stretch>
            <a:fillRect/>
          </a:stretch>
        </p:blipFill>
        <p:spPr>
          <a:xfrm>
            <a:off x="20626841" y="13154170"/>
            <a:ext cx="2286000" cy="1711444"/>
          </a:xfrm>
          <a:prstGeom prst="rect">
            <a:avLst/>
          </a:prstGeom>
        </p:spPr>
      </p:pic>
      <p:pic>
        <p:nvPicPr>
          <p:cNvPr id="97" name="Picture 96" descr="100kw_heh_den.png"/>
          <p:cNvPicPr>
            <a:picLocks/>
          </p:cNvPicPr>
          <p:nvPr/>
        </p:nvPicPr>
        <p:blipFill>
          <a:blip r:embed="rId24" cstate="print"/>
          <a:stretch>
            <a:fillRect/>
          </a:stretch>
        </p:blipFill>
        <p:spPr>
          <a:xfrm>
            <a:off x="17567896" y="7702031"/>
            <a:ext cx="2286000" cy="1828800"/>
          </a:xfrm>
          <a:prstGeom prst="rect">
            <a:avLst/>
          </a:prstGeom>
        </p:spPr>
      </p:pic>
      <p:pic>
        <p:nvPicPr>
          <p:cNvPr id="98" name="Picture 97" descr="100kw_heh_diss.png"/>
          <p:cNvPicPr>
            <a:picLocks/>
          </p:cNvPicPr>
          <p:nvPr/>
        </p:nvPicPr>
        <p:blipFill>
          <a:blip r:embed="rId25" cstate="print"/>
          <a:stretch>
            <a:fillRect/>
          </a:stretch>
        </p:blipFill>
        <p:spPr>
          <a:xfrm>
            <a:off x="15663799" y="13106619"/>
            <a:ext cx="2286000" cy="1714500"/>
          </a:xfrm>
          <a:prstGeom prst="rect">
            <a:avLst/>
          </a:prstGeom>
        </p:spPr>
      </p:pic>
      <p:pic>
        <p:nvPicPr>
          <p:cNvPr id="99" name="Picture 98" descr="100kw_heh_eion.png"/>
          <p:cNvPicPr>
            <a:picLocks/>
          </p:cNvPicPr>
          <p:nvPr/>
        </p:nvPicPr>
        <p:blipFill>
          <a:blip r:embed="rId26" cstate="print"/>
          <a:stretch>
            <a:fillRect/>
          </a:stretch>
        </p:blipFill>
        <p:spPr>
          <a:xfrm>
            <a:off x="13182278" y="13106619"/>
            <a:ext cx="2286000" cy="1714500"/>
          </a:xfrm>
          <a:prstGeom prst="rect">
            <a:avLst/>
          </a:prstGeom>
        </p:spPr>
      </p:pic>
      <p:pic>
        <p:nvPicPr>
          <p:cNvPr id="108" name="Picture 107" descr="100kw_heh_pion.png"/>
          <p:cNvPicPr>
            <a:picLocks/>
          </p:cNvPicPr>
          <p:nvPr/>
        </p:nvPicPr>
        <p:blipFill>
          <a:blip r:embed="rId27" cstate="print"/>
          <a:stretch>
            <a:fillRect/>
          </a:stretch>
        </p:blipFill>
        <p:spPr>
          <a:xfrm>
            <a:off x="10700757" y="13087164"/>
            <a:ext cx="2286000" cy="1714500"/>
          </a:xfrm>
          <a:prstGeom prst="rect">
            <a:avLst/>
          </a:prstGeom>
        </p:spPr>
      </p:pic>
      <p:pic>
        <p:nvPicPr>
          <p:cNvPr id="114" name="Picture 113" descr="100kw_heh_sion.png"/>
          <p:cNvPicPr>
            <a:picLocks/>
          </p:cNvPicPr>
          <p:nvPr/>
        </p:nvPicPr>
        <p:blipFill>
          <a:blip r:embed="rId28" cstate="print"/>
          <a:stretch>
            <a:fillRect/>
          </a:stretch>
        </p:blipFill>
        <p:spPr>
          <a:xfrm>
            <a:off x="18145320" y="13106619"/>
            <a:ext cx="2286000" cy="1714500"/>
          </a:xfrm>
          <a:prstGeom prst="rect">
            <a:avLst/>
          </a:prstGeom>
        </p:spPr>
      </p:pic>
      <p:pic>
        <p:nvPicPr>
          <p:cNvPr id="124" name="Picture 123" descr="100kw_heh_temp.png"/>
          <p:cNvPicPr>
            <a:picLocks/>
          </p:cNvPicPr>
          <p:nvPr/>
        </p:nvPicPr>
        <p:blipFill>
          <a:blip r:embed="rId29" cstate="print"/>
          <a:stretch>
            <a:fillRect/>
          </a:stretch>
        </p:blipFill>
        <p:spPr>
          <a:xfrm>
            <a:off x="17567896" y="5905511"/>
            <a:ext cx="2286000" cy="1828800"/>
          </a:xfrm>
          <a:prstGeom prst="rect">
            <a:avLst/>
          </a:prstGeom>
        </p:spPr>
      </p:pic>
      <p:pic>
        <p:nvPicPr>
          <p:cNvPr id="127" name="Picture 126" descr="thomson_ne_both.png"/>
          <p:cNvPicPr>
            <a:picLocks noChangeAspect="1"/>
          </p:cNvPicPr>
          <p:nvPr/>
        </p:nvPicPr>
        <p:blipFill>
          <a:blip r:embed="rId30" cstate="print"/>
          <a:stretch>
            <a:fillRect/>
          </a:stretch>
        </p:blipFill>
        <p:spPr>
          <a:xfrm>
            <a:off x="10577517" y="7680356"/>
            <a:ext cx="2487473" cy="1872151"/>
          </a:xfrm>
          <a:prstGeom prst="rect">
            <a:avLst/>
          </a:prstGeom>
        </p:spPr>
      </p:pic>
      <p:pic>
        <p:nvPicPr>
          <p:cNvPr id="129" name="Picture 128" descr="thomson_fit_ne.png"/>
          <p:cNvPicPr>
            <a:picLocks noChangeAspect="1"/>
          </p:cNvPicPr>
          <p:nvPr/>
        </p:nvPicPr>
        <p:blipFill>
          <a:blip r:embed="rId31" cstate="print"/>
          <a:stretch>
            <a:fillRect/>
          </a:stretch>
        </p:blipFill>
        <p:spPr>
          <a:xfrm>
            <a:off x="13029521" y="7715997"/>
            <a:ext cx="2401159" cy="1800869"/>
          </a:xfrm>
          <a:prstGeom prst="rect">
            <a:avLst/>
          </a:prstGeom>
        </p:spPr>
      </p:pic>
      <p:pic>
        <p:nvPicPr>
          <p:cNvPr id="130" name="Picture 129" descr="thomson_fit_Te.png"/>
          <p:cNvPicPr>
            <a:picLocks noChangeAspect="1"/>
          </p:cNvPicPr>
          <p:nvPr/>
        </p:nvPicPr>
        <p:blipFill>
          <a:blip r:embed="rId32" cstate="print"/>
          <a:stretch>
            <a:fillRect/>
          </a:stretch>
        </p:blipFill>
        <p:spPr>
          <a:xfrm>
            <a:off x="13029521" y="5919477"/>
            <a:ext cx="2401159" cy="1800869"/>
          </a:xfrm>
          <a:prstGeom prst="rect">
            <a:avLst/>
          </a:prstGeom>
        </p:spPr>
      </p:pic>
      <p:sp>
        <p:nvSpPr>
          <p:cNvPr id="135" name="TextBox 134"/>
          <p:cNvSpPr txBox="1"/>
          <p:nvPr/>
        </p:nvSpPr>
        <p:spPr>
          <a:xfrm>
            <a:off x="10486411" y="10331384"/>
            <a:ext cx="2817779" cy="338554"/>
          </a:xfrm>
          <a:prstGeom prst="rect">
            <a:avLst/>
          </a:prstGeom>
          <a:noFill/>
        </p:spPr>
        <p:txBody>
          <a:bodyPr wrap="square" rtlCol="0">
            <a:spAutoFit/>
          </a:bodyPr>
          <a:lstStyle/>
          <a:p>
            <a:pPr algn="ctr">
              <a:buNone/>
            </a:pPr>
            <a:r>
              <a:rPr lang="en-US" b="1" dirty="0" smtClean="0"/>
              <a:t>Ion impact ionization</a:t>
            </a:r>
          </a:p>
        </p:txBody>
      </p:sp>
      <p:sp>
        <p:nvSpPr>
          <p:cNvPr id="136" name="TextBox 135"/>
          <p:cNvSpPr txBox="1"/>
          <p:nvPr/>
        </p:nvSpPr>
        <p:spPr>
          <a:xfrm>
            <a:off x="12937783" y="10331384"/>
            <a:ext cx="2869660" cy="338554"/>
          </a:xfrm>
          <a:prstGeom prst="rect">
            <a:avLst/>
          </a:prstGeom>
          <a:noFill/>
        </p:spPr>
        <p:txBody>
          <a:bodyPr wrap="square" rtlCol="0">
            <a:spAutoFit/>
          </a:bodyPr>
          <a:lstStyle/>
          <a:p>
            <a:pPr algn="ctr">
              <a:buNone/>
            </a:pPr>
            <a:r>
              <a:rPr lang="en-US" b="1" dirty="0" smtClean="0"/>
              <a:t>Electron impact ionization</a:t>
            </a:r>
            <a:endParaRPr lang="en-US" b="1" dirty="0"/>
          </a:p>
        </p:txBody>
      </p:sp>
      <p:sp>
        <p:nvSpPr>
          <p:cNvPr id="137" name="TextBox 136"/>
          <p:cNvSpPr txBox="1"/>
          <p:nvPr/>
        </p:nvSpPr>
        <p:spPr>
          <a:xfrm>
            <a:off x="16039373" y="10331384"/>
            <a:ext cx="1704686" cy="338554"/>
          </a:xfrm>
          <a:prstGeom prst="rect">
            <a:avLst/>
          </a:prstGeom>
          <a:noFill/>
        </p:spPr>
        <p:txBody>
          <a:bodyPr wrap="square" rtlCol="0">
            <a:spAutoFit/>
          </a:bodyPr>
          <a:lstStyle/>
          <a:p>
            <a:pPr algn="ctr">
              <a:buNone/>
            </a:pPr>
            <a:r>
              <a:rPr lang="en-US" b="1" dirty="0" smtClean="0"/>
              <a:t>Dissociation</a:t>
            </a:r>
            <a:endParaRPr lang="en-US" b="1" dirty="0"/>
          </a:p>
        </p:txBody>
      </p:sp>
      <p:sp>
        <p:nvSpPr>
          <p:cNvPr id="138" name="TextBox 137"/>
          <p:cNvSpPr txBox="1"/>
          <p:nvPr/>
        </p:nvSpPr>
        <p:spPr>
          <a:xfrm>
            <a:off x="20915975" y="10331384"/>
            <a:ext cx="1887892" cy="338554"/>
          </a:xfrm>
          <a:prstGeom prst="rect">
            <a:avLst/>
          </a:prstGeom>
          <a:noFill/>
        </p:spPr>
        <p:txBody>
          <a:bodyPr wrap="square" rtlCol="0">
            <a:spAutoFit/>
          </a:bodyPr>
          <a:lstStyle/>
          <a:p>
            <a:pPr algn="ctr">
              <a:buNone/>
            </a:pPr>
            <a:r>
              <a:rPr lang="en-US" b="1" dirty="0" smtClean="0"/>
              <a:t>Charge exchange</a:t>
            </a:r>
          </a:p>
        </p:txBody>
      </p:sp>
      <p:sp>
        <p:nvSpPr>
          <p:cNvPr id="139" name="TextBox 138"/>
          <p:cNvSpPr txBox="1"/>
          <p:nvPr/>
        </p:nvSpPr>
        <p:spPr>
          <a:xfrm>
            <a:off x="17946722" y="10321048"/>
            <a:ext cx="2815753" cy="634020"/>
          </a:xfrm>
          <a:prstGeom prst="rect">
            <a:avLst/>
          </a:prstGeom>
          <a:noFill/>
        </p:spPr>
        <p:txBody>
          <a:bodyPr wrap="square" rtlCol="0">
            <a:spAutoFit/>
          </a:bodyPr>
          <a:lstStyle/>
          <a:p>
            <a:pPr algn="ctr">
              <a:buNone/>
            </a:pPr>
            <a:r>
              <a:rPr lang="en-US" b="1" dirty="0" smtClean="0"/>
              <a:t>Total Source Rate  (S</a:t>
            </a:r>
            <a:r>
              <a:rPr lang="en-US" b="1" baseline="-25000" dirty="0" smtClean="0"/>
              <a:t>ion</a:t>
            </a:r>
            <a:r>
              <a:rPr lang="en-US" b="1" dirty="0" smtClean="0"/>
              <a:t>)</a:t>
            </a:r>
          </a:p>
          <a:p>
            <a:pPr algn="ctr">
              <a:buNone/>
            </a:pPr>
            <a:r>
              <a:rPr lang="en-US" b="1" dirty="0" smtClean="0"/>
              <a:t>P</a:t>
            </a:r>
            <a:r>
              <a:rPr lang="en-US" b="1" baseline="-25000" dirty="0" smtClean="0"/>
              <a:t>ion</a:t>
            </a:r>
            <a:r>
              <a:rPr lang="en-US" b="1" dirty="0" smtClean="0"/>
              <a:t> + E</a:t>
            </a:r>
            <a:r>
              <a:rPr lang="en-US" b="1" baseline="-25000" dirty="0" smtClean="0"/>
              <a:t>ion</a:t>
            </a:r>
            <a:r>
              <a:rPr lang="en-US" b="1" dirty="0" smtClean="0"/>
              <a:t> + Dissoc</a:t>
            </a:r>
            <a:endParaRPr lang="en-US" b="1" dirty="0"/>
          </a:p>
        </p:txBody>
      </p:sp>
      <p:graphicFrame>
        <p:nvGraphicFramePr>
          <p:cNvPr id="140" name="Object 139"/>
          <p:cNvGraphicFramePr>
            <a:graphicFrameLocks noChangeAspect="1"/>
          </p:cNvGraphicFramePr>
          <p:nvPr/>
        </p:nvGraphicFramePr>
        <p:xfrm>
          <a:off x="13438122" y="10744299"/>
          <a:ext cx="1832596" cy="320806"/>
        </p:xfrm>
        <a:graphic>
          <a:graphicData uri="http://schemas.openxmlformats.org/presentationml/2006/ole">
            <p:oleObj spid="_x0000_s1031" name="Equation" r:id="rId33" imgW="1218960" imgH="203040" progId="Equation.3">
              <p:embed/>
            </p:oleObj>
          </a:graphicData>
        </a:graphic>
      </p:graphicFrame>
      <p:graphicFrame>
        <p:nvGraphicFramePr>
          <p:cNvPr id="141" name="Object 140"/>
          <p:cNvGraphicFramePr>
            <a:graphicFrameLocks noChangeAspect="1"/>
          </p:cNvGraphicFramePr>
          <p:nvPr/>
        </p:nvGraphicFramePr>
        <p:xfrm>
          <a:off x="10907713" y="10744200"/>
          <a:ext cx="1947862" cy="320675"/>
        </p:xfrm>
        <a:graphic>
          <a:graphicData uri="http://schemas.openxmlformats.org/presentationml/2006/ole">
            <p:oleObj spid="_x0000_s1032" name="Equation" r:id="rId34" imgW="1295280" imgH="203040" progId="Equation.3">
              <p:embed/>
            </p:oleObj>
          </a:graphicData>
        </a:graphic>
      </p:graphicFrame>
      <p:graphicFrame>
        <p:nvGraphicFramePr>
          <p:cNvPr id="143" name="Object 142"/>
          <p:cNvGraphicFramePr>
            <a:graphicFrameLocks noChangeAspect="1"/>
          </p:cNvGraphicFramePr>
          <p:nvPr/>
        </p:nvGraphicFramePr>
        <p:xfrm>
          <a:off x="15822701" y="10724249"/>
          <a:ext cx="2138031" cy="360906"/>
        </p:xfrm>
        <a:graphic>
          <a:graphicData uri="http://schemas.openxmlformats.org/presentationml/2006/ole">
            <p:oleObj spid="_x0000_s1033" name="Equation" r:id="rId35" imgW="1422360" imgH="228600" progId="Equation.3">
              <p:embed/>
            </p:oleObj>
          </a:graphicData>
        </a:graphic>
      </p:graphicFrame>
      <p:graphicFrame>
        <p:nvGraphicFramePr>
          <p:cNvPr id="144" name="Object 143"/>
          <p:cNvGraphicFramePr>
            <a:graphicFrameLocks noChangeAspect="1"/>
          </p:cNvGraphicFramePr>
          <p:nvPr/>
        </p:nvGraphicFramePr>
        <p:xfrm>
          <a:off x="20895899" y="10744299"/>
          <a:ext cx="1928045" cy="320806"/>
        </p:xfrm>
        <a:graphic>
          <a:graphicData uri="http://schemas.openxmlformats.org/presentationml/2006/ole">
            <p:oleObj spid="_x0000_s1034" name="Equation" r:id="rId36" imgW="1282680" imgH="203040" progId="Equation.3">
              <p:embed/>
            </p:oleObj>
          </a:graphicData>
        </a:graphic>
      </p:graphicFrame>
      <p:sp>
        <p:nvSpPr>
          <p:cNvPr id="145" name="TextBox 144"/>
          <p:cNvSpPr txBox="1"/>
          <p:nvPr/>
        </p:nvSpPr>
        <p:spPr>
          <a:xfrm>
            <a:off x="11003280" y="9563100"/>
            <a:ext cx="4400550" cy="646331"/>
          </a:xfrm>
          <a:prstGeom prst="rect">
            <a:avLst/>
          </a:prstGeom>
          <a:noFill/>
        </p:spPr>
        <p:txBody>
          <a:bodyPr wrap="square" rtlCol="0">
            <a:spAutoFit/>
          </a:bodyPr>
          <a:lstStyle/>
          <a:p>
            <a:pPr>
              <a:buNone/>
            </a:pPr>
            <a:r>
              <a:rPr lang="en-US" sz="1200" dirty="0" smtClean="0"/>
              <a:t>(L) Thomson  density and temperature profiles for 50kW and 100kW plasmas. (R) Fits and extrapolations of the Thomson data used in the DEGAS  and CRM calculations.</a:t>
            </a:r>
            <a:endParaRPr lang="en-US" sz="1200" dirty="0"/>
          </a:p>
        </p:txBody>
      </p:sp>
      <p:sp>
        <p:nvSpPr>
          <p:cNvPr id="146" name="TextBox 145"/>
          <p:cNvSpPr txBox="1"/>
          <p:nvPr/>
        </p:nvSpPr>
        <p:spPr>
          <a:xfrm>
            <a:off x="15575280" y="9580530"/>
            <a:ext cx="4514850" cy="461665"/>
          </a:xfrm>
          <a:prstGeom prst="rect">
            <a:avLst/>
          </a:prstGeom>
          <a:noFill/>
        </p:spPr>
        <p:txBody>
          <a:bodyPr wrap="square" rtlCol="0">
            <a:spAutoFit/>
          </a:bodyPr>
          <a:lstStyle/>
          <a:p>
            <a:pPr>
              <a:buNone/>
            </a:pPr>
            <a:r>
              <a:rPr lang="en-US" sz="1200" dirty="0" smtClean="0"/>
              <a:t>DEGAS calculated neutral density and temperature profiles of H, H</a:t>
            </a:r>
            <a:r>
              <a:rPr lang="en-US" sz="1200" baseline="-25000" dirty="0" smtClean="0"/>
              <a:t>2</a:t>
            </a:r>
            <a:r>
              <a:rPr lang="en-US" sz="1200" dirty="0" smtClean="0"/>
              <a:t>, and He using 50kW and 100 kW background plasmas.</a:t>
            </a:r>
            <a:endParaRPr lang="en-US" sz="1200" dirty="0"/>
          </a:p>
        </p:txBody>
      </p:sp>
      <p:sp>
        <p:nvSpPr>
          <p:cNvPr id="147" name="Rectangle 146"/>
          <p:cNvSpPr/>
          <p:nvPr/>
        </p:nvSpPr>
        <p:spPr bwMode="auto">
          <a:xfrm>
            <a:off x="17964150" y="10175132"/>
            <a:ext cx="2686050" cy="4794118"/>
          </a:xfrm>
          <a:prstGeom prst="rect">
            <a:avLst/>
          </a:prstGeom>
          <a:noFill/>
          <a:ln w="635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57200" marR="0" indent="-457200" algn="l" defTabSz="914400" rtl="0" eaLnBrk="1" fontAlgn="base" latinLnBrk="0" hangingPunct="1">
              <a:lnSpc>
                <a:spcPct val="100000"/>
              </a:lnSpc>
              <a:spcBef>
                <a:spcPct val="20000"/>
              </a:spcBef>
              <a:spcAft>
                <a:spcPct val="0"/>
              </a:spcAft>
              <a:buClrTx/>
              <a:buSzTx/>
              <a:buFontTx/>
              <a:buChar char="•"/>
              <a:tabLst/>
            </a:pPr>
            <a:endParaRPr kumimoji="0" lang="en-US" sz="1600" b="0" i="0" u="none" strike="noStrike" cap="none" normalizeH="0" baseline="0" smtClean="0">
              <a:ln>
                <a:noFill/>
              </a:ln>
              <a:solidFill>
                <a:schemeClr val="tx1"/>
              </a:solidFill>
              <a:effectLst/>
              <a:latin typeface="Arial" charset="0"/>
            </a:endParaRPr>
          </a:p>
        </p:txBody>
      </p:sp>
      <p:grpSp>
        <p:nvGrpSpPr>
          <p:cNvPr id="151" name="Group 150"/>
          <p:cNvGrpSpPr/>
          <p:nvPr/>
        </p:nvGrpSpPr>
        <p:grpSpPr>
          <a:xfrm>
            <a:off x="19842480" y="8195310"/>
            <a:ext cx="3714750" cy="1200150"/>
            <a:chOff x="19354800" y="8134350"/>
            <a:chExt cx="3714750" cy="1200150"/>
          </a:xfrm>
        </p:grpSpPr>
        <p:sp>
          <p:nvSpPr>
            <p:cNvPr id="134" name="TextBox 133"/>
            <p:cNvSpPr txBox="1"/>
            <p:nvPr/>
          </p:nvSpPr>
          <p:spPr>
            <a:xfrm>
              <a:off x="19405978" y="8278929"/>
              <a:ext cx="1984443" cy="929485"/>
            </a:xfrm>
            <a:prstGeom prst="rect">
              <a:avLst/>
            </a:prstGeom>
            <a:noFill/>
          </p:spPr>
          <p:txBody>
            <a:bodyPr wrap="square" rtlCol="0">
              <a:spAutoFit/>
            </a:bodyPr>
            <a:lstStyle/>
            <a:p>
              <a:pPr>
                <a:buNone/>
              </a:pPr>
              <a:r>
                <a:rPr lang="en-US" b="1" dirty="0" smtClean="0">
                  <a:solidFill>
                    <a:srgbClr val="FF0000"/>
                  </a:solidFill>
                </a:rPr>
                <a:t>Atomic H </a:t>
              </a:r>
              <a:endParaRPr lang="en-US" b="1" dirty="0" smtClean="0">
                <a:solidFill>
                  <a:srgbClr val="FF0000"/>
                </a:solidFill>
              </a:endParaRPr>
            </a:p>
            <a:p>
              <a:pPr>
                <a:buNone/>
              </a:pPr>
              <a:r>
                <a:rPr lang="en-US" b="1" dirty="0" smtClean="0">
                  <a:solidFill>
                    <a:srgbClr val="0000FF"/>
                  </a:solidFill>
                </a:rPr>
                <a:t>Molecular H</a:t>
              </a:r>
              <a:r>
                <a:rPr lang="en-US" b="1" baseline="-25000" dirty="0" smtClean="0">
                  <a:solidFill>
                    <a:srgbClr val="0000FF"/>
                  </a:solidFill>
                </a:rPr>
                <a:t>2</a:t>
              </a:r>
              <a:endParaRPr lang="en-US" b="1" dirty="0" smtClean="0">
                <a:solidFill>
                  <a:srgbClr val="00FF00"/>
                </a:solidFill>
              </a:endParaRPr>
            </a:p>
            <a:p>
              <a:pPr>
                <a:buNone/>
              </a:pPr>
              <a:r>
                <a:rPr lang="en-US" b="1" dirty="0" smtClean="0">
                  <a:solidFill>
                    <a:srgbClr val="00FF00"/>
                  </a:solidFill>
                </a:rPr>
                <a:t>Helium</a:t>
              </a:r>
              <a:endParaRPr lang="en-US" b="1" dirty="0">
                <a:solidFill>
                  <a:srgbClr val="00FF00"/>
                </a:solidFill>
              </a:endParaRPr>
            </a:p>
          </p:txBody>
        </p:sp>
        <p:sp>
          <p:nvSpPr>
            <p:cNvPr id="148" name="TextBox 147"/>
            <p:cNvSpPr txBox="1"/>
            <p:nvPr/>
          </p:nvSpPr>
          <p:spPr>
            <a:xfrm>
              <a:off x="20726400" y="8439150"/>
              <a:ext cx="2343150" cy="634020"/>
            </a:xfrm>
            <a:prstGeom prst="rect">
              <a:avLst/>
            </a:prstGeom>
            <a:noFill/>
          </p:spPr>
          <p:txBody>
            <a:bodyPr wrap="square" rtlCol="0">
              <a:spAutoFit/>
            </a:bodyPr>
            <a:lstStyle/>
            <a:p>
              <a:pPr>
                <a:buNone/>
              </a:pPr>
              <a:r>
                <a:rPr lang="en-US" b="1" dirty="0" smtClean="0"/>
                <a:t>Dashed line: 50kW</a:t>
              </a:r>
            </a:p>
            <a:p>
              <a:pPr>
                <a:buNone/>
              </a:pPr>
              <a:r>
                <a:rPr lang="en-US" b="1" dirty="0" smtClean="0"/>
                <a:t>Solid line: 100kW</a:t>
              </a:r>
              <a:endParaRPr lang="en-US" b="1" dirty="0"/>
            </a:p>
          </p:txBody>
        </p:sp>
        <p:sp>
          <p:nvSpPr>
            <p:cNvPr id="149" name="Rectangle 148"/>
            <p:cNvSpPr/>
            <p:nvPr/>
          </p:nvSpPr>
          <p:spPr bwMode="auto">
            <a:xfrm>
              <a:off x="19354800" y="8134350"/>
              <a:ext cx="3352800" cy="1200150"/>
            </a:xfrm>
            <a:prstGeom prst="rect">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57200" marR="0" indent="-457200" algn="l" defTabSz="914400" rtl="0" eaLnBrk="1" fontAlgn="base" latinLnBrk="0" hangingPunct="1">
                <a:lnSpc>
                  <a:spcPct val="100000"/>
                </a:lnSpc>
                <a:spcBef>
                  <a:spcPct val="20000"/>
                </a:spcBef>
                <a:spcAft>
                  <a:spcPct val="0"/>
                </a:spcAft>
                <a:buClrTx/>
                <a:buSzTx/>
                <a:buFontTx/>
                <a:buChar char="•"/>
                <a:tabLst/>
              </a:pPr>
              <a:endParaRPr kumimoji="0" lang="en-US" sz="1600" b="0" i="0" u="none" strike="noStrike" cap="none" normalizeH="0" baseline="0" smtClean="0">
                <a:ln>
                  <a:noFill/>
                </a:ln>
                <a:solidFill>
                  <a:schemeClr val="tx1"/>
                </a:solidFill>
                <a:effectLst/>
                <a:latin typeface="Arial" charset="0"/>
              </a:endParaRPr>
            </a:p>
          </p:txBody>
        </p:sp>
      </p:grpSp>
      <p:sp>
        <p:nvSpPr>
          <p:cNvPr id="150" name="TextBox 149"/>
          <p:cNvSpPr txBox="1"/>
          <p:nvPr/>
        </p:nvSpPr>
        <p:spPr>
          <a:xfrm>
            <a:off x="10873581" y="15124890"/>
            <a:ext cx="12258794" cy="646331"/>
          </a:xfrm>
          <a:prstGeom prst="rect">
            <a:avLst/>
          </a:prstGeom>
          <a:noFill/>
        </p:spPr>
        <p:txBody>
          <a:bodyPr wrap="square" rtlCol="0">
            <a:spAutoFit/>
          </a:bodyPr>
          <a:lstStyle/>
          <a:p>
            <a:pPr>
              <a:buNone/>
            </a:pPr>
            <a:r>
              <a:rPr lang="en-US" sz="1200" dirty="0" smtClean="0"/>
              <a:t>DEGAS calculated source rate profiles of ion impact ionization, electron impact ionization, dissociation, and charge exchange rates (which are shown but do not contribute to the net source rate in these plasmas.)  For H, the dominant source mechanism is dissociation. For H</a:t>
            </a:r>
            <a:r>
              <a:rPr lang="en-US" sz="1200" baseline="-25000" dirty="0" smtClean="0"/>
              <a:t>2</a:t>
            </a:r>
            <a:r>
              <a:rPr lang="en-US" sz="1200" dirty="0" smtClean="0"/>
              <a:t> and He, the dominant source mechanism is electron impact ionization. The location of the ionization front is robust to changes in species and heating power. </a:t>
            </a:r>
            <a:endParaRPr lang="en-US" sz="1200" dirty="0"/>
          </a:p>
        </p:txBody>
      </p:sp>
      <p:sp>
        <p:nvSpPr>
          <p:cNvPr id="152" name="TextBox 151"/>
          <p:cNvSpPr txBox="1"/>
          <p:nvPr/>
        </p:nvSpPr>
        <p:spPr>
          <a:xfrm>
            <a:off x="243840" y="12853965"/>
            <a:ext cx="5059680" cy="707886"/>
          </a:xfrm>
          <a:prstGeom prst="rect">
            <a:avLst/>
          </a:prstGeom>
          <a:noFill/>
        </p:spPr>
        <p:txBody>
          <a:bodyPr wrap="square" rtlCol="0">
            <a:spAutoFit/>
          </a:bodyPr>
          <a:lstStyle/>
          <a:p>
            <a:pPr>
              <a:buNone/>
            </a:pPr>
            <a:r>
              <a:rPr lang="en-US" dirty="0" smtClean="0"/>
              <a:t>(</a:t>
            </a:r>
            <a:r>
              <a:rPr lang="en-US" sz="1200" dirty="0" smtClean="0"/>
              <a:t>L) Interferometer time traces of </a:t>
            </a:r>
            <a:r>
              <a:rPr lang="en-US" sz="1200" i="1" dirty="0" smtClean="0"/>
              <a:t>n</a:t>
            </a:r>
            <a:r>
              <a:rPr lang="en-US" sz="1200" i="1" baseline="-25000" dirty="0" smtClean="0"/>
              <a:t>e</a:t>
            </a:r>
            <a:r>
              <a:rPr lang="en-US" sz="1200" dirty="0" smtClean="0"/>
              <a:t> over 30 repeatable discharges. (R) Number of gas particles puffed to maintain the same profile. This indicates that the wall contribution increases throughout the </a:t>
            </a:r>
            <a:r>
              <a:rPr lang="en-US" sz="1200" dirty="0" err="1" smtClean="0"/>
              <a:t>runday</a:t>
            </a:r>
            <a:r>
              <a:rPr lang="en-US" sz="1200" dirty="0" smtClean="0"/>
              <a:t>.</a:t>
            </a:r>
            <a:endParaRPr lang="en-US" sz="1200" dirty="0"/>
          </a:p>
        </p:txBody>
      </p:sp>
      <p:pic>
        <p:nvPicPr>
          <p:cNvPr id="153" name="Picture 152" descr="meas_halpha.png"/>
          <p:cNvPicPr>
            <a:picLocks noChangeAspect="1"/>
          </p:cNvPicPr>
          <p:nvPr/>
        </p:nvPicPr>
        <p:blipFill>
          <a:blip r:embed="rId37" cstate="print"/>
          <a:stretch>
            <a:fillRect/>
          </a:stretch>
        </p:blipFill>
        <p:spPr>
          <a:xfrm>
            <a:off x="8031813" y="10948155"/>
            <a:ext cx="2600960" cy="1950720"/>
          </a:xfrm>
          <a:prstGeom prst="rect">
            <a:avLst/>
          </a:prstGeom>
        </p:spPr>
      </p:pic>
      <p:pic>
        <p:nvPicPr>
          <p:cNvPr id="154" name="Picture 153" descr="pol_chan_shots.png"/>
          <p:cNvPicPr>
            <a:picLocks noChangeAspect="1"/>
          </p:cNvPicPr>
          <p:nvPr/>
        </p:nvPicPr>
        <p:blipFill>
          <a:blip r:embed="rId38" cstate="print"/>
          <a:stretch>
            <a:fillRect/>
          </a:stretch>
        </p:blipFill>
        <p:spPr>
          <a:xfrm>
            <a:off x="5273748" y="10927614"/>
            <a:ext cx="2678176" cy="1980622"/>
          </a:xfrm>
          <a:prstGeom prst="rect">
            <a:avLst/>
          </a:prstGeom>
        </p:spPr>
      </p:pic>
      <p:cxnSp>
        <p:nvCxnSpPr>
          <p:cNvPr id="156" name="Straight Arrow Connector 155"/>
          <p:cNvCxnSpPr/>
          <p:nvPr/>
        </p:nvCxnSpPr>
        <p:spPr bwMode="auto">
          <a:xfrm>
            <a:off x="2315456" y="14769446"/>
            <a:ext cx="649605" cy="2378"/>
          </a:xfrm>
          <a:prstGeom prst="straightConnector1">
            <a:avLst/>
          </a:prstGeom>
          <a:noFill/>
          <a:ln w="50800" cap="flat" cmpd="sng" algn="ctr">
            <a:solidFill>
              <a:schemeClr val="tx1"/>
            </a:solidFill>
            <a:prstDash val="solid"/>
            <a:round/>
            <a:headEnd type="none" w="med" len="med"/>
            <a:tailEnd type="arrow"/>
          </a:ln>
          <a:effectLst/>
        </p:spPr>
      </p:cxnSp>
      <p:cxnSp>
        <p:nvCxnSpPr>
          <p:cNvPr id="184" name="Straight Arrow Connector 183"/>
          <p:cNvCxnSpPr/>
          <p:nvPr/>
        </p:nvCxnSpPr>
        <p:spPr bwMode="auto">
          <a:xfrm>
            <a:off x="7569041" y="14791496"/>
            <a:ext cx="649605" cy="2378"/>
          </a:xfrm>
          <a:prstGeom prst="straightConnector1">
            <a:avLst/>
          </a:prstGeom>
          <a:noFill/>
          <a:ln w="50800" cap="flat" cmpd="sng" algn="ctr">
            <a:solidFill>
              <a:schemeClr val="tx1"/>
            </a:solidFill>
            <a:prstDash val="solid"/>
            <a:round/>
            <a:headEnd type="none" w="med" len="med"/>
            <a:tailEnd type="arrow"/>
          </a:ln>
          <a:effectLst/>
        </p:spPr>
      </p:cxnSp>
      <p:sp>
        <p:nvSpPr>
          <p:cNvPr id="185" name="TextBox 184"/>
          <p:cNvSpPr txBox="1"/>
          <p:nvPr/>
        </p:nvSpPr>
        <p:spPr>
          <a:xfrm>
            <a:off x="274320" y="15592545"/>
            <a:ext cx="4907280" cy="461665"/>
          </a:xfrm>
          <a:prstGeom prst="rect">
            <a:avLst/>
          </a:prstGeom>
          <a:noFill/>
        </p:spPr>
        <p:txBody>
          <a:bodyPr wrap="square" rtlCol="0">
            <a:spAutoFit/>
          </a:bodyPr>
          <a:lstStyle/>
          <a:p>
            <a:pPr>
              <a:buNone/>
            </a:pPr>
            <a:r>
              <a:rPr lang="en-US" sz="1200" dirty="0" smtClean="0"/>
              <a:t>(L) </a:t>
            </a:r>
            <a:r>
              <a:rPr lang="en-US" sz="1200" dirty="0" smtClean="0"/>
              <a:t>Calculated </a:t>
            </a:r>
            <a:r>
              <a:rPr lang="en-US" sz="1200" dirty="0" smtClean="0"/>
              <a:t>H-alpha profile for 9 viewing chords from DEGAS. (R) Line integrated </a:t>
            </a:r>
            <a:r>
              <a:rPr lang="en-US" sz="1200" dirty="0" smtClean="0"/>
              <a:t>synthetic </a:t>
            </a:r>
            <a:r>
              <a:rPr lang="en-US" sz="1200" dirty="0" smtClean="0"/>
              <a:t>H-alpha f</a:t>
            </a:r>
            <a:r>
              <a:rPr lang="en-US" sz="1200" dirty="0" smtClean="0"/>
              <a:t>or </a:t>
            </a:r>
            <a:r>
              <a:rPr lang="en-US" sz="1200" dirty="0" smtClean="0"/>
              <a:t>comparison to measurement.</a:t>
            </a:r>
            <a:endParaRPr lang="en-US" sz="1200" dirty="0"/>
          </a:p>
        </p:txBody>
      </p:sp>
      <p:sp>
        <p:nvSpPr>
          <p:cNvPr id="186" name="TextBox 185"/>
          <p:cNvSpPr txBox="1"/>
          <p:nvPr/>
        </p:nvSpPr>
        <p:spPr>
          <a:xfrm>
            <a:off x="5303520" y="15592545"/>
            <a:ext cx="5273040" cy="461665"/>
          </a:xfrm>
          <a:prstGeom prst="rect">
            <a:avLst/>
          </a:prstGeom>
          <a:noFill/>
        </p:spPr>
        <p:txBody>
          <a:bodyPr wrap="square" rtlCol="0">
            <a:spAutoFit/>
          </a:bodyPr>
          <a:lstStyle/>
          <a:p>
            <a:pPr>
              <a:buNone/>
            </a:pPr>
            <a:r>
              <a:rPr lang="en-US" sz="1200" dirty="0" smtClean="0"/>
              <a:t>(L) </a:t>
            </a:r>
            <a:r>
              <a:rPr lang="en-US" sz="1200" dirty="0" smtClean="0"/>
              <a:t>Calculated </a:t>
            </a:r>
            <a:r>
              <a:rPr lang="en-US" sz="1200" dirty="0" smtClean="0"/>
              <a:t>H-alpha profile for 9 viewing chords </a:t>
            </a:r>
            <a:r>
              <a:rPr lang="en-US" sz="1200" dirty="0" smtClean="0"/>
              <a:t>from EMC3-EIRENE. </a:t>
            </a:r>
            <a:r>
              <a:rPr lang="en-US" sz="1200" dirty="0" smtClean="0"/>
              <a:t>(R) Line integrated </a:t>
            </a:r>
            <a:r>
              <a:rPr lang="en-US" sz="1200" dirty="0" smtClean="0"/>
              <a:t>synthetic </a:t>
            </a:r>
            <a:r>
              <a:rPr lang="en-US" sz="1200" dirty="0" smtClean="0"/>
              <a:t>H-alpha </a:t>
            </a:r>
            <a:r>
              <a:rPr lang="en-US" sz="1200" dirty="0" smtClean="0"/>
              <a:t>for </a:t>
            </a:r>
            <a:r>
              <a:rPr lang="en-US" sz="1200" dirty="0" smtClean="0"/>
              <a:t>comparison to measurement.</a:t>
            </a:r>
            <a:endParaRPr lang="en-US" sz="1200" dirty="0"/>
          </a:p>
        </p:txBody>
      </p:sp>
      <p:sp>
        <p:nvSpPr>
          <p:cNvPr id="187" name="TextBox 186"/>
          <p:cNvSpPr txBox="1"/>
          <p:nvPr/>
        </p:nvSpPr>
        <p:spPr>
          <a:xfrm>
            <a:off x="5467349" y="12874920"/>
            <a:ext cx="4914901" cy="830997"/>
          </a:xfrm>
          <a:prstGeom prst="rect">
            <a:avLst/>
          </a:prstGeom>
          <a:noFill/>
        </p:spPr>
        <p:txBody>
          <a:bodyPr wrap="square" rtlCol="0">
            <a:spAutoFit/>
          </a:bodyPr>
          <a:lstStyle/>
          <a:p>
            <a:pPr>
              <a:buNone/>
            </a:pPr>
            <a:r>
              <a:rPr lang="en-US" sz="1200" dirty="0" smtClean="0"/>
              <a:t>(L) H-alpha </a:t>
            </a:r>
            <a:r>
              <a:rPr lang="en-US" sz="1200" dirty="0" smtClean="0"/>
              <a:t>photons for each view over a series of 30 repeatable </a:t>
            </a:r>
            <a:r>
              <a:rPr lang="en-US" sz="1200" dirty="0" smtClean="0"/>
              <a:t>discharges. </a:t>
            </a:r>
            <a:r>
              <a:rPr lang="en-US" sz="1200" dirty="0" smtClean="0"/>
              <a:t>The H-alpha levels across edge and core channels increase </a:t>
            </a:r>
            <a:r>
              <a:rPr lang="en-US" sz="1200" dirty="0" smtClean="0"/>
              <a:t>throughout the </a:t>
            </a:r>
            <a:r>
              <a:rPr lang="en-US" sz="1200" dirty="0" err="1" smtClean="0"/>
              <a:t>runday</a:t>
            </a:r>
            <a:r>
              <a:rPr lang="en-US" sz="1200" dirty="0" smtClean="0"/>
              <a:t>. (R) Average of H-alpha photons for each view for the same 30 shots.</a:t>
            </a:r>
            <a:endParaRPr lang="en-US" sz="1200" dirty="0"/>
          </a:p>
        </p:txBody>
      </p:sp>
      <p:sp>
        <p:nvSpPr>
          <p:cNvPr id="191" name="TextBox 190"/>
          <p:cNvSpPr txBox="1"/>
          <p:nvPr/>
        </p:nvSpPr>
        <p:spPr>
          <a:xfrm>
            <a:off x="20584321" y="3552015"/>
            <a:ext cx="2076450" cy="338554"/>
          </a:xfrm>
          <a:prstGeom prst="rect">
            <a:avLst/>
          </a:prstGeom>
          <a:noFill/>
        </p:spPr>
        <p:txBody>
          <a:bodyPr wrap="square" rtlCol="0">
            <a:spAutoFit/>
          </a:bodyPr>
          <a:lstStyle/>
          <a:p>
            <a:pPr>
              <a:buNone/>
            </a:pPr>
            <a:r>
              <a:rPr lang="en-US" dirty="0" smtClean="0"/>
              <a:t>Strike point fueling</a:t>
            </a:r>
            <a:endParaRPr lang="en-US" dirty="0"/>
          </a:p>
        </p:txBody>
      </p:sp>
      <p:sp>
        <p:nvSpPr>
          <p:cNvPr id="192" name="TextBox 191"/>
          <p:cNvSpPr txBox="1"/>
          <p:nvPr/>
        </p:nvSpPr>
        <p:spPr>
          <a:xfrm>
            <a:off x="20650996" y="5676900"/>
            <a:ext cx="1943100" cy="338554"/>
          </a:xfrm>
          <a:prstGeom prst="rect">
            <a:avLst/>
          </a:prstGeom>
          <a:noFill/>
        </p:spPr>
        <p:txBody>
          <a:bodyPr wrap="square" rtlCol="0">
            <a:spAutoFit/>
          </a:bodyPr>
          <a:lstStyle/>
          <a:p>
            <a:pPr>
              <a:buNone/>
            </a:pPr>
            <a:r>
              <a:rPr lang="en-US" dirty="0" smtClean="0"/>
              <a:t>Gas puff fueling</a:t>
            </a:r>
            <a:endParaRPr lang="en-US" dirty="0"/>
          </a:p>
        </p:txBody>
      </p:sp>
      <p:pic>
        <p:nvPicPr>
          <p:cNvPr id="1035" name="Picture 11"/>
          <p:cNvPicPr>
            <a:picLocks noChangeAspect="1" noChangeArrowheads="1"/>
          </p:cNvPicPr>
          <p:nvPr/>
        </p:nvPicPr>
        <p:blipFill>
          <a:blip r:embed="rId39" cstate="print"/>
          <a:srcRect/>
          <a:stretch>
            <a:fillRect/>
          </a:stretch>
        </p:blipFill>
        <p:spPr bwMode="auto">
          <a:xfrm>
            <a:off x="27316554" y="7381876"/>
            <a:ext cx="3342800" cy="2128836"/>
          </a:xfrm>
          <a:prstGeom prst="rect">
            <a:avLst/>
          </a:prstGeom>
          <a:noFill/>
          <a:ln w="9525">
            <a:noFill/>
            <a:miter lim="800000"/>
            <a:headEnd/>
            <a:tailEnd/>
          </a:ln>
        </p:spPr>
      </p:pic>
      <p:sp>
        <p:nvSpPr>
          <p:cNvPr id="197" name="Oval 196"/>
          <p:cNvSpPr/>
          <p:nvPr/>
        </p:nvSpPr>
        <p:spPr bwMode="auto">
          <a:xfrm>
            <a:off x="8020861" y="9239655"/>
            <a:ext cx="218264" cy="218670"/>
          </a:xfrm>
          <a:prstGeom prst="ellipse">
            <a:avLst/>
          </a:prstGeom>
          <a:noFill/>
          <a:ln w="508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57200" marR="0" indent="-457200" algn="l" defTabSz="914400" rtl="0" eaLnBrk="1" fontAlgn="base" latinLnBrk="0" hangingPunct="1">
              <a:lnSpc>
                <a:spcPct val="100000"/>
              </a:lnSpc>
              <a:spcBef>
                <a:spcPct val="20000"/>
              </a:spcBef>
              <a:spcAft>
                <a:spcPct val="0"/>
              </a:spcAft>
              <a:buClrTx/>
              <a:buSzTx/>
              <a:buFontTx/>
              <a:buChar char="•"/>
              <a:tabLst/>
            </a:pPr>
            <a:endParaRPr kumimoji="0" lang="en-US" sz="1600" b="0" i="0" u="none" strike="noStrike" cap="none" normalizeH="0" baseline="0" smtClean="0">
              <a:ln>
                <a:noFill/>
              </a:ln>
              <a:solidFill>
                <a:schemeClr val="tx1"/>
              </a:solidFill>
              <a:effectLst/>
              <a:latin typeface="Arial" charset="0"/>
            </a:endParaRPr>
          </a:p>
        </p:txBody>
      </p:sp>
      <p:sp>
        <p:nvSpPr>
          <p:cNvPr id="198" name="Oval 197"/>
          <p:cNvSpPr/>
          <p:nvPr/>
        </p:nvSpPr>
        <p:spPr bwMode="auto">
          <a:xfrm>
            <a:off x="9097186" y="8782455"/>
            <a:ext cx="218264" cy="218670"/>
          </a:xfrm>
          <a:prstGeom prst="ellipse">
            <a:avLst/>
          </a:prstGeom>
          <a:noFill/>
          <a:ln w="508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57200" marR="0" indent="-457200" algn="l" defTabSz="914400" rtl="0" eaLnBrk="1" fontAlgn="base" latinLnBrk="0" hangingPunct="1">
              <a:lnSpc>
                <a:spcPct val="100000"/>
              </a:lnSpc>
              <a:spcBef>
                <a:spcPct val="20000"/>
              </a:spcBef>
              <a:spcAft>
                <a:spcPct val="0"/>
              </a:spcAft>
              <a:buClrTx/>
              <a:buSzTx/>
              <a:buFontTx/>
              <a:buChar char="•"/>
              <a:tabLst/>
            </a:pPr>
            <a:endParaRPr kumimoji="0" lang="en-US" sz="1600" b="0" i="0" u="none" strike="noStrike" cap="none" normalizeH="0" baseline="0" smtClean="0">
              <a:ln>
                <a:noFill/>
              </a:ln>
              <a:solidFill>
                <a:schemeClr val="tx1"/>
              </a:solidFill>
              <a:effectLst/>
              <a:latin typeface="Arial" charset="0"/>
            </a:endParaRPr>
          </a:p>
        </p:txBody>
      </p:sp>
      <p:sp>
        <p:nvSpPr>
          <p:cNvPr id="201" name="TextBox 200"/>
          <p:cNvSpPr txBox="1"/>
          <p:nvPr/>
        </p:nvSpPr>
        <p:spPr>
          <a:xfrm>
            <a:off x="30546878" y="7699443"/>
            <a:ext cx="1893853" cy="1569660"/>
          </a:xfrm>
          <a:prstGeom prst="rect">
            <a:avLst/>
          </a:prstGeom>
          <a:noFill/>
        </p:spPr>
        <p:txBody>
          <a:bodyPr wrap="square" rtlCol="0">
            <a:spAutoFit/>
          </a:bodyPr>
          <a:lstStyle/>
          <a:p>
            <a:pPr>
              <a:buNone/>
            </a:pPr>
            <a:r>
              <a:rPr lang="en-US" sz="1200" dirty="0" smtClean="0"/>
              <a:t>Ionization balance calculated with CRM. CRM uses DEGAS fits of </a:t>
            </a:r>
            <a:r>
              <a:rPr lang="en-US" sz="1200" i="1" dirty="0" smtClean="0"/>
              <a:t>n</a:t>
            </a:r>
            <a:r>
              <a:rPr lang="en-US" sz="1200" i="1" baseline="-25000" dirty="0" smtClean="0"/>
              <a:t>e</a:t>
            </a:r>
            <a:r>
              <a:rPr lang="en-US" sz="1200" dirty="0" smtClean="0"/>
              <a:t>, </a:t>
            </a:r>
            <a:r>
              <a:rPr lang="en-US" sz="1200" i="1" dirty="0" smtClean="0"/>
              <a:t>T</a:t>
            </a:r>
            <a:r>
              <a:rPr lang="en-US" sz="1200" i="1" baseline="-25000" dirty="0" smtClean="0"/>
              <a:t>e</a:t>
            </a:r>
            <a:r>
              <a:rPr lang="en-US" sz="1200" dirty="0" smtClean="0"/>
              <a:t>, and calculated H profile. C+5 density is greater than C+6 density in the core, even at </a:t>
            </a:r>
            <a:r>
              <a:rPr lang="en-US" sz="1200" i="1" dirty="0" smtClean="0"/>
              <a:t>T</a:t>
            </a:r>
            <a:r>
              <a:rPr lang="en-US" sz="1200" i="1" baseline="-25000" dirty="0" smtClean="0"/>
              <a:t>e</a:t>
            </a:r>
            <a:r>
              <a:rPr lang="en-US" sz="1200" dirty="0" smtClean="0"/>
              <a:t> as high as 2.5 </a:t>
            </a:r>
            <a:r>
              <a:rPr lang="en-US" sz="1200" dirty="0" err="1" smtClean="0"/>
              <a:t>keV</a:t>
            </a:r>
            <a:r>
              <a:rPr lang="en-US" sz="1200" dirty="0" smtClean="0"/>
              <a:t>.</a:t>
            </a:r>
            <a:endParaRPr lang="en-US" sz="1200" dirty="0"/>
          </a:p>
        </p:txBody>
      </p:sp>
      <p:sp>
        <p:nvSpPr>
          <p:cNvPr id="202" name="TextBox 201"/>
          <p:cNvSpPr txBox="1"/>
          <p:nvPr/>
        </p:nvSpPr>
        <p:spPr>
          <a:xfrm>
            <a:off x="26122821" y="8031197"/>
            <a:ext cx="1375854" cy="646331"/>
          </a:xfrm>
          <a:prstGeom prst="rect">
            <a:avLst/>
          </a:prstGeom>
          <a:noFill/>
        </p:spPr>
        <p:txBody>
          <a:bodyPr wrap="square" rtlCol="0">
            <a:spAutoFit/>
          </a:bodyPr>
          <a:lstStyle/>
          <a:p>
            <a:pPr>
              <a:buNone/>
            </a:pPr>
            <a:r>
              <a:rPr lang="en-US" sz="1200" dirty="0" smtClean="0"/>
              <a:t>Measured C+5 emission profile at 529 nm.</a:t>
            </a:r>
            <a:endParaRPr lang="en-US" sz="1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57200" marR="0" indent="-457200" algn="l" defTabSz="914400" rtl="0" eaLnBrk="1" fontAlgn="base" latinLnBrk="0" hangingPunct="1">
          <a:lnSpc>
            <a:spcPct val="100000"/>
          </a:lnSpc>
          <a:spcBef>
            <a:spcPct val="20000"/>
          </a:spcBef>
          <a:spcAft>
            <a:spcPct val="0"/>
          </a:spcAft>
          <a:buClrTx/>
          <a:buSzTx/>
          <a:buFontTx/>
          <a:buChar char="•"/>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57200" marR="0" indent="-457200" algn="l" defTabSz="914400" rtl="0" eaLnBrk="1" fontAlgn="base" latinLnBrk="0" hangingPunct="1">
          <a:lnSpc>
            <a:spcPct val="100000"/>
          </a:lnSpc>
          <a:spcBef>
            <a:spcPct val="20000"/>
          </a:spcBef>
          <a:spcAft>
            <a:spcPct val="0"/>
          </a:spcAft>
          <a:buClrTx/>
          <a:buSzTx/>
          <a:buFontTx/>
          <a:buChar char="•"/>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110317</TotalTime>
  <Words>1250</Words>
  <Application>Microsoft Office PowerPoint</Application>
  <PresentationFormat>Custom</PresentationFormat>
  <Paragraphs>86</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vt:i4>
      </vt:variant>
    </vt:vector>
  </HeadingPairs>
  <TitlesOfParts>
    <vt:vector size="4" baseType="lpstr">
      <vt:lpstr>Default Design</vt:lpstr>
      <vt:lpstr>Equation</vt:lpstr>
      <vt:lpstr>Microsoft Equation 3.0</vt:lpstr>
      <vt:lpstr>Slide 1</vt:lpstr>
    </vt:vector>
  </TitlesOfParts>
  <Company>HSX</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WalterG</dc:creator>
  <cp:lastModifiedBy>LaurieS</cp:lastModifiedBy>
  <cp:revision>3822</cp:revision>
  <dcterms:created xsi:type="dcterms:W3CDTF">2005-10-11T17:07:47Z</dcterms:created>
  <dcterms:modified xsi:type="dcterms:W3CDTF">2014-10-24T17:57:19Z</dcterms:modified>
</cp:coreProperties>
</file>