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918400" cy="16459200"/>
  <p:notesSz cx="6400800" cy="86868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802AA6"/>
    <a:srgbClr val="9933FF"/>
    <a:srgbClr val="FF00FF"/>
    <a:srgbClr val="00FF00"/>
    <a:srgbClr val="0000FF"/>
    <a:srgbClr val="00FFFF"/>
    <a:srgbClr val="00CCFF"/>
    <a:srgbClr val="FF66FF"/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495" autoAdjust="0"/>
    <p:restoredTop sz="98824" autoAdjust="0"/>
  </p:normalViewPr>
  <p:slideViewPr>
    <p:cSldViewPr snapToGrid="0">
      <p:cViewPr varScale="1">
        <p:scale>
          <a:sx n="49" d="100"/>
          <a:sy n="49" d="100"/>
        </p:scale>
        <p:origin x="-618" y="-108"/>
      </p:cViewPr>
      <p:guideLst>
        <p:guide orient="horz"/>
        <p:guide pos="15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2514" y="-108"/>
      </p:cViewPr>
      <p:guideLst>
        <p:guide orient="horz" pos="2736"/>
        <p:guide pos="2016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81" tIns="43090" rIns="86181" bIns="43090" numCol="1" anchor="t" anchorCtr="0" compatLnSpc="1">
            <a:prstTxWarp prst="textNoShape">
              <a:avLst/>
            </a:prstTxWarp>
          </a:bodyPr>
          <a:lstStyle>
            <a:lvl1pPr defTabSz="862254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626541" y="0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81" tIns="43090" rIns="86181" bIns="43090" numCol="1" anchor="t" anchorCtr="0" compatLnSpc="1">
            <a:prstTxWarp prst="textNoShape">
              <a:avLst/>
            </a:prstTxWarp>
          </a:bodyPr>
          <a:lstStyle>
            <a:lvl1pPr algn="r" defTabSz="862254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252311"/>
            <a:ext cx="2774260" cy="43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81" tIns="43090" rIns="86181" bIns="43090" numCol="1" anchor="b" anchorCtr="0" compatLnSpc="1">
            <a:prstTxWarp prst="textNoShape">
              <a:avLst/>
            </a:prstTxWarp>
          </a:bodyPr>
          <a:lstStyle>
            <a:lvl1pPr defTabSz="862254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626541" y="8252311"/>
            <a:ext cx="2774260" cy="43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81" tIns="43090" rIns="86181" bIns="43090" numCol="1" anchor="b" anchorCtr="0" compatLnSpc="1">
            <a:prstTxWarp prst="textNoShape">
              <a:avLst/>
            </a:prstTxWarp>
          </a:bodyPr>
          <a:lstStyle>
            <a:lvl1pPr algn="r" defTabSz="862254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CAB995A-D469-4F55-A976-89C7B7F6B2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899" tIns="42450" rIns="84899" bIns="4245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625092" y="0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899" tIns="42450" rIns="84899" bIns="4245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57150" y="650875"/>
            <a:ext cx="6515100" cy="3257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40661" y="4126903"/>
            <a:ext cx="5119481" cy="3908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899" tIns="42450" rIns="84899" bIns="42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250818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899" tIns="42450" rIns="84899" bIns="4245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625092" y="8250818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899" tIns="42450" rIns="84899" bIns="4245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108F082-45AD-4C6A-9701-720E7D5FC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3A2078-4935-477F-861F-7244F2AA4D25}" type="slidenum">
              <a:rPr lang="en-US"/>
              <a:pPr/>
              <a:t>1</a:t>
            </a:fld>
            <a:endParaRPr 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57150" y="650875"/>
            <a:ext cx="6515100" cy="3257550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564" y="5113340"/>
            <a:ext cx="27981275" cy="35274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125" y="9326565"/>
            <a:ext cx="23044150" cy="4206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6239" y="3840163"/>
            <a:ext cx="29625925" cy="10863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6" y="10575925"/>
            <a:ext cx="27981275" cy="32702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6" y="6975475"/>
            <a:ext cx="27981275" cy="36004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6239" y="3840163"/>
            <a:ext cx="14736762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35400" y="3840163"/>
            <a:ext cx="14736763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6238" y="3684588"/>
            <a:ext cx="14544676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238" y="5219702"/>
            <a:ext cx="14544676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725" y="3684588"/>
            <a:ext cx="14549438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725" y="5219702"/>
            <a:ext cx="14549438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5640"/>
            <a:ext cx="10829926" cy="2789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863" y="655640"/>
            <a:ext cx="18402300" cy="14047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6238" y="3444875"/>
            <a:ext cx="10829926" cy="1125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601" y="11522075"/>
            <a:ext cx="19751675" cy="1358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1601" y="1470025"/>
            <a:ext cx="19751675" cy="9875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1601" y="12880975"/>
            <a:ext cx="19751675" cy="1931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9" y="3840163"/>
            <a:ext cx="29625925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6476" y="658813"/>
            <a:ext cx="7405688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9" y="658813"/>
            <a:ext cx="22067837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95250" y="15998825"/>
            <a:ext cx="3276600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561" tIns="29280" rIns="58561" bIns="29280">
            <a:spAutoFit/>
          </a:bodyPr>
          <a:lstStyle/>
          <a:p>
            <a:pPr algn="ctr" defTabSz="585788" fontAlgn="ctr">
              <a:spcBef>
                <a:spcPct val="0"/>
              </a:spcBef>
              <a:buFontTx/>
              <a:buNone/>
              <a:defRPr/>
            </a:pP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54</a:t>
            </a:r>
            <a:r>
              <a:rPr lang="en-US" sz="2800" b="1" baseline="30000" dirty="0" smtClean="0">
                <a:solidFill>
                  <a:srgbClr val="000066"/>
                </a:solidFill>
                <a:cs typeface="Arial" charset="0"/>
              </a:rPr>
              <a:t>th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Annual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Meeting of the Division of Plasma Physics,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October 29 - 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November 2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, 2012, Providence,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RI</a:t>
            </a:r>
            <a:endParaRPr lang="en-US" sz="2800" b="1" dirty="0">
              <a:solidFill>
                <a:srgbClr val="000066"/>
              </a:solidFill>
              <a:cs typeface="Arial" charset="0"/>
            </a:endParaRPr>
          </a:p>
        </p:txBody>
      </p:sp>
      <p:pic>
        <p:nvPicPr>
          <p:cNvPr id="2051" name="Picture 10" descr="bucky badger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2926" y="190500"/>
            <a:ext cx="2012706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11" descr="qhs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718000" y="128590"/>
            <a:ext cx="3200400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2pPr>
      <a:lvl3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3pPr>
      <a:lvl4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4pPr>
      <a:lvl5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5pPr>
      <a:lvl6pPr marL="4572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6pPr>
      <a:lvl7pPr marL="9144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7pPr>
      <a:lvl8pPr marL="13716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8pPr>
      <a:lvl9pPr marL="18288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9pPr>
    </p:titleStyle>
    <p:bodyStyle>
      <a:lvl1pPr marL="1176338" indent="-1176338" algn="l" defTabSz="3135313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938" indent="-98107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538" indent="-784225" algn="l" defTabSz="3135313" rtl="0" eaLnBrk="0" fontAlgn="base" hangingPunct="0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6400" indent="-78422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3263" indent="-782638" algn="l" defTabSz="3135313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104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76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48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20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7" Type="http://schemas.openxmlformats.org/officeDocument/2006/relationships/image" Target="../media/image9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11" Type="http://schemas.openxmlformats.org/officeDocument/2006/relationships/oleObject" Target="../embeddings/oleObject3.bin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7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oleObject" Target="../embeddings/oleObject2.bin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6.png"/><Relationship Id="rId9" Type="http://schemas.openxmlformats.org/officeDocument/2006/relationships/oleObject" Target="../embeddings/oleObject1.bin"/><Relationship Id="rId14" Type="http://schemas.openxmlformats.org/officeDocument/2006/relationships/image" Target="../media/image13.png"/><Relationship Id="rId22" Type="http://schemas.openxmlformats.org/officeDocument/2006/relationships/image" Target="../media/image21.jpe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hsx_puff.png"/>
          <p:cNvPicPr>
            <a:picLocks noChangeAspect="1"/>
          </p:cNvPicPr>
          <p:nvPr/>
        </p:nvPicPr>
        <p:blipFill>
          <a:blip r:embed="rId4" cstate="print"/>
          <a:srcRect l="14058" r="10693"/>
          <a:stretch>
            <a:fillRect/>
          </a:stretch>
        </p:blipFill>
        <p:spPr>
          <a:xfrm>
            <a:off x="17913159" y="9624874"/>
            <a:ext cx="3063069" cy="3052901"/>
          </a:xfrm>
          <a:prstGeom prst="rect">
            <a:avLst/>
          </a:prstGeom>
        </p:spPr>
      </p:pic>
      <p:sp>
        <p:nvSpPr>
          <p:cNvPr id="170" name="Rectangle 169"/>
          <p:cNvSpPr/>
          <p:nvPr/>
        </p:nvSpPr>
        <p:spPr bwMode="auto">
          <a:xfrm>
            <a:off x="20761781" y="9791701"/>
            <a:ext cx="3314699" cy="32194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22259925" y="9572625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A’ puffer</a:t>
            </a:r>
            <a:endParaRPr lang="en-US" dirty="0"/>
          </a:p>
        </p:txBody>
      </p:sp>
      <p:sp>
        <p:nvSpPr>
          <p:cNvPr id="172" name="TextBox 171"/>
          <p:cNvSpPr txBox="1"/>
          <p:nvPr/>
        </p:nvSpPr>
        <p:spPr>
          <a:xfrm>
            <a:off x="20780829" y="10325100"/>
            <a:ext cx="1038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Strike points</a:t>
            </a:r>
            <a:endParaRPr lang="en-US" dirty="0"/>
          </a:p>
        </p:txBody>
      </p:sp>
      <p:sp>
        <p:nvSpPr>
          <p:cNvPr id="173" name="TextBox 172"/>
          <p:cNvSpPr txBox="1"/>
          <p:nvPr/>
        </p:nvSpPr>
        <p:spPr>
          <a:xfrm>
            <a:off x="20780829" y="11296650"/>
            <a:ext cx="1038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Whole wall</a:t>
            </a:r>
            <a:endParaRPr lang="en-US" dirty="0"/>
          </a:p>
        </p:txBody>
      </p:sp>
      <p:sp>
        <p:nvSpPr>
          <p:cNvPr id="174" name="TextBox 173"/>
          <p:cNvSpPr txBox="1"/>
          <p:nvPr/>
        </p:nvSpPr>
        <p:spPr>
          <a:xfrm>
            <a:off x="20780829" y="12201525"/>
            <a:ext cx="895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Half wall</a:t>
            </a:r>
            <a:endParaRPr lang="en-US" dirty="0"/>
          </a:p>
        </p:txBody>
      </p:sp>
      <p:sp>
        <p:nvSpPr>
          <p:cNvPr id="165" name="Rectangle 164"/>
          <p:cNvSpPr/>
          <p:nvPr/>
        </p:nvSpPr>
        <p:spPr bwMode="auto">
          <a:xfrm>
            <a:off x="20752256" y="13068299"/>
            <a:ext cx="3314699" cy="300990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31" name="Text Box 107"/>
          <p:cNvSpPr txBox="1">
            <a:spLocks noChangeArrowheads="1"/>
          </p:cNvSpPr>
          <p:nvPr/>
        </p:nvSpPr>
        <p:spPr bwMode="auto">
          <a:xfrm>
            <a:off x="2734793" y="249067"/>
            <a:ext cx="2732063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1">
            <a:spAutoFit/>
          </a:bodyPr>
          <a:lstStyle/>
          <a:p>
            <a:pPr algn="ctr">
              <a:buFontTx/>
              <a:buNone/>
            </a:pPr>
            <a:r>
              <a:rPr lang="en-US" sz="6000" b="1" dirty="0" smtClean="0"/>
              <a:t>Modeling Neutral Hydrogen in the HSX Stellarator</a:t>
            </a:r>
            <a:endParaRPr lang="en-US" sz="6000" dirty="0"/>
          </a:p>
        </p:txBody>
      </p:sp>
      <p:sp>
        <p:nvSpPr>
          <p:cNvPr id="1032" name="Text Box 108"/>
          <p:cNvSpPr txBox="1">
            <a:spLocks noChangeArrowheads="1"/>
          </p:cNvSpPr>
          <p:nvPr/>
        </p:nvSpPr>
        <p:spPr bwMode="auto">
          <a:xfrm>
            <a:off x="0" y="1354167"/>
            <a:ext cx="32918400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4000" b="1" dirty="0" smtClean="0">
                <a:cs typeface="Times New Roman" pitchFamily="18" charset="0"/>
              </a:rPr>
              <a:t>L. </a:t>
            </a:r>
            <a:r>
              <a:rPr lang="en-US" sz="4000" b="1" dirty="0" err="1" smtClean="0">
                <a:cs typeface="Times New Roman" pitchFamily="18" charset="0"/>
              </a:rPr>
              <a:t>Stephey</a:t>
            </a:r>
            <a:r>
              <a:rPr lang="en-US" sz="4000" b="1" dirty="0" smtClean="0">
                <a:cs typeface="Times New Roman" pitchFamily="18" charset="0"/>
              </a:rPr>
              <a:t>, A</a:t>
            </a:r>
            <a:r>
              <a:rPr lang="en-US" sz="4000" b="1" dirty="0">
                <a:cs typeface="Times New Roman" pitchFamily="18" charset="0"/>
              </a:rPr>
              <a:t>. </a:t>
            </a:r>
            <a:r>
              <a:rPr lang="en-US" sz="4000" b="1" dirty="0" smtClean="0">
                <a:cs typeface="Times New Roman" pitchFamily="18" charset="0"/>
              </a:rPr>
              <a:t>Bader, D.T. Anderson, </a:t>
            </a:r>
            <a:r>
              <a:rPr lang="en-US" sz="4000" b="1" dirty="0" smtClean="0"/>
              <a:t>J.N. </a:t>
            </a:r>
            <a:r>
              <a:rPr lang="en-US" sz="4000" b="1" dirty="0" err="1" smtClean="0"/>
              <a:t>Talmadge</a:t>
            </a:r>
            <a:r>
              <a:rPr lang="en-US" sz="4000" b="1" dirty="0" smtClean="0"/>
              <a:t>, C. </a:t>
            </a:r>
            <a:r>
              <a:rPr lang="en-US" sz="4000" b="1" dirty="0" err="1" smtClean="0"/>
              <a:t>Hegna</a:t>
            </a:r>
            <a:r>
              <a:rPr lang="en-US" sz="4000" b="1" dirty="0" smtClean="0"/>
              <a:t>, F.S.B. Anderson</a:t>
            </a:r>
            <a:endParaRPr lang="en-US" sz="4000" b="1" baseline="300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800" i="1" dirty="0">
                <a:solidFill>
                  <a:schemeClr val="accent2"/>
                </a:solidFill>
              </a:rPr>
              <a:t>HSX Plasma Laboratory, Univ. of Wisconsin, Madison, USA</a:t>
            </a:r>
          </a:p>
        </p:txBody>
      </p:sp>
      <p:sp>
        <p:nvSpPr>
          <p:cNvPr id="2163" name="Text Box 115"/>
          <p:cNvSpPr txBox="1">
            <a:spLocks noChangeArrowheads="1"/>
          </p:cNvSpPr>
          <p:nvPr/>
        </p:nvSpPr>
        <p:spPr bwMode="auto">
          <a:xfrm>
            <a:off x="121024" y="2850447"/>
            <a:ext cx="9742823" cy="73866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Overview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1055" name="Line 111"/>
          <p:cNvSpPr>
            <a:spLocks noChangeShapeType="1"/>
          </p:cNvSpPr>
          <p:nvPr/>
        </p:nvSpPr>
        <p:spPr bwMode="auto">
          <a:xfrm>
            <a:off x="110066" y="2692399"/>
            <a:ext cx="32603617" cy="9857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138" name="Text Box 113"/>
          <p:cNvSpPr txBox="1">
            <a:spLocks noChangeArrowheads="1"/>
          </p:cNvSpPr>
          <p:nvPr/>
        </p:nvSpPr>
        <p:spPr bwMode="auto">
          <a:xfrm>
            <a:off x="24396970" y="9124037"/>
            <a:ext cx="8365784" cy="738664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Summary and Future Work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24" name="Rectangle 100"/>
          <p:cNvSpPr>
            <a:spLocks noChangeArrowheads="1"/>
          </p:cNvSpPr>
          <p:nvPr/>
        </p:nvSpPr>
        <p:spPr bwMode="auto">
          <a:xfrm>
            <a:off x="0" y="0"/>
            <a:ext cx="32918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Rectangle 101"/>
          <p:cNvSpPr>
            <a:spLocks noChangeArrowheads="1"/>
          </p:cNvSpPr>
          <p:nvPr/>
        </p:nvSpPr>
        <p:spPr bwMode="auto">
          <a:xfrm>
            <a:off x="0" y="0"/>
            <a:ext cx="32918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0" name="Text Box 113"/>
          <p:cNvSpPr txBox="1">
            <a:spLocks noChangeArrowheads="1"/>
          </p:cNvSpPr>
          <p:nvPr/>
        </p:nvSpPr>
        <p:spPr bwMode="auto">
          <a:xfrm>
            <a:off x="10000034" y="2850447"/>
            <a:ext cx="22761610" cy="738664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Simulation of Supersonic Gas Injector (SGI)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2" name="Text Box 113"/>
          <p:cNvSpPr txBox="1">
            <a:spLocks noChangeArrowheads="1"/>
          </p:cNvSpPr>
          <p:nvPr/>
        </p:nvSpPr>
        <p:spPr bwMode="auto">
          <a:xfrm>
            <a:off x="12101211" y="9124037"/>
            <a:ext cx="12198483" cy="738664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Efforts to Match H-alpha Measurements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3" name="Text Box 113"/>
          <p:cNvSpPr txBox="1">
            <a:spLocks noChangeArrowheads="1"/>
          </p:cNvSpPr>
          <p:nvPr/>
        </p:nvSpPr>
        <p:spPr bwMode="auto">
          <a:xfrm>
            <a:off x="116735" y="9124037"/>
            <a:ext cx="11887197" cy="738664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Comparison to EMC3-EIRENE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6" name="Text Box 113"/>
          <p:cNvSpPr txBox="1">
            <a:spLocks noChangeArrowheads="1"/>
          </p:cNvSpPr>
          <p:nvPr/>
        </p:nvSpPr>
        <p:spPr bwMode="auto">
          <a:xfrm>
            <a:off x="24338611" y="14098221"/>
            <a:ext cx="8443604" cy="738664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References</a:t>
            </a:r>
            <a:endParaRPr lang="en-US" sz="4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6031216" y="14926880"/>
            <a:ext cx="5019473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00" dirty="0" smtClean="0"/>
              <a:t>[1] D. Heifetz et al., </a:t>
            </a:r>
            <a:r>
              <a:rPr lang="en-US" sz="1000" i="1" dirty="0" smtClean="0"/>
              <a:t>J. Comp. Phys</a:t>
            </a:r>
            <a:r>
              <a:rPr lang="en-US" sz="1000" dirty="0" smtClean="0"/>
              <a:t>. Vol. 46, Pg. 309 (1982).</a:t>
            </a:r>
          </a:p>
          <a:p>
            <a:pPr>
              <a:buNone/>
            </a:pPr>
            <a:r>
              <a:rPr lang="fr-FR" sz="1000" dirty="0" smtClean="0"/>
              <a:t>[2] Y. Feng et al, Contribution Plasma </a:t>
            </a:r>
            <a:r>
              <a:rPr lang="fr-FR" sz="1000" dirty="0" err="1" smtClean="0"/>
              <a:t>Physics</a:t>
            </a:r>
            <a:r>
              <a:rPr lang="fr-FR" sz="1000" dirty="0" smtClean="0"/>
              <a:t>, 44 1-3 (2004) p. 57-69.</a:t>
            </a:r>
            <a:endParaRPr lang="en-US" sz="1000" dirty="0" smtClean="0"/>
          </a:p>
          <a:p>
            <a:pPr>
              <a:buNone/>
            </a:pPr>
            <a:r>
              <a:rPr lang="en-US" sz="1000" dirty="0" smtClean="0"/>
              <a:t>[3] V. </a:t>
            </a:r>
            <a:r>
              <a:rPr lang="en-US" sz="1000" dirty="0" err="1" smtClean="0"/>
              <a:t>Soukhanovskii</a:t>
            </a:r>
            <a:r>
              <a:rPr lang="en-US" sz="1000" dirty="0" smtClean="0"/>
              <a:t> et al., Rev Sci. Instruments. Vol. 75, No. 10 (2004).</a:t>
            </a:r>
          </a:p>
          <a:p>
            <a:pPr>
              <a:buNone/>
            </a:pPr>
            <a:r>
              <a:rPr lang="en-US" sz="1000" dirty="0" smtClean="0"/>
              <a:t>[4] T. </a:t>
            </a:r>
            <a:r>
              <a:rPr lang="en-US" sz="1000" dirty="0" err="1" smtClean="0"/>
              <a:t>Mizuuchi</a:t>
            </a:r>
            <a:r>
              <a:rPr lang="en-US" sz="1000" dirty="0" smtClean="0"/>
              <a:t> et al., </a:t>
            </a:r>
            <a:r>
              <a:rPr lang="en-US" sz="1000" i="1" dirty="0" smtClean="0"/>
              <a:t>Contrib. Plasma Phys</a:t>
            </a:r>
            <a:r>
              <a:rPr lang="en-US" sz="1000" dirty="0" smtClean="0"/>
              <a:t>. 50, No 6-7 (2010</a:t>
            </a:r>
            <a:r>
              <a:rPr lang="en-US" sz="1000" dirty="0" smtClean="0"/>
              <a:t>).</a:t>
            </a:r>
          </a:p>
          <a:p>
            <a:pPr>
              <a:buNone/>
            </a:pPr>
            <a:r>
              <a:rPr lang="en-US" sz="1000" dirty="0" smtClean="0"/>
              <a:t>[5] D. Lundberg. Dissertation. PPPL. </a:t>
            </a:r>
            <a:r>
              <a:rPr lang="en-US" sz="1000" dirty="0" smtClean="0"/>
              <a:t>(</a:t>
            </a:r>
            <a:r>
              <a:rPr lang="en-US" sz="1000" dirty="0" smtClean="0"/>
              <a:t>2012).</a:t>
            </a:r>
            <a:endParaRPr lang="en-US" sz="1000" dirty="0" smtClean="0"/>
          </a:p>
          <a:p>
            <a:pPr>
              <a:buNone/>
            </a:pPr>
            <a:r>
              <a:rPr lang="en-US" sz="1000" dirty="0" smtClean="0"/>
              <a:t>[6] </a:t>
            </a:r>
            <a:r>
              <a:rPr lang="en-US" sz="1000" dirty="0" smtClean="0"/>
              <a:t>J. M. </a:t>
            </a:r>
            <a:r>
              <a:rPr lang="en-US" sz="1000" dirty="0" err="1" smtClean="0"/>
              <a:t>Canik</a:t>
            </a:r>
            <a:r>
              <a:rPr lang="en-US" sz="1000" dirty="0" smtClean="0"/>
              <a:t> et al., </a:t>
            </a:r>
            <a:r>
              <a:rPr lang="en-US" sz="1000" i="1" dirty="0" smtClean="0"/>
              <a:t>Phys. Plasmas</a:t>
            </a:r>
            <a:r>
              <a:rPr lang="en-US" sz="1000" dirty="0" smtClean="0"/>
              <a:t> Vol. 14, Pg. 056107 (2007).</a:t>
            </a:r>
          </a:p>
          <a:p>
            <a:pPr>
              <a:buNone/>
            </a:pPr>
            <a:r>
              <a:rPr lang="en-US" sz="1000" dirty="0" smtClean="0"/>
              <a:t>[7] </a:t>
            </a:r>
            <a:r>
              <a:rPr lang="en-US" sz="1000" dirty="0" smtClean="0"/>
              <a:t>D. P. </a:t>
            </a:r>
            <a:r>
              <a:rPr lang="en-US" sz="1000" dirty="0" err="1" smtClean="0"/>
              <a:t>Stotler</a:t>
            </a:r>
            <a:r>
              <a:rPr lang="en-US" sz="1000" dirty="0" smtClean="0"/>
              <a:t> et al., </a:t>
            </a:r>
            <a:r>
              <a:rPr lang="en-US" sz="1000" i="1" dirty="0" smtClean="0"/>
              <a:t>J. </a:t>
            </a:r>
            <a:r>
              <a:rPr lang="en-US" sz="1000" i="1" dirty="0" err="1" smtClean="0"/>
              <a:t>Nucl</a:t>
            </a:r>
            <a:r>
              <a:rPr lang="en-US" sz="1000" i="1" dirty="0" smtClean="0"/>
              <a:t>. Mater</a:t>
            </a:r>
            <a:r>
              <a:rPr lang="en-US" sz="1000" dirty="0" smtClean="0"/>
              <a:t>. Vol. 967, Pgs. 290–293 (2001).</a:t>
            </a:r>
          </a:p>
          <a:p>
            <a:pPr>
              <a:buNone/>
            </a:pPr>
            <a:endParaRPr lang="en-US" sz="1000" dirty="0" smtClean="0"/>
          </a:p>
          <a:p>
            <a:pPr>
              <a:buNone/>
            </a:pPr>
            <a:endParaRPr lang="en-US" sz="1000" dirty="0"/>
          </a:p>
        </p:txBody>
      </p:sp>
      <p:pic>
        <p:nvPicPr>
          <p:cNvPr id="58" name="Picture 57" descr="puff_den_lo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687323" y="4961087"/>
            <a:ext cx="2635708" cy="1976780"/>
          </a:xfrm>
          <a:prstGeom prst="rect">
            <a:avLst/>
          </a:prstGeom>
        </p:spPr>
      </p:pic>
      <p:pic>
        <p:nvPicPr>
          <p:cNvPr id="61" name="Picture 60" descr="sgi_den_lo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711523" y="6816412"/>
            <a:ext cx="2615776" cy="196183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276227" y="3740059"/>
            <a:ext cx="9431978" cy="5306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</a:t>
            </a:r>
            <a:r>
              <a:rPr lang="en-US" sz="1400" dirty="0" smtClean="0"/>
              <a:t>The HSX neutral particle population plays an important role in plasma behavior as a result of relatively low operating density</a:t>
            </a:r>
          </a:p>
          <a:p>
            <a:r>
              <a:rPr lang="en-US" sz="1400" dirty="0" smtClean="0"/>
              <a:t> The DEGAS code [1] is a fully 3D Monte-Carlo neutral particle code that is used to simulate the HSX neutral population</a:t>
            </a:r>
          </a:p>
          <a:p>
            <a:r>
              <a:rPr lang="en-US" sz="1400" dirty="0" smtClean="0"/>
              <a:t> H-alpha measurements </a:t>
            </a:r>
            <a:r>
              <a:rPr lang="en-US" sz="1400" dirty="0" smtClean="0"/>
              <a:t>are used </a:t>
            </a:r>
            <a:r>
              <a:rPr lang="en-US" sz="1400" dirty="0" smtClean="0"/>
              <a:t>to scale DEGAS results to determine quantities including atomic and molecular neutral particle density, neutral particle flux, and ionization </a:t>
            </a:r>
            <a:r>
              <a:rPr lang="en-US" sz="1400" dirty="0" smtClean="0"/>
              <a:t>rate</a:t>
            </a:r>
            <a:endParaRPr lang="en-US" sz="1400" dirty="0" smtClean="0"/>
          </a:p>
          <a:p>
            <a:r>
              <a:rPr lang="en-US" sz="1400" dirty="0" smtClean="0"/>
              <a:t> The DEGAS code has been recently upgraded to simulate a supersonic gas injector (SGI) in HSX</a:t>
            </a:r>
          </a:p>
          <a:p>
            <a:r>
              <a:rPr lang="en-US" sz="1400" dirty="0" smtClean="0"/>
              <a:t> Simulation results indicate:</a:t>
            </a:r>
            <a:endParaRPr lang="en-US" sz="1400" dirty="0"/>
          </a:p>
          <a:p>
            <a:pPr lvl="1"/>
            <a:r>
              <a:rPr lang="en-US" sz="1400" dirty="0" smtClean="0"/>
              <a:t> SGI </a:t>
            </a:r>
            <a:r>
              <a:rPr lang="en-US" sz="1400" dirty="0" smtClean="0"/>
              <a:t>performance will vary by </a:t>
            </a:r>
            <a:r>
              <a:rPr lang="en-US" sz="1400" dirty="0" smtClean="0"/>
              <a:t>location as a result of distance between SGI and core plasma</a:t>
            </a:r>
          </a:p>
          <a:p>
            <a:pPr lvl="1"/>
            <a:r>
              <a:rPr lang="en-US" sz="1400" dirty="0" smtClean="0"/>
              <a:t> </a:t>
            </a:r>
            <a:r>
              <a:rPr lang="en-US" sz="1400" dirty="0" smtClean="0"/>
              <a:t>An SGI in the same location as the current gas puff will increase fueling efficiency from 43 to 47 percent</a:t>
            </a:r>
          </a:p>
          <a:p>
            <a:pPr lvl="1"/>
            <a:r>
              <a:rPr lang="en-US" sz="1400" dirty="0" smtClean="0"/>
              <a:t> </a:t>
            </a:r>
            <a:r>
              <a:rPr lang="en-US" sz="1400" dirty="0" smtClean="0"/>
              <a:t>Because DEGAS simulations are steady-state, most likely the predicted fueling efficiency is somewhat overestimated</a:t>
            </a:r>
            <a:endParaRPr lang="en-US" sz="1400" dirty="0" smtClean="0"/>
          </a:p>
          <a:p>
            <a:r>
              <a:rPr lang="en-US" sz="1400" dirty="0" smtClean="0"/>
              <a:t> The DEGAS code has been compared to the EMC3-EIRENE code [2]</a:t>
            </a:r>
          </a:p>
          <a:p>
            <a:pPr lvl="1"/>
            <a:r>
              <a:rPr lang="en-US" sz="1400" dirty="0" smtClean="0"/>
              <a:t> </a:t>
            </a:r>
            <a:r>
              <a:rPr lang="en-US" sz="1400" dirty="0" smtClean="0"/>
              <a:t>Both predict the same general picture of neutral behavior</a:t>
            </a:r>
            <a:endParaRPr lang="en-US" sz="1400" dirty="0" smtClean="0"/>
          </a:p>
          <a:p>
            <a:pPr lvl="1"/>
            <a:r>
              <a:rPr lang="en-US" sz="1400" dirty="0" smtClean="0"/>
              <a:t> </a:t>
            </a:r>
            <a:r>
              <a:rPr lang="en-US" sz="1400" dirty="0" smtClean="0"/>
              <a:t>DEGAS predicts a steeper falloff of H and H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 density in the edge</a:t>
            </a:r>
          </a:p>
          <a:p>
            <a:pPr lvl="1"/>
            <a:r>
              <a:rPr lang="en-US" sz="1400" dirty="0" smtClean="0"/>
              <a:t> </a:t>
            </a:r>
            <a:r>
              <a:rPr lang="en-US" sz="1400" dirty="0" smtClean="0"/>
              <a:t>EMC3-EIRENE predicts a region of low H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 density outside the </a:t>
            </a:r>
            <a:r>
              <a:rPr lang="en-US" sz="1400" dirty="0" err="1" smtClean="0"/>
              <a:t>separatrix</a:t>
            </a:r>
            <a:endParaRPr lang="en-US" sz="1400" dirty="0" smtClean="0"/>
          </a:p>
          <a:p>
            <a:r>
              <a:rPr lang="en-US" sz="1400" dirty="0" smtClean="0"/>
              <a:t>Several </a:t>
            </a:r>
            <a:r>
              <a:rPr lang="en-US" sz="1400" dirty="0" smtClean="0"/>
              <a:t>types of wall fueling scenarios were simulated in an attempt to better match H-alpha array data</a:t>
            </a:r>
          </a:p>
          <a:p>
            <a:pPr lvl="1"/>
            <a:r>
              <a:rPr lang="en-US" sz="1400" dirty="0" smtClean="0"/>
              <a:t> Simulations were able to match measurements relatively well when puffing from C-puffer</a:t>
            </a:r>
          </a:p>
          <a:p>
            <a:pPr lvl="1"/>
            <a:r>
              <a:rPr lang="en-US" sz="1400" dirty="0" smtClean="0"/>
              <a:t> Simulations were unable to match measurements when puffing from A’-puffer</a:t>
            </a:r>
          </a:p>
          <a:p>
            <a:pPr lvl="1"/>
            <a:r>
              <a:rPr lang="en-US" sz="1400" dirty="0" smtClean="0"/>
              <a:t> Results suggest that we are not accurately modeling particle fueling and recycling from the HSX </a:t>
            </a:r>
            <a:r>
              <a:rPr lang="en-US" sz="1400" dirty="0" smtClean="0"/>
              <a:t>wall</a:t>
            </a:r>
          </a:p>
          <a:p>
            <a:pPr lvl="1"/>
            <a:r>
              <a:rPr lang="en-US" sz="1400" dirty="0" smtClean="0"/>
              <a:t> </a:t>
            </a:r>
            <a:r>
              <a:rPr lang="en-US" sz="1400" dirty="0" smtClean="0"/>
              <a:t>A n H-alpha camera diagnostic may be used to study HSX wall recycling and developed an improved model</a:t>
            </a:r>
            <a:endParaRPr lang="en-US" sz="1400" dirty="0" smtClean="0"/>
          </a:p>
        </p:txBody>
      </p:sp>
      <p:pic>
        <p:nvPicPr>
          <p:cNvPr id="67" name="Picture 66" descr="sgi_ne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174649" y="3665989"/>
            <a:ext cx="1725430" cy="1294072"/>
          </a:xfrm>
          <a:prstGeom prst="rect">
            <a:avLst/>
          </a:prstGeom>
        </p:spPr>
      </p:pic>
      <p:pic>
        <p:nvPicPr>
          <p:cNvPr id="68" name="Picture 67" descr="sgi_T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929454" y="3624756"/>
            <a:ext cx="1728512" cy="1343371"/>
          </a:xfrm>
          <a:prstGeom prst="rect">
            <a:avLst/>
          </a:prstGeom>
        </p:spPr>
      </p:pic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14567982" y="6905864"/>
          <a:ext cx="41379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4475"/>
                <a:gridCol w="1034475"/>
                <a:gridCol w="1034475"/>
                <a:gridCol w="1034475"/>
              </a:tblGrid>
              <a:tr h="426398">
                <a:tc>
                  <a:txBody>
                    <a:bodyPr/>
                    <a:lstStyle/>
                    <a:p>
                      <a:endParaRPr lang="en-US" sz="1200" b="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baseline="0" dirty="0" smtClean="0">
                          <a:latin typeface="Arial" pitchFamily="34" charset="0"/>
                        </a:rPr>
                        <a:t>H ionization rate</a:t>
                      </a:r>
                      <a:endParaRPr lang="en-US" sz="1200" b="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baseline="0" dirty="0" smtClean="0">
                          <a:latin typeface="Arial" pitchFamily="34" charset="0"/>
                        </a:rPr>
                        <a:t>Particle source rate</a:t>
                      </a:r>
                      <a:endParaRPr lang="en-US" sz="1200" b="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baseline="0" dirty="0" smtClean="0">
                          <a:latin typeface="Arial" pitchFamily="34" charset="0"/>
                        </a:rPr>
                        <a:t>Fueling efficiency</a:t>
                      </a:r>
                      <a:endParaRPr lang="en-US" sz="1200" b="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255839"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Puff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2.6e23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6e23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43.44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5839"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SGI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2.8e23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6e23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47.15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6" name="TextBox 75"/>
          <p:cNvSpPr txBox="1"/>
          <p:nvPr/>
        </p:nvSpPr>
        <p:spPr>
          <a:xfrm>
            <a:off x="24400618" y="9986694"/>
            <a:ext cx="8264864" cy="405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 </a:t>
            </a:r>
            <a:r>
              <a:rPr lang="en-US" sz="1400" dirty="0" smtClean="0"/>
              <a:t>Installing an SGI on HSX is predicted to improve fueling efficiency from 43 to up to 52 percent</a:t>
            </a:r>
          </a:p>
          <a:p>
            <a:r>
              <a:rPr lang="en-US" sz="1400" dirty="0" smtClean="0"/>
              <a:t> </a:t>
            </a:r>
            <a:r>
              <a:rPr lang="en-US" sz="1400" dirty="0" smtClean="0"/>
              <a:t>SGI performance will vary from 40 to 52 depending on location</a:t>
            </a:r>
          </a:p>
          <a:p>
            <a:r>
              <a:rPr lang="en-US" sz="1400" dirty="0" smtClean="0"/>
              <a:t> </a:t>
            </a:r>
            <a:r>
              <a:rPr lang="en-US" sz="1400" dirty="0" smtClean="0"/>
              <a:t>DEGAS has been compared to EMC3-EIRENE for HSX and both generally agree</a:t>
            </a:r>
          </a:p>
          <a:p>
            <a:r>
              <a:rPr lang="en-US" sz="1400" dirty="0" smtClean="0"/>
              <a:t> </a:t>
            </a:r>
            <a:r>
              <a:rPr lang="en-US" sz="1400" dirty="0" smtClean="0"/>
              <a:t>Several wall configurations were simulated to in an attempt to match DEGAS predictions to H-alpha data</a:t>
            </a:r>
          </a:p>
          <a:p>
            <a:pPr lvl="1"/>
            <a:r>
              <a:rPr lang="en-US" sz="1400" dirty="0" smtClean="0"/>
              <a:t> </a:t>
            </a:r>
            <a:r>
              <a:rPr lang="en-US" sz="1400" dirty="0" smtClean="0"/>
              <a:t>Simulations matched C puff data relatively well</a:t>
            </a:r>
          </a:p>
          <a:p>
            <a:pPr lvl="1"/>
            <a:r>
              <a:rPr lang="en-US" sz="1400" dirty="0" smtClean="0"/>
              <a:t> </a:t>
            </a:r>
            <a:r>
              <a:rPr lang="en-US" sz="1400" dirty="0" smtClean="0"/>
              <a:t>Simulations did not match A’ puff data</a:t>
            </a:r>
          </a:p>
          <a:p>
            <a:pPr lvl="1"/>
            <a:r>
              <a:rPr lang="en-US" sz="1400" dirty="0" smtClean="0"/>
              <a:t> </a:t>
            </a:r>
            <a:r>
              <a:rPr lang="en-US" sz="1400" dirty="0" smtClean="0"/>
              <a:t>This suggests the current HSX wall fueling model is incorrect</a:t>
            </a:r>
          </a:p>
          <a:p>
            <a:r>
              <a:rPr lang="en-US" sz="1400" dirty="0" smtClean="0"/>
              <a:t> </a:t>
            </a:r>
            <a:r>
              <a:rPr lang="en-US" sz="1400" dirty="0" smtClean="0"/>
              <a:t>Future work:</a:t>
            </a:r>
            <a:endParaRPr lang="en-US" sz="1400" dirty="0" smtClean="0"/>
          </a:p>
          <a:p>
            <a:r>
              <a:rPr lang="en-US" sz="1400" dirty="0" smtClean="0"/>
              <a:t> Complete </a:t>
            </a:r>
            <a:r>
              <a:rPr lang="en-US" sz="1400" dirty="0" smtClean="0"/>
              <a:t>installation of 2 new H-alpha arrays (20 detectors) on HSX</a:t>
            </a:r>
          </a:p>
          <a:p>
            <a:r>
              <a:rPr lang="en-US" sz="1400" dirty="0" smtClean="0"/>
              <a:t> Install SGI on HSX and compare to simulation</a:t>
            </a:r>
          </a:p>
          <a:p>
            <a:r>
              <a:rPr lang="en-US" sz="1400" dirty="0" smtClean="0"/>
              <a:t> Consider </a:t>
            </a:r>
            <a:r>
              <a:rPr lang="en-US" sz="1400" dirty="0" smtClean="0"/>
              <a:t>upgrading to DEGAS 2 </a:t>
            </a:r>
            <a:r>
              <a:rPr lang="en-US" sz="1400" dirty="0" smtClean="0"/>
              <a:t>[7] </a:t>
            </a:r>
            <a:r>
              <a:rPr lang="en-US" sz="1400" dirty="0" smtClean="0"/>
              <a:t>if further simulations are needed (faster, newer and currently maintained)</a:t>
            </a:r>
          </a:p>
          <a:p>
            <a:r>
              <a:rPr lang="en-US" sz="1400" dirty="0" smtClean="0"/>
              <a:t> Use an H-alpha filtered camera system to study plasma wall recycling far from gas source</a:t>
            </a:r>
          </a:p>
          <a:p>
            <a:r>
              <a:rPr lang="en-US" sz="1400" dirty="0" smtClean="0"/>
              <a:t> Use information from H-alpha camera to develop more accurate model of plasma recycling in HSX and investigate role of neutrals in the SOL</a:t>
            </a:r>
            <a:endParaRPr lang="en-US" sz="1400" dirty="0"/>
          </a:p>
        </p:txBody>
      </p:sp>
      <p:sp>
        <p:nvSpPr>
          <p:cNvPr id="77" name="TextBox 76"/>
          <p:cNvSpPr txBox="1"/>
          <p:nvPr/>
        </p:nvSpPr>
        <p:spPr>
          <a:xfrm>
            <a:off x="10124548" y="3729016"/>
            <a:ext cx="4477277" cy="3674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Supersonic gas injection is a method of fueling that has been used by many experiments to increase fueling efficiency [3,4]</a:t>
            </a:r>
          </a:p>
          <a:p>
            <a:r>
              <a:rPr lang="en-US" sz="1200" dirty="0" smtClean="0"/>
              <a:t> A </a:t>
            </a:r>
            <a:r>
              <a:rPr lang="en-US" sz="1200" dirty="0" err="1" smtClean="0"/>
              <a:t>laval</a:t>
            </a:r>
            <a:r>
              <a:rPr lang="en-US" sz="1200" dirty="0" smtClean="0"/>
              <a:t> nozzle </a:t>
            </a:r>
            <a:r>
              <a:rPr lang="en-US" sz="1200" dirty="0" smtClean="0"/>
              <a:t>(pictured in Fig. 1) is </a:t>
            </a:r>
            <a:r>
              <a:rPr lang="en-US" sz="1200" dirty="0" smtClean="0"/>
              <a:t>used to create a narrow cone of </a:t>
            </a:r>
            <a:r>
              <a:rPr lang="en-US" sz="1200" dirty="0" smtClean="0"/>
              <a:t>supersonic particles</a:t>
            </a:r>
            <a:endParaRPr lang="en-US" sz="1200" dirty="0" smtClean="0"/>
          </a:p>
          <a:p>
            <a:r>
              <a:rPr lang="en-US" sz="1200" dirty="0" smtClean="0"/>
              <a:t> DEGAS has been upgraded to simulate the installation of an SGI on </a:t>
            </a:r>
            <a:r>
              <a:rPr lang="en-US" sz="1200" dirty="0" smtClean="0"/>
              <a:t>HSX</a:t>
            </a:r>
          </a:p>
          <a:p>
            <a:pPr lvl="1"/>
            <a:r>
              <a:rPr lang="en-US" sz="1200" dirty="0" smtClean="0"/>
              <a:t> </a:t>
            </a:r>
            <a:r>
              <a:rPr lang="en-US" sz="1200" dirty="0" smtClean="0"/>
              <a:t>G</a:t>
            </a:r>
            <a:r>
              <a:rPr lang="en-US" sz="1200" dirty="0" smtClean="0"/>
              <a:t>as </a:t>
            </a:r>
            <a:r>
              <a:rPr lang="en-US" sz="1200" dirty="0" smtClean="0"/>
              <a:t>puff energy was increased from 0.026 </a:t>
            </a:r>
            <a:r>
              <a:rPr lang="en-US" sz="1200" dirty="0" err="1" smtClean="0"/>
              <a:t>eV</a:t>
            </a:r>
            <a:r>
              <a:rPr lang="en-US" sz="1200" dirty="0" smtClean="0"/>
              <a:t> to 0.06 </a:t>
            </a:r>
            <a:r>
              <a:rPr lang="en-US" sz="1200" dirty="0" err="1" smtClean="0"/>
              <a:t>eV</a:t>
            </a:r>
            <a:endParaRPr lang="en-US" sz="1200" dirty="0" smtClean="0"/>
          </a:p>
          <a:p>
            <a:pPr lvl="1"/>
            <a:r>
              <a:rPr lang="en-US" sz="1200" dirty="0" smtClean="0"/>
              <a:t> </a:t>
            </a:r>
            <a:r>
              <a:rPr lang="en-US" sz="1200" dirty="0" smtClean="0"/>
              <a:t>Particle </a:t>
            </a:r>
            <a:r>
              <a:rPr lang="en-US" sz="1200" dirty="0" smtClean="0"/>
              <a:t>launch angle was changed from </a:t>
            </a:r>
            <a:r>
              <a:rPr lang="en-US" sz="1200" dirty="0" smtClean="0"/>
              <a:t>a cosine distribution </a:t>
            </a:r>
            <a:r>
              <a:rPr lang="en-US" sz="1200" dirty="0" smtClean="0"/>
              <a:t>to a narrow </a:t>
            </a:r>
            <a:r>
              <a:rPr lang="en-US" sz="1200" dirty="0" err="1" smtClean="0"/>
              <a:t>zcone</a:t>
            </a:r>
            <a:r>
              <a:rPr lang="en-US" sz="1200" dirty="0" smtClean="0"/>
              <a:t> </a:t>
            </a:r>
            <a:r>
              <a:rPr lang="en-US" sz="1200" dirty="0" smtClean="0"/>
              <a:t>with </a:t>
            </a:r>
            <a:r>
              <a:rPr lang="en-US" sz="1200" dirty="0" smtClean="0"/>
              <a:t>a 4.5 </a:t>
            </a:r>
            <a:r>
              <a:rPr lang="en-US" sz="1200" dirty="0" smtClean="0"/>
              <a:t>degree </a:t>
            </a:r>
            <a:r>
              <a:rPr lang="en-US" sz="1200" dirty="0" smtClean="0"/>
              <a:t>half-angle</a:t>
            </a:r>
          </a:p>
          <a:p>
            <a:r>
              <a:rPr lang="en-US" sz="1200" dirty="0" smtClean="0"/>
              <a:t> The puff and SGI were simulated in the same location with the same particle source rate and background </a:t>
            </a:r>
            <a:r>
              <a:rPr lang="en-US" sz="1200" dirty="0" smtClean="0"/>
              <a:t>plasma</a:t>
            </a:r>
            <a:endParaRPr lang="en-US" sz="1200" dirty="0" smtClean="0"/>
          </a:p>
          <a:p>
            <a:r>
              <a:rPr lang="en-US" sz="1200" dirty="0" smtClean="0"/>
              <a:t> Simulations indicate that an SGI can increase fueling efficiency compared to the current gas puff system, but also that it is highly dependent upon </a:t>
            </a:r>
            <a:r>
              <a:rPr lang="en-US" sz="1200" dirty="0" smtClean="0"/>
              <a:t>position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This is most likely due to the differences in distance between the SGI locations and the center plasma</a:t>
            </a:r>
            <a:endParaRPr lang="en-US" sz="1200" dirty="0" smtClean="0"/>
          </a:p>
        </p:txBody>
      </p:sp>
      <p:grpSp>
        <p:nvGrpSpPr>
          <p:cNvPr id="114" name="Group 113"/>
          <p:cNvGrpSpPr/>
          <p:nvPr/>
        </p:nvGrpSpPr>
        <p:grpSpPr>
          <a:xfrm>
            <a:off x="14691391" y="4931753"/>
            <a:ext cx="3876676" cy="1706427"/>
            <a:chOff x="22374224" y="5943600"/>
            <a:chExt cx="3876676" cy="1706427"/>
          </a:xfrm>
        </p:grpSpPr>
        <p:graphicFrame>
          <p:nvGraphicFramePr>
            <p:cNvPr id="69" name="Object 68"/>
            <p:cNvGraphicFramePr>
              <a:graphicFrameLocks noChangeAspect="1"/>
            </p:cNvGraphicFramePr>
            <p:nvPr/>
          </p:nvGraphicFramePr>
          <p:xfrm>
            <a:off x="23242633" y="6235565"/>
            <a:ext cx="1366838" cy="565150"/>
          </p:xfrm>
          <a:graphic>
            <a:graphicData uri="http://schemas.openxmlformats.org/presentationml/2006/ole">
              <p:oleObj spid="_x0000_s1026" name="Equation" r:id="rId9" imgW="952200" imgH="393480" progId="Equation.3">
                <p:embed/>
              </p:oleObj>
            </a:graphicData>
          </a:graphic>
        </p:graphicFrame>
        <p:sp>
          <p:nvSpPr>
            <p:cNvPr id="81" name="TextBox 80"/>
            <p:cNvSpPr txBox="1"/>
            <p:nvPr/>
          </p:nvSpPr>
          <p:spPr>
            <a:xfrm>
              <a:off x="22374224" y="5943600"/>
              <a:ext cx="37242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 Fueling efficiency is calculated by</a:t>
              </a:r>
              <a:endParaRPr lang="en-US" sz="1200" dirty="0"/>
            </a:p>
          </p:txBody>
        </p:sp>
        <p:graphicFrame>
          <p:nvGraphicFramePr>
            <p:cNvPr id="85" name="Object 84"/>
            <p:cNvGraphicFramePr>
              <a:graphicFrameLocks noChangeAspect="1"/>
            </p:cNvGraphicFramePr>
            <p:nvPr/>
          </p:nvGraphicFramePr>
          <p:xfrm>
            <a:off x="22640925" y="6801645"/>
            <a:ext cx="381000" cy="519906"/>
          </p:xfrm>
          <a:graphic>
            <a:graphicData uri="http://schemas.openxmlformats.org/presentationml/2006/ole">
              <p:oleObj spid="_x0000_s1027" name="Equation" r:id="rId10" imgW="304560" imgH="393480" progId="Equation.3">
                <p:embed/>
              </p:oleObj>
            </a:graphicData>
          </a:graphic>
        </p:graphicFrame>
        <p:sp>
          <p:nvSpPr>
            <p:cNvPr id="87" name="TextBox 86"/>
            <p:cNvSpPr txBox="1"/>
            <p:nvPr/>
          </p:nvSpPr>
          <p:spPr>
            <a:xfrm>
              <a:off x="22621875" y="6496050"/>
              <a:ext cx="8763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1200" dirty="0" smtClean="0"/>
                <a:t>where</a:t>
              </a:r>
              <a:endParaRPr lang="en-US" sz="1200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2974297" y="6915150"/>
              <a:ext cx="31163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1200" dirty="0" smtClean="0"/>
                <a:t>is the </a:t>
              </a:r>
              <a:r>
                <a:rPr lang="en-US" sz="1200" dirty="0" smtClean="0"/>
                <a:t>H ionization rate in </a:t>
              </a:r>
              <a:r>
                <a:rPr lang="en-US" sz="1200" dirty="0" smtClean="0"/>
                <a:t>the volume</a:t>
              </a:r>
              <a:endParaRPr lang="en-US" sz="1200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22621875" y="7315200"/>
              <a:ext cx="10096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1200" dirty="0" smtClean="0"/>
                <a:t>and</a:t>
              </a:r>
              <a:endParaRPr lang="en-US" sz="1200" dirty="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3564850" y="7324725"/>
              <a:ext cx="26860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1200" dirty="0" smtClean="0"/>
                <a:t>is the particle source rate</a:t>
              </a:r>
              <a:endParaRPr lang="en-US" sz="1200" dirty="0"/>
            </a:p>
          </p:txBody>
        </p:sp>
        <p:graphicFrame>
          <p:nvGraphicFramePr>
            <p:cNvPr id="86" name="Object 85"/>
            <p:cNvGraphicFramePr>
              <a:graphicFrameLocks noChangeAspect="1"/>
            </p:cNvGraphicFramePr>
            <p:nvPr/>
          </p:nvGraphicFramePr>
          <p:xfrm>
            <a:off x="23016496" y="7218227"/>
            <a:ext cx="579437" cy="431800"/>
          </p:xfrm>
          <a:graphic>
            <a:graphicData uri="http://schemas.openxmlformats.org/presentationml/2006/ole">
              <p:oleObj spid="_x0000_s1028" name="Equation" r:id="rId11" imgW="419040" imgH="253800" progId="Equation.3">
                <p:embed/>
              </p:oleObj>
            </a:graphicData>
          </a:graphic>
        </p:graphicFrame>
      </p:grpSp>
      <p:sp>
        <p:nvSpPr>
          <p:cNvPr id="116" name="TextBox 115"/>
          <p:cNvSpPr txBox="1"/>
          <p:nvPr/>
        </p:nvSpPr>
        <p:spPr>
          <a:xfrm>
            <a:off x="24066230" y="3779324"/>
            <a:ext cx="8560340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The SGI was simulated in six poloidal positions at the same toroidal angle</a:t>
            </a:r>
          </a:p>
          <a:p>
            <a:r>
              <a:rPr lang="en-US" sz="1200" dirty="0" smtClean="0"/>
              <a:t> Overall H profiles were relatively unchanged, but SGI fueling generally decreased the H</a:t>
            </a:r>
            <a:r>
              <a:rPr lang="en-US" sz="1200" baseline="-25000" dirty="0" smtClean="0"/>
              <a:t>2</a:t>
            </a:r>
            <a:r>
              <a:rPr lang="en-US" sz="1200" dirty="0" smtClean="0"/>
              <a:t> profile in the edge region as compared to the gas puff</a:t>
            </a:r>
          </a:p>
          <a:p>
            <a:r>
              <a:rPr lang="en-US" sz="1200" dirty="0" smtClean="0"/>
              <a:t> Fueling efficiency was highly dependent on </a:t>
            </a:r>
            <a:r>
              <a:rPr lang="en-US" sz="1200" dirty="0" smtClean="0"/>
              <a:t>position– most likely </a:t>
            </a:r>
            <a:r>
              <a:rPr lang="en-US" sz="1200" dirty="0" smtClean="0"/>
              <a:t>due to differences in distance to the center of the </a:t>
            </a:r>
            <a:r>
              <a:rPr lang="en-US" sz="1200" dirty="0" smtClean="0"/>
              <a:t>plasma</a:t>
            </a:r>
            <a:endParaRPr lang="en-US" sz="1200" dirty="0" smtClean="0"/>
          </a:p>
        </p:txBody>
      </p:sp>
      <p:graphicFrame>
        <p:nvGraphicFramePr>
          <p:cNvPr id="119" name="Table 118"/>
          <p:cNvGraphicFramePr>
            <a:graphicFrameLocks noGrp="1"/>
          </p:cNvGraphicFramePr>
          <p:nvPr/>
        </p:nvGraphicFramePr>
        <p:xfrm>
          <a:off x="30585619" y="5019475"/>
          <a:ext cx="2164780" cy="3263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2390"/>
                <a:gridCol w="1082390"/>
              </a:tblGrid>
              <a:tr h="505836">
                <a:tc>
                  <a:txBody>
                    <a:bodyPr/>
                    <a:lstStyle/>
                    <a:p>
                      <a:r>
                        <a:rPr lang="en-US" sz="1200" b="0" baseline="0" dirty="0" smtClean="0">
                          <a:latin typeface="Arial" pitchFamily="34" charset="0"/>
                        </a:rPr>
                        <a:t>SGI grid position</a:t>
                      </a:r>
                      <a:endParaRPr lang="en-US" sz="1200" b="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baseline="0" dirty="0" smtClean="0">
                          <a:latin typeface="Arial" pitchFamily="34" charset="0"/>
                        </a:rPr>
                        <a:t>Fueling efficiency</a:t>
                      </a:r>
                      <a:endParaRPr lang="en-US" sz="1200" b="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459603"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9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52.34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9603"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18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40.30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9603"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27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47.43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9603"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36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50.15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9603"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45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59603"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54</a:t>
                      </a:r>
                      <a:endParaRPr lang="en-US" sz="1200" baseline="0" dirty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latin typeface="Arial" pitchFamily="34" charset="0"/>
                        </a:rPr>
                        <a:t>47.15</a:t>
                      </a:r>
                      <a:endParaRPr lang="en-US" sz="1200" baseline="0" dirty="0" smtClean="0">
                        <a:latin typeface="Arial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28" name="Straight Connector 127"/>
          <p:cNvCxnSpPr>
            <a:stCxn id="121" idx="3"/>
          </p:cNvCxnSpPr>
          <p:nvPr/>
        </p:nvCxnSpPr>
        <p:spPr bwMode="auto">
          <a:xfrm flipV="1">
            <a:off x="30301055" y="5210384"/>
            <a:ext cx="675229" cy="1218595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0" name="Straight Connector 129"/>
          <p:cNvCxnSpPr/>
          <p:nvPr/>
        </p:nvCxnSpPr>
        <p:spPr bwMode="auto">
          <a:xfrm>
            <a:off x="30613350" y="6089650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2" name="TextBox 131"/>
          <p:cNvSpPr txBox="1"/>
          <p:nvPr/>
        </p:nvSpPr>
        <p:spPr>
          <a:xfrm>
            <a:off x="22667610" y="3850031"/>
            <a:ext cx="127440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dirty="0" smtClean="0"/>
              <a:t>Fig.2. </a:t>
            </a:r>
            <a:r>
              <a:rPr lang="en-US" sz="900" dirty="0" smtClean="0"/>
              <a:t>Background plasma in DEGAS simulations. Based on experimental Thomson profiles.</a:t>
            </a:r>
            <a:endParaRPr lang="en-US" sz="900" dirty="0"/>
          </a:p>
        </p:txBody>
      </p:sp>
      <p:sp>
        <p:nvSpPr>
          <p:cNvPr id="133" name="TextBox 132"/>
          <p:cNvSpPr txBox="1"/>
          <p:nvPr/>
        </p:nvSpPr>
        <p:spPr>
          <a:xfrm>
            <a:off x="27884724" y="8462982"/>
            <a:ext cx="43916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dirty="0" smtClean="0"/>
              <a:t>Fig.7. SGI was simulated in these six poloidal positions.  Total neutral density is shown for each SGI simulation. Corresponding fueling efficiencies are tabulated in the table to the right.</a:t>
            </a:r>
            <a:endParaRPr lang="en-US" sz="900" dirty="0"/>
          </a:p>
        </p:txBody>
      </p:sp>
      <p:sp>
        <p:nvSpPr>
          <p:cNvPr id="136" name="TextBox 135"/>
          <p:cNvSpPr txBox="1"/>
          <p:nvPr/>
        </p:nvSpPr>
        <p:spPr>
          <a:xfrm>
            <a:off x="269130" y="10095130"/>
            <a:ext cx="4186138" cy="6038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DEGAS and EMC3-EIRENE simulations for HSX neutral particles were compared</a:t>
            </a:r>
          </a:p>
          <a:p>
            <a:r>
              <a:rPr lang="en-US" sz="1200" dirty="0" smtClean="0"/>
              <a:t> Efforts were made to make as direct a comparison as possible</a:t>
            </a:r>
            <a:r>
              <a:rPr lang="en-US" sz="1200" dirty="0" smtClean="0"/>
              <a:t>:</a:t>
            </a:r>
            <a:endParaRPr lang="en-US" sz="1200" dirty="0" smtClean="0"/>
          </a:p>
          <a:p>
            <a:pPr lvl="1"/>
            <a:r>
              <a:rPr lang="en-US" sz="1200" dirty="0" smtClean="0"/>
              <a:t> Similar values of T</a:t>
            </a:r>
            <a:r>
              <a:rPr lang="en-US" sz="1200" baseline="-25000" dirty="0" smtClean="0"/>
              <a:t>e</a:t>
            </a:r>
            <a:r>
              <a:rPr lang="en-US" sz="1200" dirty="0" smtClean="0"/>
              <a:t>, T</a:t>
            </a:r>
            <a:r>
              <a:rPr lang="en-US" sz="1200" baseline="-25000" dirty="0" smtClean="0"/>
              <a:t>i</a:t>
            </a:r>
            <a:r>
              <a:rPr lang="en-US" sz="1200" dirty="0" smtClean="0"/>
              <a:t>, n</a:t>
            </a:r>
            <a:r>
              <a:rPr lang="en-US" sz="1200" baseline="-25000" dirty="0" smtClean="0"/>
              <a:t>e</a:t>
            </a:r>
            <a:r>
              <a:rPr lang="en-US" sz="1200" dirty="0" smtClean="0"/>
              <a:t>, and n</a:t>
            </a:r>
            <a:r>
              <a:rPr lang="en-US" sz="1200" baseline="-25000" dirty="0" smtClean="0"/>
              <a:t>i</a:t>
            </a:r>
            <a:r>
              <a:rPr lang="en-US" sz="1200" dirty="0" smtClean="0"/>
              <a:t> throughout the plasma grid</a:t>
            </a:r>
          </a:p>
          <a:p>
            <a:pPr lvl="1"/>
            <a:r>
              <a:rPr lang="en-US" sz="1200" dirty="0" smtClean="0"/>
              <a:t> The same (HSX) geometry and magnetic configuration (QHS</a:t>
            </a:r>
            <a:r>
              <a:rPr lang="en-US" sz="1200" dirty="0" smtClean="0"/>
              <a:t>)</a:t>
            </a:r>
          </a:p>
          <a:p>
            <a:pPr lvl="1"/>
            <a:r>
              <a:rPr lang="en-US" sz="1200" dirty="0" smtClean="0"/>
              <a:t> </a:t>
            </a:r>
            <a:r>
              <a:rPr lang="en-US" sz="1200" dirty="0" smtClean="0"/>
              <a:t>Same (single) toroidal angle</a:t>
            </a:r>
          </a:p>
          <a:p>
            <a:pPr lvl="1"/>
            <a:r>
              <a:rPr lang="en-US" sz="1200" dirty="0" smtClean="0"/>
              <a:t> </a:t>
            </a:r>
            <a:r>
              <a:rPr lang="en-US" sz="1200" dirty="0" smtClean="0"/>
              <a:t>Same wall material (carbon)</a:t>
            </a:r>
            <a:endParaRPr lang="en-US" sz="1200" dirty="0" smtClean="0"/>
          </a:p>
          <a:p>
            <a:r>
              <a:rPr lang="en-US" sz="1200" dirty="0" smtClean="0"/>
              <a:t> Results</a:t>
            </a:r>
            <a:r>
              <a:rPr lang="en-US" sz="1200" dirty="0" smtClean="0"/>
              <a:t>:</a:t>
            </a:r>
          </a:p>
          <a:p>
            <a:pPr lvl="1"/>
            <a:r>
              <a:rPr lang="en-US" sz="1200" dirty="0" smtClean="0"/>
              <a:t> </a:t>
            </a:r>
            <a:r>
              <a:rPr lang="en-US" sz="1200" dirty="0" smtClean="0"/>
              <a:t>Both agree on the same general picture</a:t>
            </a:r>
          </a:p>
          <a:p>
            <a:pPr lvl="1"/>
            <a:r>
              <a:rPr lang="en-US" sz="1200" dirty="0" smtClean="0"/>
              <a:t> </a:t>
            </a:r>
            <a:r>
              <a:rPr lang="en-US" sz="1200" dirty="0" smtClean="0"/>
              <a:t>DEGAS predicts a steeper falloff in neutral density near the edge</a:t>
            </a:r>
          </a:p>
          <a:p>
            <a:pPr lvl="1"/>
            <a:r>
              <a:rPr lang="en-US" sz="1200" dirty="0" smtClean="0"/>
              <a:t> </a:t>
            </a:r>
            <a:r>
              <a:rPr lang="en-US" sz="1200" dirty="0" smtClean="0"/>
              <a:t>EMC3-EIRENE predicts a region of low H</a:t>
            </a:r>
            <a:r>
              <a:rPr lang="en-US" sz="1200" baseline="-25000" dirty="0" smtClean="0"/>
              <a:t>2</a:t>
            </a:r>
            <a:r>
              <a:rPr lang="en-US" sz="1200" dirty="0" smtClean="0"/>
              <a:t> just outside the </a:t>
            </a:r>
            <a:r>
              <a:rPr lang="en-US" sz="1200" dirty="0" err="1" smtClean="0"/>
              <a:t>separatrix</a:t>
            </a:r>
            <a:endParaRPr lang="en-US" sz="1200" dirty="0" smtClean="0"/>
          </a:p>
          <a:p>
            <a:r>
              <a:rPr lang="en-US" sz="1200" dirty="0" smtClean="0"/>
              <a:t> There are several factors that may contribute to these differences:</a:t>
            </a:r>
          </a:p>
          <a:p>
            <a:pPr lvl="1"/>
            <a:r>
              <a:rPr lang="en-US" sz="1200" dirty="0" smtClean="0"/>
              <a:t> </a:t>
            </a:r>
            <a:r>
              <a:rPr lang="en-US" sz="1200" dirty="0" smtClean="0"/>
              <a:t>DEGAS T</a:t>
            </a:r>
            <a:r>
              <a:rPr lang="en-US" sz="1200" baseline="-25000" dirty="0" smtClean="0"/>
              <a:t>e</a:t>
            </a:r>
            <a:r>
              <a:rPr lang="en-US" sz="1200" dirty="0" smtClean="0"/>
              <a:t>, T</a:t>
            </a:r>
            <a:r>
              <a:rPr lang="en-US" sz="1200" baseline="-25000" dirty="0" smtClean="0"/>
              <a:t>i</a:t>
            </a:r>
            <a:r>
              <a:rPr lang="en-US" sz="1200" dirty="0" smtClean="0"/>
              <a:t>, n</a:t>
            </a:r>
            <a:r>
              <a:rPr lang="en-US" sz="1200" baseline="-25000" dirty="0" smtClean="0"/>
              <a:t>e</a:t>
            </a:r>
            <a:r>
              <a:rPr lang="en-US" sz="1200" dirty="0" smtClean="0"/>
              <a:t>, and n</a:t>
            </a:r>
            <a:r>
              <a:rPr lang="en-US" sz="1200" baseline="-25000" dirty="0" smtClean="0"/>
              <a:t>i</a:t>
            </a:r>
            <a:r>
              <a:rPr lang="en-US" sz="1200" dirty="0" smtClean="0"/>
              <a:t> profiles are directly input whereas EMC3-EIRENE calculates these profiles</a:t>
            </a:r>
          </a:p>
          <a:p>
            <a:pPr lvl="1"/>
            <a:r>
              <a:rPr lang="en-US" sz="1200" dirty="0" smtClean="0"/>
              <a:t> </a:t>
            </a:r>
            <a:r>
              <a:rPr lang="en-US" sz="1200" dirty="0" smtClean="0"/>
              <a:t>DEGAS particle source rate from the wall is directly input whereas it is calculated by EMC3-EIRENE</a:t>
            </a:r>
          </a:p>
          <a:p>
            <a:pPr lvl="1"/>
            <a:r>
              <a:rPr lang="en-US" sz="1200" dirty="0" smtClean="0"/>
              <a:t> </a:t>
            </a:r>
            <a:r>
              <a:rPr lang="en-US" sz="1200" dirty="0" smtClean="0"/>
              <a:t>EMC3-EIRENE includes islands, flows, and subsequent </a:t>
            </a:r>
            <a:r>
              <a:rPr lang="en-US" sz="1200" dirty="0" smtClean="0"/>
              <a:t>poloidal variation in plasma density, temperature, and flow profiles that DEGAS does not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Future work may include</a:t>
            </a:r>
          </a:p>
          <a:p>
            <a:pPr lvl="1"/>
            <a:r>
              <a:rPr lang="en-US" sz="1200" dirty="0" smtClean="0"/>
              <a:t> </a:t>
            </a:r>
            <a:r>
              <a:rPr lang="en-US" sz="1200" dirty="0" smtClean="0"/>
              <a:t>C</a:t>
            </a:r>
            <a:r>
              <a:rPr lang="en-US" sz="1200" dirty="0" smtClean="0"/>
              <a:t>omparisons at more than one toroidal angle</a:t>
            </a:r>
          </a:p>
          <a:p>
            <a:pPr lvl="1"/>
            <a:r>
              <a:rPr lang="en-US" sz="1200" dirty="0" smtClean="0"/>
              <a:t> </a:t>
            </a:r>
            <a:r>
              <a:rPr lang="en-US" sz="1200" dirty="0" smtClean="0"/>
              <a:t>Comparisons of puff fueling behavior</a:t>
            </a:r>
            <a:endParaRPr lang="en-US" sz="1200" dirty="0" smtClean="0"/>
          </a:p>
        </p:txBody>
      </p:sp>
      <p:sp>
        <p:nvSpPr>
          <p:cNvPr id="137" name="TextBox 136"/>
          <p:cNvSpPr txBox="1"/>
          <p:nvPr/>
        </p:nvSpPr>
        <p:spPr>
          <a:xfrm>
            <a:off x="9297834" y="14282000"/>
            <a:ext cx="190356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dirty="0" smtClean="0"/>
              <a:t>Fig.9. </a:t>
            </a:r>
            <a:r>
              <a:rPr lang="en-US" sz="900" dirty="0" smtClean="0"/>
              <a:t>Flux surface averaged H and H</a:t>
            </a:r>
            <a:r>
              <a:rPr lang="en-US" sz="900" baseline="-25000" dirty="0" smtClean="0"/>
              <a:t>2</a:t>
            </a:r>
            <a:r>
              <a:rPr lang="en-US" sz="900" dirty="0" smtClean="0"/>
              <a:t> as predicted by DEGAS and EMC3-EIRENE. </a:t>
            </a:r>
            <a:r>
              <a:rPr lang="en-US" sz="900" dirty="0" smtClean="0"/>
              <a:t>Densities have been normalized to be </a:t>
            </a:r>
            <a:r>
              <a:rPr lang="en-US" sz="900" dirty="0" smtClean="0"/>
              <a:t>equal at r/a=1. Flux surface averaged r</a:t>
            </a:r>
            <a:r>
              <a:rPr lang="en-US" sz="900" dirty="0" smtClean="0"/>
              <a:t>esults </a:t>
            </a:r>
            <a:r>
              <a:rPr lang="en-US" sz="900" dirty="0" smtClean="0"/>
              <a:t>can only be compared in </a:t>
            </a:r>
            <a:r>
              <a:rPr lang="en-US" sz="900" dirty="0" smtClean="0"/>
              <a:t>this region as a result of the EMC3-EIRENE computational grid. EMC3-EIRENE results courtesy of A. Bader.</a:t>
            </a:r>
            <a:endParaRPr lang="en-US" sz="900" dirty="0"/>
          </a:p>
        </p:txBody>
      </p:sp>
      <p:sp>
        <p:nvSpPr>
          <p:cNvPr id="145" name="TextBox 144"/>
          <p:cNvSpPr txBox="1"/>
          <p:nvPr/>
        </p:nvSpPr>
        <p:spPr>
          <a:xfrm>
            <a:off x="4419600" y="13738670"/>
            <a:ext cx="7371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dirty="0" smtClean="0"/>
              <a:t>Fig.8. </a:t>
            </a:r>
            <a:r>
              <a:rPr lang="en-US" sz="900" dirty="0" smtClean="0"/>
              <a:t>Plots of H, H</a:t>
            </a:r>
            <a:r>
              <a:rPr lang="en-US" sz="900" baseline="-25000" dirty="0" smtClean="0"/>
              <a:t>2</a:t>
            </a:r>
            <a:r>
              <a:rPr lang="en-US" sz="900" dirty="0" smtClean="0"/>
              <a:t>, log H, and log H</a:t>
            </a:r>
            <a:r>
              <a:rPr lang="en-US" sz="900" baseline="-25000" dirty="0" smtClean="0"/>
              <a:t>2</a:t>
            </a:r>
            <a:r>
              <a:rPr lang="en-US" sz="900" dirty="0" smtClean="0"/>
              <a:t> density as predicted by DEGAS and EMC3-EIRENE at this particular toroidal </a:t>
            </a:r>
            <a:r>
              <a:rPr lang="en-US" sz="900" dirty="0" smtClean="0"/>
              <a:t>angle (45 degrees). </a:t>
            </a:r>
            <a:r>
              <a:rPr lang="en-US" sz="900" dirty="0" smtClean="0"/>
              <a:t>The center of the DEGAS log H</a:t>
            </a:r>
            <a:r>
              <a:rPr lang="en-US" sz="900" baseline="-25000" dirty="0" smtClean="0"/>
              <a:t>2</a:t>
            </a:r>
            <a:r>
              <a:rPr lang="en-US" sz="900" dirty="0" smtClean="0"/>
              <a:t> plot has been omitted to remove noise near the plasma center. EMC3-EIRENE plots courtesy of A. Bader.</a:t>
            </a:r>
            <a:endParaRPr lang="en-US" sz="900" dirty="0"/>
          </a:p>
        </p:txBody>
      </p:sp>
      <p:sp>
        <p:nvSpPr>
          <p:cNvPr id="151" name="TextBox 150"/>
          <p:cNvSpPr txBox="1"/>
          <p:nvPr/>
        </p:nvSpPr>
        <p:spPr>
          <a:xfrm>
            <a:off x="12201524" y="9991725"/>
            <a:ext cx="5857876" cy="4450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HSX is currently equipped with 16 H-alpha detectors (and the system will soon be expanded by 20 </a:t>
            </a:r>
            <a:r>
              <a:rPr lang="en-US" sz="1200" dirty="0" smtClean="0"/>
              <a:t>detectors</a:t>
            </a:r>
            <a:r>
              <a:rPr lang="en-US" sz="1200" dirty="0" smtClean="0"/>
              <a:t>)</a:t>
            </a:r>
            <a:endParaRPr lang="en-US" sz="1200" dirty="0" smtClean="0"/>
          </a:p>
          <a:p>
            <a:r>
              <a:rPr lang="en-US" sz="1200" dirty="0" smtClean="0"/>
              <a:t> 9 of these detectors are in a poloidal array in field period </a:t>
            </a:r>
            <a:r>
              <a:rPr lang="en-US" sz="1200" dirty="0" smtClean="0"/>
              <a:t>C and the rest </a:t>
            </a:r>
            <a:r>
              <a:rPr lang="en-US" sz="1200" dirty="0" smtClean="0"/>
              <a:t>are in a toroidal array extending around HSX</a:t>
            </a:r>
          </a:p>
          <a:p>
            <a:r>
              <a:rPr lang="en-US" sz="1200" dirty="0" smtClean="0"/>
              <a:t> DEGAS synthetic H-alpha light is scaled by measured H-alpha in order to obtain calculated neutral </a:t>
            </a:r>
            <a:r>
              <a:rPr lang="en-US" sz="1200" dirty="0" smtClean="0"/>
              <a:t>quantities</a:t>
            </a:r>
          </a:p>
          <a:p>
            <a:r>
              <a:rPr lang="en-US" sz="1200" dirty="0" smtClean="0"/>
              <a:t> Several wall fueling configurations were simulated</a:t>
            </a:r>
          </a:p>
          <a:p>
            <a:pPr lvl="1"/>
            <a:r>
              <a:rPr lang="en-US" sz="1200" dirty="0" smtClean="0"/>
              <a:t> The current HSX strike point model </a:t>
            </a:r>
            <a:r>
              <a:rPr lang="en-US" sz="1200" dirty="0" smtClean="0"/>
              <a:t>[6]</a:t>
            </a:r>
            <a:endParaRPr lang="en-US" sz="1200" dirty="0" smtClean="0"/>
          </a:p>
          <a:p>
            <a:pPr lvl="1"/>
            <a:r>
              <a:rPr lang="en-US" sz="1200" dirty="0" smtClean="0"/>
              <a:t> The whole wall as a source</a:t>
            </a:r>
          </a:p>
          <a:p>
            <a:pPr lvl="1"/>
            <a:r>
              <a:rPr lang="en-US" sz="1200" dirty="0" smtClean="0"/>
              <a:t> Half the wall (every other point) as a </a:t>
            </a:r>
            <a:r>
              <a:rPr lang="en-US" sz="1200" dirty="0" smtClean="0"/>
              <a:t>source</a:t>
            </a:r>
            <a:endParaRPr lang="en-US" sz="1200" dirty="0" smtClean="0"/>
          </a:p>
          <a:p>
            <a:r>
              <a:rPr lang="en-US" sz="1200" dirty="0" smtClean="0"/>
              <a:t> DEGAS simulations match reasonably </a:t>
            </a:r>
            <a:r>
              <a:rPr lang="en-US" sz="1200" dirty="0" smtClean="0"/>
              <a:t>well with poloidal measurements </a:t>
            </a:r>
            <a:r>
              <a:rPr lang="en-US" sz="1200" dirty="0" smtClean="0"/>
              <a:t>when using C gas puff (very close to poloidal array</a:t>
            </a:r>
            <a:r>
              <a:rPr lang="en-US" sz="1200" dirty="0" smtClean="0"/>
              <a:t>)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DEGAS simulations do not replicate all features of toroidal measurements for the C gas puff</a:t>
            </a:r>
            <a:endParaRPr lang="en-US" sz="1200" dirty="0" smtClean="0"/>
          </a:p>
          <a:p>
            <a:r>
              <a:rPr lang="en-US" sz="1200" dirty="0" smtClean="0"/>
              <a:t> No </a:t>
            </a:r>
            <a:r>
              <a:rPr lang="en-US" sz="1200" dirty="0" smtClean="0"/>
              <a:t>wall fueling configuration was able to </a:t>
            </a:r>
            <a:r>
              <a:rPr lang="en-US" sz="1200" dirty="0" smtClean="0"/>
              <a:t>match </a:t>
            </a:r>
            <a:r>
              <a:rPr lang="en-US" sz="1200" dirty="0" smtClean="0"/>
              <a:t>poloidal or toroidal H-alpha measurements in poloidal array when using </a:t>
            </a:r>
            <a:r>
              <a:rPr lang="en-US" sz="1200" dirty="0" smtClean="0"/>
              <a:t> A</a:t>
            </a:r>
            <a:r>
              <a:rPr lang="en-US" sz="1200" dirty="0" smtClean="0"/>
              <a:t>’ </a:t>
            </a:r>
            <a:r>
              <a:rPr lang="en-US" sz="1200" dirty="0" smtClean="0"/>
              <a:t>puffer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This suggests that we are not correctly modeling fueling from the wall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Possible future work: develop a better model of wall fueling in HSX</a:t>
            </a:r>
            <a:endParaRPr lang="en-US" sz="1200" dirty="0" smtClean="0"/>
          </a:p>
          <a:p>
            <a:r>
              <a:rPr lang="en-US" sz="1200" dirty="0" smtClean="0"/>
              <a:t> DEGAS simulations indicate that far from the gas puff, most H-alpha light is produced near the wall (Fig.10)</a:t>
            </a:r>
            <a:endParaRPr lang="en-US" sz="1200" dirty="0" smtClean="0"/>
          </a:p>
          <a:p>
            <a:r>
              <a:rPr lang="en-US" sz="1200" dirty="0" smtClean="0"/>
              <a:t> This could be studied with an H-alpha filtered camera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18249900" y="15182850"/>
            <a:ext cx="22307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dirty="0" smtClean="0"/>
              <a:t>Fig.11. </a:t>
            </a:r>
            <a:r>
              <a:rPr lang="en-US" sz="900" dirty="0" smtClean="0"/>
              <a:t>A schematic of HSX that indicates the location of the two gas puffs, the H-alpha poloidal array, and the H-alpha toroidal array. </a:t>
            </a:r>
            <a:endParaRPr lang="en-US" sz="900" dirty="0"/>
          </a:p>
        </p:txBody>
      </p:sp>
      <p:pic>
        <p:nvPicPr>
          <p:cNvPr id="153" name="Picture 152" descr="ap_half_pol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2821960" y="15159565"/>
            <a:ext cx="1111645" cy="857272"/>
          </a:xfrm>
          <a:prstGeom prst="rect">
            <a:avLst/>
          </a:prstGeom>
        </p:spPr>
      </p:pic>
      <p:pic>
        <p:nvPicPr>
          <p:cNvPr id="154" name="Picture 153" descr="ap_half_tor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1576555" y="15158288"/>
            <a:ext cx="1111645" cy="859826"/>
          </a:xfrm>
          <a:prstGeom prst="rect">
            <a:avLst/>
          </a:prstGeom>
        </p:spPr>
      </p:pic>
      <p:pic>
        <p:nvPicPr>
          <p:cNvPr id="155" name="Picture 154" descr="c_half_pol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2821960" y="12087145"/>
            <a:ext cx="1111645" cy="854867"/>
          </a:xfrm>
          <a:prstGeom prst="rect">
            <a:avLst/>
          </a:prstGeom>
        </p:spPr>
      </p:pic>
      <p:pic>
        <p:nvPicPr>
          <p:cNvPr id="156" name="Picture 155" descr="c_half_tor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1576555" y="12083336"/>
            <a:ext cx="1111645" cy="862484"/>
          </a:xfrm>
          <a:prstGeom prst="rect">
            <a:avLst/>
          </a:prstGeom>
        </p:spPr>
      </p:pic>
      <p:pic>
        <p:nvPicPr>
          <p:cNvPr id="157" name="Picture 156" descr="ap_whole_pol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2821960" y="14221588"/>
            <a:ext cx="1111645" cy="873674"/>
          </a:xfrm>
          <a:prstGeom prst="rect">
            <a:avLst/>
          </a:prstGeom>
        </p:spPr>
      </p:pic>
      <p:pic>
        <p:nvPicPr>
          <p:cNvPr id="158" name="Picture 157" descr="ap_whole_tor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1576555" y="14223649"/>
            <a:ext cx="1111645" cy="869553"/>
          </a:xfrm>
          <a:prstGeom prst="rect">
            <a:avLst/>
          </a:prstGeom>
        </p:spPr>
      </p:pic>
      <p:pic>
        <p:nvPicPr>
          <p:cNvPr id="159" name="Picture 158" descr="c_whole_pol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2821960" y="11112274"/>
            <a:ext cx="1111645" cy="911800"/>
          </a:xfrm>
          <a:prstGeom prst="rect">
            <a:avLst/>
          </a:prstGeom>
        </p:spPr>
      </p:pic>
      <p:pic>
        <p:nvPicPr>
          <p:cNvPr id="160" name="Picture 159" descr="c_whole_tor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1576555" y="11115454"/>
            <a:ext cx="1111645" cy="905441"/>
          </a:xfrm>
          <a:prstGeom prst="rect">
            <a:avLst/>
          </a:prstGeom>
        </p:spPr>
      </p:pic>
      <p:pic>
        <p:nvPicPr>
          <p:cNvPr id="161" name="Picture 160" descr="ap_strike_pol.pn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2821960" y="13288277"/>
            <a:ext cx="1111645" cy="877787"/>
          </a:xfrm>
          <a:prstGeom prst="rect">
            <a:avLst/>
          </a:prstGeom>
        </p:spPr>
      </p:pic>
      <p:pic>
        <p:nvPicPr>
          <p:cNvPr id="162" name="Picture 161" descr="ap_strike_tor.png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1576555" y="13287316"/>
            <a:ext cx="1111645" cy="879708"/>
          </a:xfrm>
          <a:prstGeom prst="rect">
            <a:avLst/>
          </a:prstGeom>
        </p:spPr>
      </p:pic>
      <p:pic>
        <p:nvPicPr>
          <p:cNvPr id="163" name="Picture 162" descr="c_whole_pol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2821960" y="10152284"/>
            <a:ext cx="1111645" cy="911800"/>
          </a:xfrm>
          <a:prstGeom prst="rect">
            <a:avLst/>
          </a:prstGeom>
        </p:spPr>
      </p:pic>
      <p:pic>
        <p:nvPicPr>
          <p:cNvPr id="164" name="Picture 163" descr="c_whole_tor.pn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1576555" y="10155464"/>
            <a:ext cx="1111645" cy="905441"/>
          </a:xfrm>
          <a:prstGeom prst="rect">
            <a:avLst/>
          </a:prstGeom>
        </p:spPr>
      </p:pic>
      <p:sp>
        <p:nvSpPr>
          <p:cNvPr id="166" name="TextBox 165"/>
          <p:cNvSpPr txBox="1"/>
          <p:nvPr/>
        </p:nvSpPr>
        <p:spPr>
          <a:xfrm>
            <a:off x="22247680" y="13001625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A’ puffer</a:t>
            </a:r>
            <a:endParaRPr lang="en-US" dirty="0"/>
          </a:p>
        </p:txBody>
      </p:sp>
      <p:sp>
        <p:nvSpPr>
          <p:cNvPr id="167" name="TextBox 166"/>
          <p:cNvSpPr txBox="1"/>
          <p:nvPr/>
        </p:nvSpPr>
        <p:spPr>
          <a:xfrm>
            <a:off x="20780829" y="13382625"/>
            <a:ext cx="1038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Strike points</a:t>
            </a:r>
            <a:endParaRPr lang="en-US" dirty="0"/>
          </a:p>
        </p:txBody>
      </p:sp>
      <p:sp>
        <p:nvSpPr>
          <p:cNvPr id="168" name="TextBox 167"/>
          <p:cNvSpPr txBox="1"/>
          <p:nvPr/>
        </p:nvSpPr>
        <p:spPr>
          <a:xfrm>
            <a:off x="20780829" y="14354175"/>
            <a:ext cx="1038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Whole wall</a:t>
            </a:r>
            <a:endParaRPr lang="en-US" dirty="0"/>
          </a:p>
        </p:txBody>
      </p:sp>
      <p:sp>
        <p:nvSpPr>
          <p:cNvPr id="169" name="TextBox 168"/>
          <p:cNvSpPr txBox="1"/>
          <p:nvPr/>
        </p:nvSpPr>
        <p:spPr>
          <a:xfrm>
            <a:off x="20780829" y="15278100"/>
            <a:ext cx="895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Half wall</a:t>
            </a:r>
            <a:endParaRPr lang="en-US" dirty="0"/>
          </a:p>
        </p:txBody>
      </p:sp>
      <p:sp>
        <p:nvSpPr>
          <p:cNvPr id="175" name="TextBox 174"/>
          <p:cNvSpPr txBox="1"/>
          <p:nvPr/>
        </p:nvSpPr>
        <p:spPr>
          <a:xfrm>
            <a:off x="22266730" y="9877425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C puffer</a:t>
            </a:r>
            <a:endParaRPr lang="en-US" dirty="0"/>
          </a:p>
        </p:txBody>
      </p:sp>
      <p:pic>
        <p:nvPicPr>
          <p:cNvPr id="101" name="Picture 100" descr="de_leval.JPG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0921226" y="7387378"/>
            <a:ext cx="2366757" cy="915520"/>
          </a:xfrm>
          <a:prstGeom prst="rect">
            <a:avLst/>
          </a:prstGeom>
        </p:spPr>
      </p:pic>
      <p:pic>
        <p:nvPicPr>
          <p:cNvPr id="103" name="Picture 102" descr="poloidal.png"/>
          <p:cNvPicPr>
            <a:picLocks noChangeAspect="1"/>
          </p:cNvPicPr>
          <p:nvPr/>
        </p:nvPicPr>
        <p:blipFill>
          <a:blip r:embed="rId23" cstate="print"/>
          <a:srcRect l="26380" t="18790" r="24890" b="17656"/>
          <a:stretch>
            <a:fillRect/>
          </a:stretch>
        </p:blipFill>
        <p:spPr>
          <a:xfrm>
            <a:off x="18211975" y="12633110"/>
            <a:ext cx="2587179" cy="2530690"/>
          </a:xfrm>
          <a:prstGeom prst="rect">
            <a:avLst/>
          </a:prstGeom>
        </p:spPr>
      </p:pic>
      <p:grpSp>
        <p:nvGrpSpPr>
          <p:cNvPr id="129" name="Group 128"/>
          <p:cNvGrpSpPr/>
          <p:nvPr/>
        </p:nvGrpSpPr>
        <p:grpSpPr>
          <a:xfrm>
            <a:off x="4351361" y="9925047"/>
            <a:ext cx="7612039" cy="3764405"/>
            <a:chOff x="4646636" y="10048872"/>
            <a:chExt cx="7612039" cy="3764405"/>
          </a:xfrm>
        </p:grpSpPr>
        <p:grpSp>
          <p:nvGrpSpPr>
            <p:cNvPr id="149" name="Group 148"/>
            <p:cNvGrpSpPr/>
            <p:nvPr/>
          </p:nvGrpSpPr>
          <p:grpSpPr>
            <a:xfrm>
              <a:off x="4646636" y="10048872"/>
              <a:ext cx="7364389" cy="2052836"/>
              <a:chOff x="5276850" y="10057806"/>
              <a:chExt cx="6734175" cy="1667469"/>
            </a:xfrm>
          </p:grpSpPr>
          <p:sp>
            <p:nvSpPr>
              <p:cNvPr id="140" name="Rectangle 139"/>
              <p:cNvSpPr/>
              <p:nvPr/>
            </p:nvSpPr>
            <p:spPr bwMode="auto">
              <a:xfrm>
                <a:off x="5276850" y="10096500"/>
                <a:ext cx="6734175" cy="162877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457200" marR="0" indent="-4572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53" name="Picture 52" descr="h_den.png"/>
              <p:cNvPicPr>
                <a:picLocks noChangeAspect="1"/>
              </p:cNvPicPr>
              <p:nvPr/>
            </p:nvPicPr>
            <p:blipFill>
              <a:blip r:embed="rId24" cstate="print"/>
              <a:stretch>
                <a:fillRect/>
              </a:stretch>
            </p:blipFill>
            <p:spPr>
              <a:xfrm>
                <a:off x="5410918" y="10429282"/>
                <a:ext cx="1549401" cy="1162050"/>
              </a:xfrm>
              <a:prstGeom prst="rect">
                <a:avLst/>
              </a:prstGeom>
            </p:spPr>
          </p:pic>
          <p:pic>
            <p:nvPicPr>
              <p:cNvPr id="55" name="Picture 54" descr="h2_den.png"/>
              <p:cNvPicPr>
                <a:picLocks noChangeAspect="1"/>
              </p:cNvPicPr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7057965" y="10429663"/>
                <a:ext cx="1548386" cy="1161288"/>
              </a:xfrm>
              <a:prstGeom prst="rect">
                <a:avLst/>
              </a:prstGeom>
            </p:spPr>
          </p:pic>
          <p:pic>
            <p:nvPicPr>
              <p:cNvPr id="56" name="Picture 55" descr="logH_den.png"/>
              <p:cNvPicPr>
                <a:picLocks noChangeAspect="1"/>
              </p:cNvPicPr>
              <p:nvPr/>
            </p:nvPicPr>
            <p:blipFill>
              <a:blip r:embed="rId26" cstate="print"/>
              <a:stretch>
                <a:fillRect/>
              </a:stretch>
            </p:blipFill>
            <p:spPr>
              <a:xfrm>
                <a:off x="8704559" y="10429663"/>
                <a:ext cx="1548384" cy="1161288"/>
              </a:xfrm>
              <a:prstGeom prst="rect">
                <a:avLst/>
              </a:prstGeom>
            </p:spPr>
          </p:pic>
          <p:pic>
            <p:nvPicPr>
              <p:cNvPr id="59" name="Picture 58" descr="logH2_den.png"/>
              <p:cNvPicPr>
                <a:picLocks noChangeAspect="1"/>
              </p:cNvPicPr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10345264" y="10429663"/>
                <a:ext cx="1548385" cy="1161288"/>
              </a:xfrm>
              <a:prstGeom prst="rect">
                <a:avLst/>
              </a:prstGeom>
            </p:spPr>
          </p:pic>
          <p:sp>
            <p:nvSpPr>
              <p:cNvPr id="139" name="TextBox 138"/>
              <p:cNvSpPr txBox="1"/>
              <p:nvPr/>
            </p:nvSpPr>
            <p:spPr>
              <a:xfrm>
                <a:off x="8229600" y="10057806"/>
                <a:ext cx="96202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dirty="0" smtClean="0"/>
                  <a:t>DEGAS</a:t>
                </a:r>
                <a:endParaRPr lang="en-US" dirty="0"/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4669278" y="11741407"/>
              <a:ext cx="7322426" cy="2071870"/>
              <a:chOff x="5295900" y="11909244"/>
              <a:chExt cx="6695803" cy="1682931"/>
            </a:xfrm>
          </p:grpSpPr>
          <p:sp>
            <p:nvSpPr>
              <p:cNvPr id="141" name="Rectangle 140"/>
              <p:cNvSpPr/>
              <p:nvPr/>
            </p:nvSpPr>
            <p:spPr bwMode="auto">
              <a:xfrm>
                <a:off x="5295900" y="11934825"/>
                <a:ext cx="6695803" cy="16573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457200" marR="0" indent="-4572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44" name="Picture 43" descr="atomic_t405.png"/>
              <p:cNvPicPr>
                <a:picLocks noChangeAspect="1"/>
              </p:cNvPicPr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>
                <a:off x="5440473" y="12310379"/>
                <a:ext cx="1541352" cy="1161288"/>
              </a:xfrm>
              <a:prstGeom prst="rect">
                <a:avLst/>
              </a:prstGeom>
            </p:spPr>
          </p:pic>
          <p:pic>
            <p:nvPicPr>
              <p:cNvPr id="45" name="Picture 44" descr="atomic_t405_log.png"/>
              <p:cNvPicPr>
                <a:picLocks noChangeAspect="1"/>
              </p:cNvPicPr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8696325" y="12310379"/>
                <a:ext cx="1590675" cy="1161288"/>
              </a:xfrm>
              <a:prstGeom prst="rect">
                <a:avLst/>
              </a:prstGeom>
            </p:spPr>
          </p:pic>
          <p:pic>
            <p:nvPicPr>
              <p:cNvPr id="47" name="Picture 46" descr="molecular_t405.png"/>
              <p:cNvPicPr>
                <a:picLocks noChangeAspect="1"/>
              </p:cNvPicPr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>
                <a:off x="7077075" y="12310379"/>
                <a:ext cx="1533525" cy="1161288"/>
              </a:xfrm>
              <a:prstGeom prst="rect">
                <a:avLst/>
              </a:prstGeom>
            </p:spPr>
          </p:pic>
          <p:pic>
            <p:nvPicPr>
              <p:cNvPr id="48" name="Picture 47" descr="molecular_t405_log.png"/>
              <p:cNvPicPr>
                <a:picLocks noChangeAspect="1"/>
              </p:cNvPicPr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10364786" y="12310379"/>
                <a:ext cx="1512889" cy="1161288"/>
              </a:xfrm>
              <a:prstGeom prst="rect">
                <a:avLst/>
              </a:prstGeom>
            </p:spPr>
          </p:pic>
          <p:sp>
            <p:nvSpPr>
              <p:cNvPr id="144" name="TextBox 143"/>
              <p:cNvSpPr txBox="1"/>
              <p:nvPr/>
            </p:nvSpPr>
            <p:spPr>
              <a:xfrm>
                <a:off x="7905749" y="11909244"/>
                <a:ext cx="17811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lang="en-US" dirty="0" smtClean="0"/>
                  <a:t>EMC3-EIRENE</a:t>
                </a:r>
                <a:endParaRPr lang="en-US" dirty="0"/>
              </a:p>
            </p:txBody>
          </p:sp>
        </p:grpSp>
        <p:sp>
          <p:nvSpPr>
            <p:cNvPr id="105" name="TextBox 104"/>
            <p:cNvSpPr txBox="1"/>
            <p:nvPr/>
          </p:nvSpPr>
          <p:spPr>
            <a:xfrm>
              <a:off x="7224713" y="10163174"/>
              <a:ext cx="16097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H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400675" y="10163174"/>
              <a:ext cx="1209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H</a:t>
              </a:r>
              <a:endParaRPr lang="en-US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8896350" y="10163174"/>
              <a:ext cx="1209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log H</a:t>
              </a:r>
              <a:endParaRPr lang="en-US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0648950" y="10163174"/>
              <a:ext cx="16097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l</a:t>
              </a:r>
              <a:r>
                <a:rPr lang="en-US" dirty="0" smtClean="0"/>
                <a:t>og H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400675" y="11901487"/>
              <a:ext cx="1209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H</a:t>
              </a:r>
              <a:endParaRPr lang="en-US" dirty="0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7224713" y="11901487"/>
              <a:ext cx="16097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H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8896350" y="11901487"/>
              <a:ext cx="1209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log H</a:t>
              </a:r>
              <a:endParaRPr lang="en-US" dirty="0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0648950" y="11901487"/>
              <a:ext cx="16097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l</a:t>
              </a:r>
              <a:r>
                <a:rPr lang="en-US" dirty="0" smtClean="0"/>
                <a:t>og H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  <p:pic>
        <p:nvPicPr>
          <p:cNvPr id="117" name="Picture 116" descr="halpha_50.png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12171657" y="14382169"/>
            <a:ext cx="2268243" cy="1701182"/>
          </a:xfrm>
          <a:prstGeom prst="rect">
            <a:avLst/>
          </a:prstGeom>
        </p:spPr>
      </p:pic>
      <p:pic>
        <p:nvPicPr>
          <p:cNvPr id="118" name="Picture 117" descr="halpha_62.pn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14303927" y="14383732"/>
            <a:ext cx="2264076" cy="1698057"/>
          </a:xfrm>
          <a:prstGeom prst="rect">
            <a:avLst/>
          </a:prstGeom>
        </p:spPr>
      </p:pic>
      <p:sp>
        <p:nvSpPr>
          <p:cNvPr id="120" name="TextBox 119"/>
          <p:cNvSpPr txBox="1"/>
          <p:nvPr/>
        </p:nvSpPr>
        <p:spPr>
          <a:xfrm>
            <a:off x="16400023" y="14597569"/>
            <a:ext cx="1666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dirty="0" smtClean="0"/>
              <a:t>Fig.10. DEGAS predicted total H-alpha emission at two toroidal angles far from the gas puff source. Results suggest that most emission is produced close to the wall and could be investigated with a camera diagnostic.</a:t>
            </a:r>
            <a:endParaRPr lang="en-US" sz="900" dirty="0"/>
          </a:p>
        </p:txBody>
      </p:sp>
      <p:sp>
        <p:nvSpPr>
          <p:cNvPr id="150" name="TextBox 149"/>
          <p:cNvSpPr txBox="1"/>
          <p:nvPr/>
        </p:nvSpPr>
        <p:spPr>
          <a:xfrm>
            <a:off x="10658474" y="8389500"/>
            <a:ext cx="28289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dirty="0" smtClean="0"/>
              <a:t>Fig. </a:t>
            </a:r>
            <a:r>
              <a:rPr lang="en-US" sz="900" dirty="0" smtClean="0"/>
              <a:t>1. A typical </a:t>
            </a:r>
            <a:r>
              <a:rPr lang="en-US" sz="900" dirty="0" err="1" smtClean="0"/>
              <a:t>laval</a:t>
            </a:r>
            <a:r>
              <a:rPr lang="en-US" sz="900" dirty="0" smtClean="0"/>
              <a:t> nozzle. HSX will install an SGI system with this type of nozzle with a 4.5 degree half-angle launch cone. </a:t>
            </a:r>
            <a:endParaRPr lang="en-US" sz="900" dirty="0"/>
          </a:p>
        </p:txBody>
      </p:sp>
      <p:sp>
        <p:nvSpPr>
          <p:cNvPr id="176" name="TextBox 175"/>
          <p:cNvSpPr txBox="1"/>
          <p:nvPr/>
        </p:nvSpPr>
        <p:spPr>
          <a:xfrm>
            <a:off x="14527859" y="8187653"/>
            <a:ext cx="4276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Because DEGAS predicts steady state quantities, it is likely that the fueling efficiency is somewhat overestimated as transient behavior is ignored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14683500" y="3745755"/>
            <a:ext cx="4010025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 DEGAS directly calculates the H and H</a:t>
            </a:r>
            <a:r>
              <a:rPr lang="en-US" sz="1200" baseline="-25000" dirty="0" smtClean="0"/>
              <a:t>2</a:t>
            </a:r>
            <a:r>
              <a:rPr lang="en-US" sz="1200" dirty="0" smtClean="0"/>
              <a:t> ionization rate at each point in the computational grid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The particle source rate is directly input by the user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The H ionization rate within the </a:t>
            </a:r>
            <a:r>
              <a:rPr lang="en-US" sz="1200" dirty="0" err="1" smtClean="0"/>
              <a:t>separatrix</a:t>
            </a:r>
            <a:r>
              <a:rPr lang="en-US" sz="1200" dirty="0" smtClean="0"/>
              <a:t> and the particle source rate are used to calculate the fueling efficiency [5]</a:t>
            </a:r>
            <a:endParaRPr lang="en-US" sz="1200" dirty="0"/>
          </a:p>
        </p:txBody>
      </p:sp>
      <p:pic>
        <p:nvPicPr>
          <p:cNvPr id="181" name="Picture 180" descr="ion_h_log.png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1185557" y="4961084"/>
            <a:ext cx="2649034" cy="1986775"/>
          </a:xfrm>
          <a:prstGeom prst="rect">
            <a:avLst/>
          </a:prstGeom>
        </p:spPr>
      </p:pic>
      <p:pic>
        <p:nvPicPr>
          <p:cNvPr id="182" name="Picture 181" descr="eirene_degas_h_75.png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4410309" y="14200348"/>
            <a:ext cx="2423711" cy="1883668"/>
          </a:xfrm>
          <a:prstGeom prst="rect">
            <a:avLst/>
          </a:prstGeom>
        </p:spPr>
      </p:pic>
      <p:pic>
        <p:nvPicPr>
          <p:cNvPr id="183" name="Picture 182" descr="eirene_degas_h2_75.png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>
            <a:off x="6744062" y="14234910"/>
            <a:ext cx="2483119" cy="1862339"/>
          </a:xfrm>
          <a:prstGeom prst="rect">
            <a:avLst/>
          </a:prstGeom>
        </p:spPr>
      </p:pic>
      <p:grpSp>
        <p:nvGrpSpPr>
          <p:cNvPr id="191" name="Group 190"/>
          <p:cNvGrpSpPr/>
          <p:nvPr/>
        </p:nvGrpSpPr>
        <p:grpSpPr>
          <a:xfrm>
            <a:off x="27736800" y="5105400"/>
            <a:ext cx="2854868" cy="3240933"/>
            <a:chOff x="26295925" y="5650173"/>
            <a:chExt cx="2304297" cy="2525831"/>
          </a:xfrm>
        </p:grpSpPr>
        <p:pic>
          <p:nvPicPr>
            <p:cNvPr id="184" name="Picture 183" descr="sgi_9_nd.png"/>
            <p:cNvPicPr>
              <a:picLocks noChangeAspect="1"/>
            </p:cNvPicPr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6295925" y="5650173"/>
              <a:ext cx="1178486" cy="882289"/>
            </a:xfrm>
            <a:prstGeom prst="rect">
              <a:avLst/>
            </a:prstGeom>
          </p:spPr>
        </p:pic>
        <p:pic>
          <p:nvPicPr>
            <p:cNvPr id="185" name="Picture 184" descr="sgi_18_nd.png"/>
            <p:cNvPicPr>
              <a:picLocks noChangeAspect="1"/>
            </p:cNvPicPr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7423837" y="5650173"/>
              <a:ext cx="1176385" cy="882289"/>
            </a:xfrm>
            <a:prstGeom prst="rect">
              <a:avLst/>
            </a:prstGeom>
          </p:spPr>
        </p:pic>
        <p:pic>
          <p:nvPicPr>
            <p:cNvPr id="186" name="Picture 185" descr="sgi_27_nd.png"/>
            <p:cNvPicPr>
              <a:picLocks noChangeAspect="1"/>
            </p:cNvPicPr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6296976" y="6476351"/>
              <a:ext cx="1176385" cy="882289"/>
            </a:xfrm>
            <a:prstGeom prst="rect">
              <a:avLst/>
            </a:prstGeom>
          </p:spPr>
        </p:pic>
        <p:pic>
          <p:nvPicPr>
            <p:cNvPr id="187" name="Picture 186" descr="sgi_36_nd.png"/>
            <p:cNvPicPr>
              <a:picLocks noChangeAspect="1"/>
            </p:cNvPicPr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7423837" y="6476351"/>
              <a:ext cx="1176385" cy="882289"/>
            </a:xfrm>
            <a:prstGeom prst="rect">
              <a:avLst/>
            </a:prstGeom>
          </p:spPr>
        </p:pic>
        <p:pic>
          <p:nvPicPr>
            <p:cNvPr id="188" name="Picture 187" descr="sgi_45_nd.png"/>
            <p:cNvPicPr>
              <a:picLocks noChangeAspect="1"/>
            </p:cNvPicPr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6296976" y="7293715"/>
              <a:ext cx="1176385" cy="882289"/>
            </a:xfrm>
            <a:prstGeom prst="rect">
              <a:avLst/>
            </a:prstGeom>
          </p:spPr>
        </p:pic>
        <p:pic>
          <p:nvPicPr>
            <p:cNvPr id="189" name="Picture 188" descr="sgi_54_nd.png"/>
            <p:cNvPicPr>
              <a:picLocks noChangeAspect="1"/>
            </p:cNvPicPr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7423837" y="7293715"/>
              <a:ext cx="1176385" cy="882289"/>
            </a:xfrm>
            <a:prstGeom prst="rect">
              <a:avLst/>
            </a:prstGeom>
          </p:spPr>
        </p:pic>
      </p:grpSp>
      <p:pic>
        <p:nvPicPr>
          <p:cNvPr id="192" name="Picture 191" descr="sgi_h_ion.png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>
            <a:off x="21203889" y="6814390"/>
            <a:ext cx="2608387" cy="1956290"/>
          </a:xfrm>
          <a:prstGeom prst="rect">
            <a:avLst/>
          </a:prstGeom>
        </p:spPr>
      </p:pic>
      <p:sp>
        <p:nvSpPr>
          <p:cNvPr id="195" name="TextBox 194"/>
          <p:cNvSpPr txBox="1"/>
          <p:nvPr/>
        </p:nvSpPr>
        <p:spPr>
          <a:xfrm>
            <a:off x="18914220" y="8618280"/>
            <a:ext cx="2371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dirty="0" smtClean="0"/>
              <a:t>Fig.3. Log plots of total neutral density for puff (top) and SGI (bottom).</a:t>
            </a:r>
            <a:endParaRPr lang="en-US" sz="900" dirty="0"/>
          </a:p>
        </p:txBody>
      </p:sp>
      <p:sp>
        <p:nvSpPr>
          <p:cNvPr id="198" name="TextBox 197"/>
          <p:cNvSpPr txBox="1"/>
          <p:nvPr/>
        </p:nvSpPr>
        <p:spPr>
          <a:xfrm>
            <a:off x="21390721" y="8618280"/>
            <a:ext cx="2219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dirty="0" smtClean="0"/>
              <a:t>Fig.4. Log plots of H ionization rate for puff (top) and SGI (bottom).</a:t>
            </a:r>
            <a:endParaRPr lang="en-US" sz="900" dirty="0"/>
          </a:p>
        </p:txBody>
      </p:sp>
      <p:sp>
        <p:nvSpPr>
          <p:cNvPr id="201" name="TextBox 200"/>
          <p:cNvSpPr txBox="1"/>
          <p:nvPr/>
        </p:nvSpPr>
        <p:spPr>
          <a:xfrm>
            <a:off x="23774401" y="8326471"/>
            <a:ext cx="2028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dirty="0" smtClean="0"/>
              <a:t>Fig.5. Plots of H neutral density and H ionization rate for various SGI positions (colors) and gas puff (black).</a:t>
            </a:r>
            <a:endParaRPr lang="en-US" sz="900" dirty="0"/>
          </a:p>
        </p:txBody>
      </p:sp>
      <p:sp>
        <p:nvSpPr>
          <p:cNvPr id="202" name="TextBox 201"/>
          <p:cNvSpPr txBox="1"/>
          <p:nvPr/>
        </p:nvSpPr>
        <p:spPr>
          <a:xfrm>
            <a:off x="25793701" y="8326471"/>
            <a:ext cx="1990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900" dirty="0" smtClean="0"/>
              <a:t>Fig.6. Plots of H</a:t>
            </a:r>
            <a:r>
              <a:rPr lang="en-US" sz="900" baseline="-25000" dirty="0" smtClean="0"/>
              <a:t>2</a:t>
            </a:r>
            <a:r>
              <a:rPr lang="en-US" sz="900" dirty="0" smtClean="0"/>
              <a:t> neutral density and H</a:t>
            </a:r>
            <a:r>
              <a:rPr lang="en-US" sz="900" baseline="-25000" dirty="0" smtClean="0"/>
              <a:t>2</a:t>
            </a:r>
            <a:r>
              <a:rPr lang="en-US" sz="900" dirty="0" smtClean="0"/>
              <a:t> ionization rate for various SGI positions (colors) and gas puff (black). </a:t>
            </a:r>
            <a:endParaRPr lang="en-US" sz="900" dirty="0"/>
          </a:p>
        </p:txBody>
      </p:sp>
      <p:pic>
        <p:nvPicPr>
          <p:cNvPr id="203" name="Picture 202" descr="h_den.png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23520193" y="5073607"/>
            <a:ext cx="2283202" cy="1712402"/>
          </a:xfrm>
          <a:prstGeom prst="rect">
            <a:avLst/>
          </a:prstGeom>
        </p:spPr>
      </p:pic>
      <p:pic>
        <p:nvPicPr>
          <p:cNvPr id="204" name="Picture 203" descr="h2_den.png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>
            <a:off x="25596270" y="5048508"/>
            <a:ext cx="2283202" cy="1712402"/>
          </a:xfrm>
          <a:prstGeom prst="rect">
            <a:avLst/>
          </a:prstGeom>
        </p:spPr>
      </p:pic>
      <p:pic>
        <p:nvPicPr>
          <p:cNvPr id="205" name="Picture 204" descr="h_ion.png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23598015" y="6788399"/>
            <a:ext cx="2305509" cy="1729132"/>
          </a:xfrm>
          <a:prstGeom prst="rect">
            <a:avLst/>
          </a:prstGeom>
        </p:spPr>
      </p:pic>
      <p:pic>
        <p:nvPicPr>
          <p:cNvPr id="206" name="Picture 205" descr="h2_ion.png"/>
          <p:cNvPicPr>
            <a:picLocks noChangeAspect="1"/>
          </p:cNvPicPr>
          <p:nvPr/>
        </p:nvPicPr>
        <p:blipFill>
          <a:blip r:embed="rId47" cstate="print"/>
          <a:stretch>
            <a:fillRect/>
          </a:stretch>
        </p:blipFill>
        <p:spPr>
          <a:xfrm>
            <a:off x="25596270" y="6743846"/>
            <a:ext cx="2305509" cy="1729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68424</TotalTime>
  <Words>1801</Words>
  <Application>Microsoft Office PowerPoint</Application>
  <PresentationFormat>Custom</PresentationFormat>
  <Paragraphs>152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Default Design</vt:lpstr>
      <vt:lpstr>Microsoft Equation 3.0</vt:lpstr>
      <vt:lpstr>Slide 1</vt:lpstr>
    </vt:vector>
  </TitlesOfParts>
  <Company>HSX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WalterG</dc:creator>
  <cp:lastModifiedBy>LaurieS</cp:lastModifiedBy>
  <cp:revision>2349</cp:revision>
  <dcterms:created xsi:type="dcterms:W3CDTF">2005-10-11T17:07:47Z</dcterms:created>
  <dcterms:modified xsi:type="dcterms:W3CDTF">2012-10-23T22:18:26Z</dcterms:modified>
</cp:coreProperties>
</file>