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32918400" cy="16459200"/>
  <p:notesSz cx="19446875" cy="39563675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har char="•"/>
      <a:defRPr sz="1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66FF"/>
    <a:srgbClr val="CC00FF"/>
    <a:srgbClr val="00FF00"/>
    <a:srgbClr val="CC0000"/>
    <a:srgbClr val="660033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620" autoAdjust="0"/>
    <p:restoredTop sz="99138" autoAdjust="0"/>
  </p:normalViewPr>
  <p:slideViewPr>
    <p:cSldViewPr>
      <p:cViewPr>
        <p:scale>
          <a:sx n="30" d="100"/>
          <a:sy n="30" d="100"/>
        </p:scale>
        <p:origin x="-306" y="-312"/>
      </p:cViewPr>
      <p:guideLst>
        <p:guide orient="horz"/>
        <p:guide pos="15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034" y="-114"/>
      </p:cViewPr>
      <p:guideLst>
        <p:guide orient="horz" pos="12461"/>
        <p:guide pos="6125"/>
      </p:guideLst>
    </p:cSldViewPr>
  </p:notesViewPr>
  <p:gridSpacing cx="93633925" cy="936339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6807" tIns="168402" rIns="336807" bIns="168402" numCol="1" anchor="t" anchorCtr="0" compatLnSpc="1">
            <a:prstTxWarp prst="textNoShape">
              <a:avLst/>
            </a:prstTxWarp>
          </a:bodyPr>
          <a:lstStyle>
            <a:lvl1pPr defTabSz="3369810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11018136" y="4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6807" tIns="168402" rIns="336807" bIns="168402" numCol="1" anchor="t" anchorCtr="0" compatLnSpc="1">
            <a:prstTxWarp prst="textNoShape">
              <a:avLst/>
            </a:prstTxWarp>
          </a:bodyPr>
          <a:lstStyle>
            <a:lvl1pPr algn="r" defTabSz="3369810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0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3" y="37584814"/>
            <a:ext cx="8428739" cy="197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6807" tIns="168402" rIns="336807" bIns="168402" numCol="1" anchor="b" anchorCtr="0" compatLnSpc="1">
            <a:prstTxWarp prst="textNoShape">
              <a:avLst/>
            </a:prstTxWarp>
          </a:bodyPr>
          <a:lstStyle>
            <a:lvl1pPr defTabSz="3369810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11018136" y="37584814"/>
            <a:ext cx="8428739" cy="1978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6807" tIns="168402" rIns="336807" bIns="168402" numCol="1" anchor="b" anchorCtr="0" compatLnSpc="1">
            <a:prstTxWarp prst="textNoShape">
              <a:avLst/>
            </a:prstTxWarp>
          </a:bodyPr>
          <a:lstStyle>
            <a:lvl1pPr algn="r" defTabSz="3369810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DCAB995A-D469-4F55-A976-89C7B7F6B2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4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1794" tIns="165901" rIns="331794" bIns="165901" numCol="1" anchor="t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11013736" y="4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1794" tIns="165901" rIns="331794" bIns="165901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-5114925" y="2963863"/>
            <a:ext cx="29676725" cy="148383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946451" y="18795807"/>
            <a:ext cx="15553976" cy="17802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1794" tIns="165901" rIns="331794" bIns="1659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37578019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1794" tIns="165901" rIns="331794" bIns="165901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11013736" y="37578019"/>
            <a:ext cx="8428739" cy="1978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31794" tIns="165901" rIns="331794" bIns="165901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FontTx/>
              <a:buNone/>
              <a:defRPr sz="43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C108F082-45AD-4C6A-9701-720E7D5FC3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63A2078-4935-477F-861F-7244F2AA4D25}" type="slidenum">
              <a:rPr lang="en-US"/>
              <a:pPr/>
              <a:t>1</a:t>
            </a:fld>
            <a:endParaRPr 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5114925" y="2963863"/>
            <a:ext cx="29676725" cy="14838362"/>
          </a:xfrm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68571" y="5113351"/>
            <a:ext cx="27981275" cy="35274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37125" y="9326576"/>
            <a:ext cx="23044150" cy="4206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46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6246" y="3840163"/>
            <a:ext cx="29625925" cy="108632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0330" y="10575925"/>
            <a:ext cx="27981275" cy="3270250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0330" y="6975475"/>
            <a:ext cx="27981275" cy="360045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46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46243" y="3840163"/>
            <a:ext cx="14736762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535400" y="3840163"/>
            <a:ext cx="14736763" cy="1086326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46" y="658813"/>
            <a:ext cx="29625925" cy="2743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46238" y="3684588"/>
            <a:ext cx="14544676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6238" y="5219713"/>
            <a:ext cx="14544676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722726" y="3684588"/>
            <a:ext cx="14549438" cy="15351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722726" y="5219713"/>
            <a:ext cx="14549438" cy="9483725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46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38" y="655651"/>
            <a:ext cx="10829926" cy="278923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9864" y="655651"/>
            <a:ext cx="18402300" cy="1404778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6238" y="3444875"/>
            <a:ext cx="10829926" cy="112585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607" y="11522075"/>
            <a:ext cx="19751675" cy="135890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451607" y="1470025"/>
            <a:ext cx="19751675" cy="98758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51607" y="12880975"/>
            <a:ext cx="19751675" cy="19319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6246" y="658813"/>
            <a:ext cx="29625925" cy="27432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46" y="3840163"/>
            <a:ext cx="29625925" cy="108632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866480" y="658813"/>
            <a:ext cx="7405688" cy="1404461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46239" y="658813"/>
            <a:ext cx="22067837" cy="140446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7"/>
          <p:cNvSpPr>
            <a:spLocks noChangeArrowheads="1"/>
          </p:cNvSpPr>
          <p:nvPr userDrawn="1"/>
        </p:nvSpPr>
        <p:spPr bwMode="auto">
          <a:xfrm>
            <a:off x="95250" y="15998825"/>
            <a:ext cx="32766000" cy="490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58561" tIns="29280" rIns="58561" bIns="29280">
            <a:spAutoFit/>
          </a:bodyPr>
          <a:lstStyle/>
          <a:p>
            <a:pPr algn="ctr" defTabSz="585788" fontAlgn="ctr">
              <a:spcBef>
                <a:spcPct val="0"/>
              </a:spcBef>
              <a:buFontTx/>
              <a:buNone/>
              <a:defRPr/>
            </a:pP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51st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Annual Meeting of the Division of Plasma Physics, November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2 </a:t>
            </a:r>
            <a:r>
              <a:rPr lang="en-US" sz="2800" b="1" dirty="0">
                <a:solidFill>
                  <a:srgbClr val="000066"/>
                </a:solidFill>
                <a:cs typeface="Arial" charset="0"/>
              </a:rPr>
              <a:t>- </a:t>
            </a:r>
            <a:r>
              <a:rPr lang="en-US" sz="2800" b="1" dirty="0" smtClean="0">
                <a:solidFill>
                  <a:srgbClr val="000066"/>
                </a:solidFill>
                <a:cs typeface="Arial" charset="0"/>
              </a:rPr>
              <a:t>6, 2009, Atlanta, Georgia</a:t>
            </a:r>
            <a:endParaRPr lang="en-US" sz="2800" b="1" dirty="0">
              <a:solidFill>
                <a:srgbClr val="000066"/>
              </a:solidFill>
              <a:cs typeface="Arial" charset="0"/>
            </a:endParaRPr>
          </a:p>
        </p:txBody>
      </p:sp>
      <p:pic>
        <p:nvPicPr>
          <p:cNvPr id="2052" name="Picture 11" descr="qhs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9718000" y="128601"/>
            <a:ext cx="3200400" cy="2046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66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8855" y="65313"/>
            <a:ext cx="1963282" cy="24576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2pPr>
      <a:lvl3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3pPr>
      <a:lvl4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4pPr>
      <a:lvl5pPr algn="ctr" defTabSz="3135313" rtl="0" eaLnBrk="0" fontAlgn="base" hangingPunct="0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5pPr>
      <a:lvl6pPr marL="4572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6pPr>
      <a:lvl7pPr marL="9144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7pPr>
      <a:lvl8pPr marL="13716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8pPr>
      <a:lvl9pPr marL="1828800" algn="ctr" defTabSz="3135313" rtl="0" fontAlgn="base">
        <a:spcBef>
          <a:spcPct val="0"/>
        </a:spcBef>
        <a:spcAft>
          <a:spcPct val="0"/>
        </a:spcAft>
        <a:defRPr sz="15100">
          <a:solidFill>
            <a:schemeClr val="tx2"/>
          </a:solidFill>
          <a:latin typeface="Times New Roman" pitchFamily="18" charset="0"/>
        </a:defRPr>
      </a:lvl9pPr>
    </p:titleStyle>
    <p:bodyStyle>
      <a:lvl1pPr marL="1176338" indent="-1176338" algn="l" defTabSz="3135313" rtl="0" eaLnBrk="0" fontAlgn="base" hangingPunct="0">
        <a:spcBef>
          <a:spcPct val="20000"/>
        </a:spcBef>
        <a:spcAft>
          <a:spcPct val="0"/>
        </a:spcAft>
        <a:buChar char="•"/>
        <a:defRPr sz="11000">
          <a:solidFill>
            <a:schemeClr val="tx1"/>
          </a:solidFill>
          <a:latin typeface="+mn-lt"/>
          <a:ea typeface="+mn-ea"/>
          <a:cs typeface="+mn-cs"/>
        </a:defRPr>
      </a:lvl1pPr>
      <a:lvl2pPr marL="2547938" indent="-98107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9600">
          <a:solidFill>
            <a:schemeClr val="tx1"/>
          </a:solidFill>
          <a:latin typeface="+mn-lt"/>
        </a:defRPr>
      </a:lvl2pPr>
      <a:lvl3pPr marL="3919538" indent="-784225" algn="l" defTabSz="3135313" rtl="0" eaLnBrk="0" fontAlgn="base" hangingPunct="0">
        <a:spcBef>
          <a:spcPct val="20000"/>
        </a:spcBef>
        <a:spcAft>
          <a:spcPct val="0"/>
        </a:spcAft>
        <a:buChar char="•"/>
        <a:defRPr sz="8200">
          <a:solidFill>
            <a:schemeClr val="tx1"/>
          </a:solidFill>
          <a:latin typeface="+mn-lt"/>
        </a:defRPr>
      </a:lvl3pPr>
      <a:lvl4pPr marL="5486400" indent="-784225" algn="l" defTabSz="3135313" rtl="0" eaLnBrk="0" fontAlgn="base" hangingPunct="0">
        <a:spcBef>
          <a:spcPct val="20000"/>
        </a:spcBef>
        <a:spcAft>
          <a:spcPct val="0"/>
        </a:spcAft>
        <a:buChar char="–"/>
        <a:defRPr sz="6900">
          <a:solidFill>
            <a:schemeClr val="tx1"/>
          </a:solidFill>
          <a:latin typeface="+mn-lt"/>
        </a:defRPr>
      </a:lvl4pPr>
      <a:lvl5pPr marL="7053263" indent="-782638" algn="l" defTabSz="3135313" rtl="0" eaLnBrk="0" fontAlgn="base" hangingPunct="0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5pPr>
      <a:lvl6pPr marL="75104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6pPr>
      <a:lvl7pPr marL="79676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7pPr>
      <a:lvl8pPr marL="84248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8pPr>
      <a:lvl9pPr marL="8882063" indent="-782638" algn="l" defTabSz="3135313" rtl="0" fontAlgn="base">
        <a:spcBef>
          <a:spcPct val="20000"/>
        </a:spcBef>
        <a:spcAft>
          <a:spcPct val="0"/>
        </a:spcAft>
        <a:buChar char="»"/>
        <a:defRPr sz="69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13" Type="http://schemas.openxmlformats.org/officeDocument/2006/relationships/image" Target="../media/image13.emf"/><Relationship Id="rId18" Type="http://schemas.openxmlformats.org/officeDocument/2006/relationships/image" Target="../media/image18.emf"/><Relationship Id="rId26" Type="http://schemas.openxmlformats.org/officeDocument/2006/relationships/image" Target="../media/image26.jpeg"/><Relationship Id="rId3" Type="http://schemas.openxmlformats.org/officeDocument/2006/relationships/notesSlide" Target="../notesSlides/notesSlide1.xml"/><Relationship Id="rId21" Type="http://schemas.openxmlformats.org/officeDocument/2006/relationships/image" Target="../media/image21.png"/><Relationship Id="rId7" Type="http://schemas.openxmlformats.org/officeDocument/2006/relationships/image" Target="../media/image7.emf"/><Relationship Id="rId12" Type="http://schemas.openxmlformats.org/officeDocument/2006/relationships/image" Target="../media/image12.png"/><Relationship Id="rId17" Type="http://schemas.openxmlformats.org/officeDocument/2006/relationships/image" Target="../media/image17.emf"/><Relationship Id="rId25" Type="http://schemas.openxmlformats.org/officeDocument/2006/relationships/image" Target="../media/image25.emf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16.emf"/><Relationship Id="rId20" Type="http://schemas.openxmlformats.org/officeDocument/2006/relationships/image" Target="../media/image20.png"/><Relationship Id="rId1" Type="http://schemas.openxmlformats.org/officeDocument/2006/relationships/vmlDrawing" Target="../drawings/vmlDrawing1.v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24" Type="http://schemas.openxmlformats.org/officeDocument/2006/relationships/image" Target="../media/image24.emf"/><Relationship Id="rId5" Type="http://schemas.openxmlformats.org/officeDocument/2006/relationships/image" Target="../media/image5.emf"/><Relationship Id="rId15" Type="http://schemas.openxmlformats.org/officeDocument/2006/relationships/image" Target="../media/image15.emf"/><Relationship Id="rId23" Type="http://schemas.openxmlformats.org/officeDocument/2006/relationships/image" Target="../media/image23.png"/><Relationship Id="rId10" Type="http://schemas.openxmlformats.org/officeDocument/2006/relationships/image" Target="../media/image10.png"/><Relationship Id="rId19" Type="http://schemas.openxmlformats.org/officeDocument/2006/relationships/image" Target="../media/image19.png"/><Relationship Id="rId4" Type="http://schemas.openxmlformats.org/officeDocument/2006/relationships/image" Target="../media/image4.emf"/><Relationship Id="rId9" Type="http://schemas.openxmlformats.org/officeDocument/2006/relationships/image" Target="../media/image9.emf"/><Relationship Id="rId14" Type="http://schemas.openxmlformats.org/officeDocument/2006/relationships/image" Target="../media/image14.emf"/><Relationship Id="rId22" Type="http://schemas.openxmlformats.org/officeDocument/2006/relationships/image" Target="../media/image22.png"/><Relationship Id="rId27" Type="http://schemas.openxmlformats.org/officeDocument/2006/relationships/oleObject" Target="../embeddings/oleObject1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5" name="Group 174"/>
          <p:cNvGrpSpPr/>
          <p:nvPr/>
        </p:nvGrpSpPr>
        <p:grpSpPr>
          <a:xfrm>
            <a:off x="23272750" y="3619500"/>
            <a:ext cx="4838700" cy="3505200"/>
            <a:chOff x="11568530" y="11125200"/>
            <a:chExt cx="4838700" cy="3505200"/>
          </a:xfrm>
        </p:grpSpPr>
        <p:grpSp>
          <p:nvGrpSpPr>
            <p:cNvPr id="531" name="Group 530"/>
            <p:cNvGrpSpPr/>
            <p:nvPr/>
          </p:nvGrpSpPr>
          <p:grpSpPr>
            <a:xfrm>
              <a:off x="11568530" y="11125200"/>
              <a:ext cx="4838700" cy="3505200"/>
              <a:chOff x="4305300" y="1219200"/>
              <a:chExt cx="4838700" cy="3505200"/>
            </a:xfrm>
          </p:grpSpPr>
          <p:pic>
            <p:nvPicPr>
              <p:cNvPr id="532" name="Picture 5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4305300" y="1219200"/>
                <a:ext cx="4838700" cy="3505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533" name="Freeform 532"/>
              <p:cNvSpPr/>
              <p:nvPr/>
            </p:nvSpPr>
            <p:spPr>
              <a:xfrm>
                <a:off x="5124450" y="1874838"/>
                <a:ext cx="3524250" cy="2468562"/>
              </a:xfrm>
              <a:custGeom>
                <a:avLst/>
                <a:gdLst>
                  <a:gd name="connsiteX0" fmla="*/ 3524250 w 3524250"/>
                  <a:gd name="connsiteY0" fmla="*/ 990600 h 2468562"/>
                  <a:gd name="connsiteX1" fmla="*/ 2733675 w 3524250"/>
                  <a:gd name="connsiteY1" fmla="*/ 1000125 h 2468562"/>
                  <a:gd name="connsiteX2" fmla="*/ 2257425 w 3524250"/>
                  <a:gd name="connsiteY2" fmla="*/ 1085850 h 2468562"/>
                  <a:gd name="connsiteX3" fmla="*/ 1924050 w 3524250"/>
                  <a:gd name="connsiteY3" fmla="*/ 1057275 h 2468562"/>
                  <a:gd name="connsiteX4" fmla="*/ 1571625 w 3524250"/>
                  <a:gd name="connsiteY4" fmla="*/ 1304925 h 2468562"/>
                  <a:gd name="connsiteX5" fmla="*/ 1152525 w 3524250"/>
                  <a:gd name="connsiteY5" fmla="*/ 1428750 h 2468562"/>
                  <a:gd name="connsiteX6" fmla="*/ 857250 w 3524250"/>
                  <a:gd name="connsiteY6" fmla="*/ 2009775 h 2468562"/>
                  <a:gd name="connsiteX7" fmla="*/ 771525 w 3524250"/>
                  <a:gd name="connsiteY7" fmla="*/ 2181225 h 2468562"/>
                  <a:gd name="connsiteX8" fmla="*/ 714375 w 3524250"/>
                  <a:gd name="connsiteY8" fmla="*/ 2247900 h 2468562"/>
                  <a:gd name="connsiteX9" fmla="*/ 628650 w 3524250"/>
                  <a:gd name="connsiteY9" fmla="*/ 2257425 h 2468562"/>
                  <a:gd name="connsiteX10" fmla="*/ 542925 w 3524250"/>
                  <a:gd name="connsiteY10" fmla="*/ 2124075 h 2468562"/>
                  <a:gd name="connsiteX11" fmla="*/ 457200 w 3524250"/>
                  <a:gd name="connsiteY11" fmla="*/ 190500 h 2468562"/>
                  <a:gd name="connsiteX12" fmla="*/ 0 w 3524250"/>
                  <a:gd name="connsiteY12" fmla="*/ 981075 h 24685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524250" h="2468562">
                    <a:moveTo>
                      <a:pt x="3524250" y="990600"/>
                    </a:moveTo>
                    <a:lnTo>
                      <a:pt x="2733675" y="1000125"/>
                    </a:lnTo>
                    <a:cubicBezTo>
                      <a:pt x="2522538" y="1016000"/>
                      <a:pt x="2392362" y="1076325"/>
                      <a:pt x="2257425" y="1085850"/>
                    </a:cubicBezTo>
                    <a:cubicBezTo>
                      <a:pt x="2122488" y="1095375"/>
                      <a:pt x="2038350" y="1020763"/>
                      <a:pt x="1924050" y="1057275"/>
                    </a:cubicBezTo>
                    <a:cubicBezTo>
                      <a:pt x="1809750" y="1093787"/>
                      <a:pt x="1700212" y="1243013"/>
                      <a:pt x="1571625" y="1304925"/>
                    </a:cubicBezTo>
                    <a:cubicBezTo>
                      <a:pt x="1443038" y="1366837"/>
                      <a:pt x="1271587" y="1311275"/>
                      <a:pt x="1152525" y="1428750"/>
                    </a:cubicBezTo>
                    <a:cubicBezTo>
                      <a:pt x="1033463" y="1546225"/>
                      <a:pt x="920750" y="1884363"/>
                      <a:pt x="857250" y="2009775"/>
                    </a:cubicBezTo>
                    <a:cubicBezTo>
                      <a:pt x="793750" y="2135187"/>
                      <a:pt x="795338" y="2141538"/>
                      <a:pt x="771525" y="2181225"/>
                    </a:cubicBezTo>
                    <a:cubicBezTo>
                      <a:pt x="747713" y="2220913"/>
                      <a:pt x="738188" y="2235200"/>
                      <a:pt x="714375" y="2247900"/>
                    </a:cubicBezTo>
                    <a:cubicBezTo>
                      <a:pt x="690563" y="2260600"/>
                      <a:pt x="657225" y="2278062"/>
                      <a:pt x="628650" y="2257425"/>
                    </a:cubicBezTo>
                    <a:cubicBezTo>
                      <a:pt x="600075" y="2236788"/>
                      <a:pt x="571500" y="2468562"/>
                      <a:pt x="542925" y="2124075"/>
                    </a:cubicBezTo>
                    <a:cubicBezTo>
                      <a:pt x="514350" y="1779588"/>
                      <a:pt x="547688" y="381000"/>
                      <a:pt x="457200" y="190500"/>
                    </a:cubicBezTo>
                    <a:cubicBezTo>
                      <a:pt x="366712" y="0"/>
                      <a:pt x="131762" y="892175"/>
                      <a:pt x="0" y="981075"/>
                    </a:cubicBezTo>
                  </a:path>
                </a:pathLst>
              </a:custGeom>
              <a:ln w="41275">
                <a:solidFill>
                  <a:srgbClr val="00B0F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4" name="Freeform 533"/>
              <p:cNvSpPr/>
              <p:nvPr/>
            </p:nvSpPr>
            <p:spPr>
              <a:xfrm>
                <a:off x="5486400" y="1981200"/>
                <a:ext cx="700087" cy="1420813"/>
              </a:xfrm>
              <a:custGeom>
                <a:avLst/>
                <a:gdLst>
                  <a:gd name="connsiteX0" fmla="*/ 700087 w 700087"/>
                  <a:gd name="connsiteY0" fmla="*/ 1420813 h 1420813"/>
                  <a:gd name="connsiteX1" fmla="*/ 595312 w 700087"/>
                  <a:gd name="connsiteY1" fmla="*/ 696913 h 1420813"/>
                  <a:gd name="connsiteX2" fmla="*/ 214312 w 700087"/>
                  <a:gd name="connsiteY2" fmla="*/ 106363 h 1420813"/>
                  <a:gd name="connsiteX3" fmla="*/ 33337 w 700087"/>
                  <a:gd name="connsiteY3" fmla="*/ 58738 h 1420813"/>
                  <a:gd name="connsiteX4" fmla="*/ 14287 w 700087"/>
                  <a:gd name="connsiteY4" fmla="*/ 49213 h 14208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700087" h="1420813">
                    <a:moveTo>
                      <a:pt x="700087" y="1420813"/>
                    </a:moveTo>
                    <a:cubicBezTo>
                      <a:pt x="688181" y="1168400"/>
                      <a:pt x="676275" y="915988"/>
                      <a:pt x="595312" y="696913"/>
                    </a:cubicBezTo>
                    <a:cubicBezTo>
                      <a:pt x="514350" y="477838"/>
                      <a:pt x="307975" y="212726"/>
                      <a:pt x="214312" y="106363"/>
                    </a:cubicBezTo>
                    <a:cubicBezTo>
                      <a:pt x="120649" y="0"/>
                      <a:pt x="66675" y="68263"/>
                      <a:pt x="33337" y="58738"/>
                    </a:cubicBezTo>
                    <a:cubicBezTo>
                      <a:pt x="0" y="49213"/>
                      <a:pt x="46037" y="22226"/>
                      <a:pt x="14287" y="49213"/>
                    </a:cubicBezTo>
                  </a:path>
                </a:pathLst>
              </a:custGeom>
              <a:ln w="38100"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35" name="Line 466"/>
              <p:cNvSpPr>
                <a:spLocks noChangeShapeType="1"/>
              </p:cNvSpPr>
              <p:nvPr/>
            </p:nvSpPr>
            <p:spPr bwMode="auto">
              <a:xfrm flipH="1">
                <a:off x="5994400" y="2578100"/>
                <a:ext cx="558800" cy="62230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prstDash val="sysDot"/>
                <a:round/>
                <a:headEnd/>
                <a:tailEnd type="stealth" w="lg" len="lg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36" name="Text Box 465"/>
              <p:cNvSpPr txBox="1">
                <a:spLocks noChangeArrowheads="1"/>
              </p:cNvSpPr>
              <p:nvPr/>
            </p:nvSpPr>
            <p:spPr bwMode="auto">
              <a:xfrm>
                <a:off x="6536260" y="2435423"/>
                <a:ext cx="1617140" cy="3077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None/>
                </a:pPr>
                <a:r>
                  <a:rPr lang="en-US" sz="1400" b="1" dirty="0" smtClean="0">
                    <a:latin typeface="Arial" pitchFamily="34" charset="0"/>
                  </a:rPr>
                  <a:t>∆I</a:t>
                </a:r>
                <a:r>
                  <a:rPr lang="en-US" sz="1400" b="1" baseline="-25000" dirty="0" smtClean="0">
                    <a:latin typeface="Arial" pitchFamily="34" charset="0"/>
                  </a:rPr>
                  <a:t>BS</a:t>
                </a:r>
                <a:r>
                  <a:rPr lang="en-US" sz="1400" b="1" dirty="0" smtClean="0">
                    <a:latin typeface="Arial" pitchFamily="34" charset="0"/>
                  </a:rPr>
                  <a:t> = 170 Amps</a:t>
                </a:r>
                <a:endParaRPr lang="en-US" sz="1400" b="1" dirty="0">
                  <a:latin typeface="Arial" pitchFamily="34" charset="0"/>
                </a:endParaRPr>
              </a:p>
            </p:txBody>
          </p:sp>
          <p:sp>
            <p:nvSpPr>
              <p:cNvPr id="537" name="Text Box 465"/>
              <p:cNvSpPr txBox="1">
                <a:spLocks noChangeArrowheads="1"/>
              </p:cNvSpPr>
              <p:nvPr/>
            </p:nvSpPr>
            <p:spPr bwMode="auto">
              <a:xfrm>
                <a:off x="7772400" y="1627762"/>
                <a:ext cx="838200" cy="630942"/>
              </a:xfrm>
              <a:prstGeom prst="rect">
                <a:avLst/>
              </a:prstGeom>
              <a:solidFill>
                <a:schemeClr val="bg1"/>
              </a:solidFill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  <a:buNone/>
                </a:pPr>
                <a:r>
                  <a:rPr lang="en-US" sz="1400" b="1" dirty="0" smtClean="0">
                    <a:latin typeface="Arial" pitchFamily="34" charset="0"/>
                  </a:rPr>
                  <a:t>J</a:t>
                </a:r>
                <a:r>
                  <a:rPr lang="en-US" sz="1400" b="1" baseline="-25000" dirty="0" smtClean="0">
                    <a:latin typeface="Arial" pitchFamily="34" charset="0"/>
                  </a:rPr>
                  <a:t>BS e-root</a:t>
                </a:r>
              </a:p>
              <a:p>
                <a:pPr>
                  <a:spcBef>
                    <a:spcPct val="50000"/>
                  </a:spcBef>
                  <a:buNone/>
                </a:pPr>
                <a:r>
                  <a:rPr lang="en-US" sz="1400" b="1" dirty="0" smtClean="0">
                    <a:latin typeface="Arial" pitchFamily="34" charset="0"/>
                  </a:rPr>
                  <a:t>J</a:t>
                </a:r>
                <a:r>
                  <a:rPr lang="en-US" sz="1400" b="1" baseline="-25000" dirty="0" smtClean="0">
                    <a:latin typeface="Arial" pitchFamily="34" charset="0"/>
                  </a:rPr>
                  <a:t>BS </a:t>
                </a:r>
                <a:r>
                  <a:rPr lang="en-US" sz="1400" b="1" baseline="-25000" dirty="0" err="1" smtClean="0">
                    <a:latin typeface="Arial" pitchFamily="34" charset="0"/>
                  </a:rPr>
                  <a:t>i</a:t>
                </a:r>
                <a:r>
                  <a:rPr lang="en-US" sz="1400" b="1" baseline="-25000" dirty="0" smtClean="0">
                    <a:latin typeface="Arial" pitchFamily="34" charset="0"/>
                  </a:rPr>
                  <a:t>-root</a:t>
                </a:r>
                <a:endParaRPr lang="en-US" sz="1400" b="1" dirty="0">
                  <a:latin typeface="Arial" pitchFamily="34" charset="0"/>
                </a:endParaRPr>
              </a:p>
            </p:txBody>
          </p:sp>
        </p:grpSp>
        <p:sp>
          <p:nvSpPr>
            <p:cNvPr id="173" name="TextBox 172"/>
            <p:cNvSpPr txBox="1"/>
            <p:nvPr/>
          </p:nvSpPr>
          <p:spPr>
            <a:xfrm>
              <a:off x="13400278" y="11483103"/>
              <a:ext cx="1277972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dirty="0" smtClean="0"/>
                <a:t>Multiple </a:t>
              </a:r>
              <a:r>
                <a:rPr lang="en-US" dirty="0" err="1" smtClean="0"/>
                <a:t>ambipolar</a:t>
              </a:r>
              <a:r>
                <a:rPr lang="en-US" dirty="0" smtClean="0"/>
                <a:t> solutions</a:t>
              </a:r>
              <a:endParaRPr lang="en-US" dirty="0"/>
            </a:p>
          </p:txBody>
        </p:sp>
      </p:grpSp>
      <p:pic>
        <p:nvPicPr>
          <p:cNvPr id="174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712949" y="3625850"/>
            <a:ext cx="3217745" cy="2296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39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814050" y="5743575"/>
            <a:ext cx="6934200" cy="685800"/>
          </a:xfrm>
          <a:prstGeom prst="rect">
            <a:avLst/>
          </a:prstGeom>
          <a:noFill/>
        </p:spPr>
      </p:pic>
      <p:sp>
        <p:nvSpPr>
          <p:cNvPr id="180" name="Rectangle 179"/>
          <p:cNvSpPr/>
          <p:nvPr/>
        </p:nvSpPr>
        <p:spPr>
          <a:xfrm>
            <a:off x="303893" y="3662556"/>
            <a:ext cx="8421007" cy="6444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600">
              <a:defRPr/>
            </a:pPr>
            <a:r>
              <a:rPr lang="en-US" dirty="0" smtClean="0"/>
              <a:t> The Helically Symmetric </a:t>
            </a:r>
            <a:r>
              <a:rPr lang="en-US" dirty="0" err="1" smtClean="0"/>
              <a:t>eXperiment</a:t>
            </a:r>
            <a:endParaRPr lang="en-US" dirty="0" smtClean="0"/>
          </a:p>
          <a:p>
            <a:pPr marL="304800" lvl="1" defTabSz="609600">
              <a:defRPr/>
            </a:pPr>
            <a:r>
              <a:rPr lang="en-US" dirty="0" smtClean="0"/>
              <a:t> Quasi-Helically Symmetric and almost no toroidal curvature</a:t>
            </a:r>
          </a:p>
          <a:p>
            <a:pPr marL="304800" lvl="1" defTabSz="609600">
              <a:defRPr/>
            </a:pPr>
            <a:r>
              <a:rPr lang="en-US" dirty="0" smtClean="0"/>
              <a:t> B</a:t>
            </a:r>
            <a:r>
              <a:rPr lang="en-US" baseline="-25000" dirty="0" smtClean="0"/>
              <a:t>0</a:t>
            </a:r>
            <a:r>
              <a:rPr lang="en-US" dirty="0" smtClean="0"/>
              <a:t> = 1 Tesla</a:t>
            </a:r>
          </a:p>
          <a:p>
            <a:pPr marL="304800" lvl="1" defTabSz="609600">
              <a:defRPr/>
            </a:pPr>
            <a:r>
              <a:rPr lang="en-US" dirty="0" smtClean="0"/>
              <a:t> 26 kW – 100 kW ECR Heating (1</a:t>
            </a:r>
            <a:r>
              <a:rPr lang="en-US" baseline="30000" dirty="0" smtClean="0"/>
              <a:t>st</a:t>
            </a:r>
            <a:r>
              <a:rPr lang="en-US" dirty="0" smtClean="0"/>
              <a:t> Harmonic)</a:t>
            </a:r>
          </a:p>
          <a:p>
            <a:pPr marL="762000" lvl="2" defTabSz="609600">
              <a:defRPr/>
            </a:pPr>
            <a:r>
              <a:rPr lang="en-US" kern="0" dirty="0" smtClean="0"/>
              <a:t> Perpendicular launch</a:t>
            </a:r>
          </a:p>
          <a:p>
            <a:pPr marL="762000" lvl="2" defTabSz="609600">
              <a:defRPr/>
            </a:pPr>
            <a:r>
              <a:rPr lang="en-US" kern="0" dirty="0" smtClean="0"/>
              <a:t> Little to no current drive seen during 1 Tesla campaign</a:t>
            </a:r>
          </a:p>
          <a:p>
            <a:pPr marL="762000" lvl="2" defTabSz="609600">
              <a:defRPr/>
            </a:pPr>
            <a:endParaRPr lang="en-US" dirty="0" smtClean="0"/>
          </a:p>
          <a:p>
            <a:pPr defTabSz="609600">
              <a:defRPr/>
            </a:pPr>
            <a:r>
              <a:rPr lang="en-US" dirty="0" smtClean="0"/>
              <a:t> Pfirsch-Schl</a:t>
            </a:r>
            <a:r>
              <a:rPr lang="en-US" dirty="0" smtClean="0">
                <a:cs typeface="Arial" charset="0"/>
              </a:rPr>
              <a:t>üter current r</a:t>
            </a:r>
            <a:r>
              <a:rPr lang="en-US" kern="0" dirty="0" smtClean="0"/>
              <a:t>otates with the |B| contours </a:t>
            </a:r>
            <a:r>
              <a:rPr lang="en-US" dirty="0" smtClean="0">
                <a:cs typeface="Arial" charset="0"/>
              </a:rPr>
              <a:t>with toroidal angle and is reduced by a factor of 1/3 compared to a conventional stellarator</a:t>
            </a:r>
          </a:p>
          <a:p>
            <a:pPr defTabSz="609600">
              <a:defRPr/>
            </a:pPr>
            <a:endParaRPr lang="en-US" dirty="0" smtClean="0">
              <a:cs typeface="Arial" charset="0"/>
            </a:endParaRPr>
          </a:p>
          <a:p>
            <a:pPr defTabSz="609600"/>
            <a:r>
              <a:rPr lang="en-US" dirty="0" smtClean="0"/>
              <a:t> Bootstrap current</a:t>
            </a:r>
          </a:p>
          <a:p>
            <a:pPr marL="304800" lvl="1" defTabSz="609600">
              <a:defRPr/>
            </a:pPr>
            <a:r>
              <a:rPr lang="en-US" dirty="0" smtClean="0"/>
              <a:t> I</a:t>
            </a:r>
            <a:r>
              <a:rPr lang="en-US" kern="0" dirty="0" smtClean="0"/>
              <a:t>s in the opposite direction and reduced compared to a tokamak</a:t>
            </a:r>
            <a:endParaRPr lang="en-US" dirty="0" smtClean="0"/>
          </a:p>
          <a:p>
            <a:pPr marL="304800" lvl="1" defTabSz="609600">
              <a:defRPr/>
            </a:pPr>
            <a:r>
              <a:rPr lang="en-US" dirty="0" smtClean="0"/>
              <a:t> Reduces the rotational transform in HSX</a:t>
            </a:r>
          </a:p>
          <a:p>
            <a:pPr marL="304800" lvl="1" defTabSz="609600">
              <a:defRPr/>
            </a:pPr>
            <a:r>
              <a:rPr lang="en-US" kern="0" dirty="0" smtClean="0"/>
              <a:t> Reverses with B-field direction</a:t>
            </a:r>
          </a:p>
          <a:p>
            <a:pPr marL="304800" lvl="1" defTabSz="609600">
              <a:defRPr/>
            </a:pPr>
            <a:r>
              <a:rPr lang="en-US" kern="0" dirty="0" smtClean="0"/>
              <a:t> Induces toroidal current with long decay times: </a:t>
            </a:r>
            <a:r>
              <a:rPr lang="el-GR" kern="0" dirty="0" smtClean="0"/>
              <a:t>τ</a:t>
            </a:r>
            <a:r>
              <a:rPr lang="el-GR" kern="0" baseline="-25000" dirty="0" smtClean="0"/>
              <a:t>η</a:t>
            </a:r>
            <a:r>
              <a:rPr lang="en-US" kern="0" baseline="-76000" dirty="0" smtClean="0"/>
              <a:t>||</a:t>
            </a:r>
            <a:r>
              <a:rPr lang="en-US" kern="0" baseline="-25000" dirty="0" smtClean="0"/>
              <a:t>/</a:t>
            </a:r>
            <a:r>
              <a:rPr lang="el-GR" kern="0" baseline="-25000" dirty="0" smtClean="0"/>
              <a:t>μ</a:t>
            </a:r>
            <a:r>
              <a:rPr lang="en-US" kern="0" baseline="-50000" dirty="0" smtClean="0"/>
              <a:t>0</a:t>
            </a:r>
            <a:r>
              <a:rPr lang="en-US" kern="0" dirty="0" smtClean="0"/>
              <a:t> ≥ </a:t>
            </a:r>
            <a:r>
              <a:rPr lang="el-GR" kern="0" dirty="0" smtClean="0"/>
              <a:t>τ</a:t>
            </a:r>
            <a:r>
              <a:rPr lang="en-US" kern="0" baseline="-25000" dirty="0" smtClean="0"/>
              <a:t>EXP</a:t>
            </a:r>
            <a:endParaRPr lang="en-US" dirty="0" smtClean="0"/>
          </a:p>
          <a:p>
            <a:pPr marL="304800" lvl="1" defTabSz="609600">
              <a:defRPr/>
            </a:pPr>
            <a:endParaRPr lang="en-US" dirty="0" smtClean="0"/>
          </a:p>
          <a:p>
            <a:pPr marL="0" lvl="1" defTabSz="609600">
              <a:defRPr/>
            </a:pPr>
            <a:r>
              <a:rPr lang="en-US" kern="0" dirty="0" smtClean="0"/>
              <a:t> Evolving current profile is modeled by a diffusion equation with a 3d susceptance matrix</a:t>
            </a:r>
          </a:p>
          <a:p>
            <a:pPr defTabSz="609600">
              <a:defRPr/>
            </a:pPr>
            <a:endParaRPr lang="en-US" dirty="0" smtClean="0"/>
          </a:p>
          <a:p>
            <a:pPr defTabSz="609600">
              <a:defRPr/>
            </a:pPr>
            <a:r>
              <a:rPr lang="en-US" dirty="0" smtClean="0"/>
              <a:t> V3FIT</a:t>
            </a:r>
            <a:r>
              <a:rPr lang="en-US" baseline="30000" dirty="0" smtClean="0"/>
              <a:t>1</a:t>
            </a:r>
            <a:r>
              <a:rPr lang="en-US" dirty="0" smtClean="0"/>
              <a:t> calculations of magnetic signals are compared to diagnostic signals</a:t>
            </a:r>
          </a:p>
          <a:p>
            <a:pPr lvl="1" defTabSz="609600">
              <a:defRPr/>
            </a:pPr>
            <a:r>
              <a:rPr lang="en-US" dirty="0" smtClean="0"/>
              <a:t> Special thanks to Steve Knowlton, Jim Hanson, and the V3FIT team</a:t>
            </a:r>
          </a:p>
          <a:p>
            <a:pPr lvl="1" defTabSz="609600">
              <a:defRPr/>
            </a:pPr>
            <a:endParaRPr lang="en-US" dirty="0"/>
          </a:p>
        </p:txBody>
      </p:sp>
      <p:sp>
        <p:nvSpPr>
          <p:cNvPr id="184" name="Content Placeholder 11"/>
          <p:cNvSpPr txBox="1">
            <a:spLocks/>
          </p:cNvSpPr>
          <p:nvPr/>
        </p:nvSpPr>
        <p:spPr>
          <a:xfrm>
            <a:off x="9001125" y="3717925"/>
            <a:ext cx="6169025" cy="4530725"/>
          </a:xfrm>
          <a:prstGeom prst="rect">
            <a:avLst/>
          </a:prstGeom>
        </p:spPr>
        <p:txBody>
          <a:bodyPr>
            <a:noAutofit/>
          </a:bodyPr>
          <a:lstStyle/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3d susceptance matrix links toroidal and poloidal currents </a:t>
            </a: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and </a:t>
            </a:r>
            <a:r>
              <a:rPr kumimoji="0" lang="en-US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magnetic fluxes</a:t>
            </a:r>
            <a:r>
              <a:rPr lang="en-US" kern="0" baseline="30000" smtClean="0">
                <a:latin typeface="Arial" pitchFamily="34" charset="0"/>
                <a:cs typeface="Arial" pitchFamily="34" charset="0"/>
              </a:rPr>
              <a:t>2</a:t>
            </a: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		S</a:t>
            </a:r>
            <a:r>
              <a:rPr kumimoji="0" lang="en-US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= S</a:t>
            </a:r>
            <a:r>
              <a:rPr kumimoji="0" lang="en-US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21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= 0 for Tokamaks	S</a:t>
            </a:r>
            <a:r>
              <a:rPr kumimoji="0" lang="en-US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11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≈ S</a:t>
            </a:r>
            <a:r>
              <a:rPr kumimoji="0" lang="en-US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12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≈ S</a:t>
            </a:r>
            <a:r>
              <a:rPr kumimoji="0" lang="en-US" b="0" i="0" u="none" strike="noStrike" kern="0" cap="none" spc="0" normalizeH="0" baseline="-25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21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 for HSX</a:t>
            </a: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kern="0" dirty="0" smtClean="0">
              <a:latin typeface="Arial" pitchFamily="34" charset="0"/>
              <a:cs typeface="Arial" pitchFamily="34" charset="0"/>
            </a:endParaRP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1-D diffusion equation for rotational transform </a:t>
            </a: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kern="0" dirty="0" smtClean="0">
              <a:latin typeface="Arial" pitchFamily="34" charset="0"/>
              <a:cs typeface="Arial" pitchFamily="34" charset="0"/>
            </a:endParaRP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lang="en-US" kern="0" dirty="0" smtClean="0">
              <a:latin typeface="Arial" pitchFamily="34" charset="0"/>
              <a:cs typeface="Arial" pitchFamily="34" charset="0"/>
            </a:endParaRPr>
          </a:p>
          <a:p>
            <a:pPr marL="1176338" marR="0" lvl="0" indent="-1176338" algn="ctr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endParaRPr kumimoji="0" lang="en-US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cs typeface="Arial" pitchFamily="34" charset="0"/>
            </a:endParaRPr>
          </a:p>
          <a:p>
            <a:pPr marL="1176338" marR="0" lvl="0" indent="-1176338" algn="ctr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Boundary conditions</a:t>
            </a:r>
          </a:p>
          <a:p>
            <a:pPr marL="1176338" marR="0" lvl="0" indent="-1176338" algn="l" defTabSz="3135313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None/>
              <a:tabLst/>
              <a:defRPr/>
            </a:pPr>
            <a:r>
              <a:rPr lang="en-US" kern="0" dirty="0" smtClean="0">
                <a:latin typeface="Arial" pitchFamily="34" charset="0"/>
                <a:cs typeface="Arial" pitchFamily="34" charset="0"/>
              </a:rPr>
              <a:t>On axis: f</a:t>
            </a:r>
            <a:r>
              <a:rPr kumimoji="0" lang="en-US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inite</a:t>
            </a:r>
            <a:r>
              <a:rPr kumimoji="0" lang="en-US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cs typeface="Arial" pitchFamily="34" charset="0"/>
              </a:rPr>
              <a:t> current density	@ LCFS :set by measurement</a:t>
            </a:r>
          </a:p>
        </p:txBody>
      </p:sp>
      <p:grpSp>
        <p:nvGrpSpPr>
          <p:cNvPr id="524" name="Group 523"/>
          <p:cNvGrpSpPr/>
          <p:nvPr/>
        </p:nvGrpSpPr>
        <p:grpSpPr>
          <a:xfrm>
            <a:off x="28336875" y="3629653"/>
            <a:ext cx="4581666" cy="3521773"/>
            <a:chOff x="0" y="1447800"/>
            <a:chExt cx="4747044" cy="3581400"/>
          </a:xfrm>
        </p:grpSpPr>
        <p:pic>
          <p:nvPicPr>
            <p:cNvPr id="525" name="Picture 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0" y="1447800"/>
              <a:ext cx="4747044" cy="3581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26" name="TextBox 525"/>
            <p:cNvSpPr txBox="1"/>
            <p:nvPr/>
          </p:nvSpPr>
          <p:spPr>
            <a:xfrm>
              <a:off x="1676400" y="1749623"/>
              <a:ext cx="1447800" cy="312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1400" b="1" dirty="0" smtClean="0"/>
                <a:t>50 kW ECH</a:t>
              </a:r>
              <a:endParaRPr lang="en-US" sz="1400" b="1" dirty="0"/>
            </a:p>
          </p:txBody>
        </p:sp>
        <p:cxnSp>
          <p:nvCxnSpPr>
            <p:cNvPr id="527" name="Straight Connector 526"/>
            <p:cNvCxnSpPr/>
            <p:nvPr/>
          </p:nvCxnSpPr>
          <p:spPr>
            <a:xfrm flipV="1">
              <a:off x="914400" y="3314700"/>
              <a:ext cx="2438400" cy="6350"/>
            </a:xfrm>
            <a:prstGeom prst="line">
              <a:avLst/>
            </a:prstGeom>
            <a:ln w="38100">
              <a:solidFill>
                <a:schemeClr val="accent6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Straight Connector 527"/>
            <p:cNvCxnSpPr/>
            <p:nvPr/>
          </p:nvCxnSpPr>
          <p:spPr>
            <a:xfrm flipV="1">
              <a:off x="914400" y="4362450"/>
              <a:ext cx="2457450" cy="12700"/>
            </a:xfrm>
            <a:prstGeom prst="line">
              <a:avLst/>
            </a:prstGeom>
            <a:ln w="38100">
              <a:solidFill>
                <a:srgbClr val="00B0F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9" name="TextBox 528"/>
            <p:cNvSpPr txBox="1"/>
            <p:nvPr/>
          </p:nvSpPr>
          <p:spPr>
            <a:xfrm>
              <a:off x="1143000" y="3011269"/>
              <a:ext cx="1219200" cy="344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b="1" dirty="0" smtClean="0">
                  <a:solidFill>
                    <a:schemeClr val="accent6">
                      <a:lumMod val="75000"/>
                    </a:schemeClr>
                  </a:solidFill>
                </a:rPr>
                <a:t>-250 A</a:t>
              </a:r>
              <a:endParaRPr lang="en-US" b="1" dirty="0">
                <a:solidFill>
                  <a:schemeClr val="accent6">
                    <a:lumMod val="75000"/>
                  </a:schemeClr>
                </a:solidFill>
              </a:endParaRPr>
            </a:p>
          </p:txBody>
        </p:sp>
        <p:sp>
          <p:nvSpPr>
            <p:cNvPr id="530" name="TextBox 529"/>
            <p:cNvSpPr txBox="1"/>
            <p:nvPr/>
          </p:nvSpPr>
          <p:spPr>
            <a:xfrm>
              <a:off x="1143000" y="4050268"/>
              <a:ext cx="1219200" cy="3442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b="1" dirty="0" smtClean="0">
                  <a:solidFill>
                    <a:srgbClr val="00B0F0"/>
                  </a:solidFill>
                </a:rPr>
                <a:t>-420 A</a:t>
              </a:r>
              <a:endParaRPr lang="en-US" b="1" dirty="0">
                <a:solidFill>
                  <a:srgbClr val="00B0F0"/>
                </a:solidFill>
              </a:endParaRPr>
            </a:p>
          </p:txBody>
        </p:sp>
      </p:grpSp>
      <p:grpSp>
        <p:nvGrpSpPr>
          <p:cNvPr id="521" name="Group 520"/>
          <p:cNvGrpSpPr/>
          <p:nvPr/>
        </p:nvGrpSpPr>
        <p:grpSpPr>
          <a:xfrm>
            <a:off x="18500725" y="3641725"/>
            <a:ext cx="4495800" cy="3390900"/>
            <a:chOff x="0" y="1257300"/>
            <a:chExt cx="4495800" cy="3390900"/>
          </a:xfrm>
        </p:grpSpPr>
        <p:pic>
          <p:nvPicPr>
            <p:cNvPr id="522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0" y="1257300"/>
              <a:ext cx="4495800" cy="339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23" name="Picture 2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1806825" y="1600200"/>
              <a:ext cx="2231775" cy="1524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pic>
        <p:nvPicPr>
          <p:cNvPr id="632" name="Picture 33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1099125" y="11071167"/>
            <a:ext cx="1477963" cy="209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87" name="Text Box 107"/>
          <p:cNvSpPr txBox="1">
            <a:spLocks noChangeArrowheads="1"/>
          </p:cNvSpPr>
          <p:nvPr/>
        </p:nvSpPr>
        <p:spPr bwMode="auto">
          <a:xfrm>
            <a:off x="3570501" y="326565"/>
            <a:ext cx="2576673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 anchorCtr="1">
            <a:spAutoFit/>
          </a:bodyPr>
          <a:lstStyle/>
          <a:p>
            <a:pPr algn="ctr">
              <a:buFontTx/>
              <a:buNone/>
            </a:pPr>
            <a:r>
              <a:rPr lang="en-US" sz="6000" b="1" dirty="0" smtClean="0"/>
              <a:t>Modeling and Measurement of Toroidal Currents in the HSX Stellarator</a:t>
            </a:r>
          </a:p>
        </p:txBody>
      </p:sp>
      <p:sp>
        <p:nvSpPr>
          <p:cNvPr id="488" name="Text Box 108"/>
          <p:cNvSpPr txBox="1">
            <a:spLocks noChangeArrowheads="1"/>
          </p:cNvSpPr>
          <p:nvPr/>
        </p:nvSpPr>
        <p:spPr bwMode="auto">
          <a:xfrm>
            <a:off x="7576458" y="1300154"/>
            <a:ext cx="17765512" cy="1128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sz="4000" b="1" dirty="0" smtClean="0">
                <a:cs typeface="Times New Roman" pitchFamily="18" charset="0"/>
              </a:rPr>
              <a:t>J.C. Schmitt</a:t>
            </a:r>
            <a:r>
              <a:rPr lang="en-US" sz="4000" b="1" dirty="0" smtClean="0"/>
              <a:t>, J.N. </a:t>
            </a:r>
            <a:r>
              <a:rPr lang="en-US" sz="4000" b="1" dirty="0" err="1" smtClean="0"/>
              <a:t>Talmadge</a:t>
            </a:r>
            <a:r>
              <a:rPr lang="en-US" sz="4000" b="1" dirty="0" smtClean="0">
                <a:cs typeface="Times New Roman" pitchFamily="18" charset="0"/>
              </a:rPr>
              <a:t>, </a:t>
            </a:r>
            <a:r>
              <a:rPr lang="en-US" sz="4000" b="1" dirty="0" smtClean="0"/>
              <a:t>J. Lore</a:t>
            </a:r>
            <a:endParaRPr lang="en-US" sz="4000" b="1" baseline="30000" dirty="0"/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sz="2800" i="1" dirty="0">
                <a:solidFill>
                  <a:schemeClr val="accent2"/>
                </a:solidFill>
              </a:rPr>
              <a:t>HSX Plasma Laboratory, Univ. of Wisconsin, Madison, USA</a:t>
            </a:r>
          </a:p>
        </p:txBody>
      </p:sp>
      <p:sp>
        <p:nvSpPr>
          <p:cNvPr id="496" name="Line 111"/>
          <p:cNvSpPr>
            <a:spLocks noChangeShapeType="1"/>
          </p:cNvSpPr>
          <p:nvPr/>
        </p:nvSpPr>
        <p:spPr bwMode="auto">
          <a:xfrm flipV="1">
            <a:off x="304800" y="2590802"/>
            <a:ext cx="32243486" cy="43542"/>
          </a:xfrm>
          <a:prstGeom prst="line">
            <a:avLst/>
          </a:prstGeom>
          <a:noFill/>
          <a:ln w="635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7" name="TextBox 26"/>
          <p:cNvSpPr txBox="1">
            <a:spLocks noChangeArrowheads="1"/>
          </p:cNvSpPr>
          <p:nvPr/>
        </p:nvSpPr>
        <p:spPr bwMode="auto">
          <a:xfrm>
            <a:off x="19234150" y="1981200"/>
            <a:ext cx="25680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sp>
        <p:nvSpPr>
          <p:cNvPr id="498" name="Rectangle 355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499" name="Rectangle 356"/>
          <p:cNvSpPr>
            <a:spLocks noChangeArrowheads="1"/>
          </p:cNvSpPr>
          <p:nvPr/>
        </p:nvSpPr>
        <p:spPr bwMode="auto">
          <a:xfrm>
            <a:off x="5" y="933458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00" name="Rectangle 358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01" name="Rectangle 359"/>
          <p:cNvSpPr>
            <a:spLocks noChangeArrowheads="1"/>
          </p:cNvSpPr>
          <p:nvPr/>
        </p:nvSpPr>
        <p:spPr bwMode="auto">
          <a:xfrm>
            <a:off x="5" y="971558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02" name="Rectangle 361"/>
          <p:cNvSpPr>
            <a:spLocks noChangeArrowheads="1"/>
          </p:cNvSpPr>
          <p:nvPr/>
        </p:nvSpPr>
        <p:spPr bwMode="auto">
          <a:xfrm>
            <a:off x="0" y="0"/>
            <a:ext cx="256802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503" name="Rectangle 362"/>
          <p:cNvSpPr>
            <a:spLocks noChangeArrowheads="1"/>
          </p:cNvSpPr>
          <p:nvPr/>
        </p:nvSpPr>
        <p:spPr bwMode="auto">
          <a:xfrm>
            <a:off x="5" y="685808"/>
            <a:ext cx="184731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510" name="Text Box 112"/>
          <p:cNvSpPr txBox="1">
            <a:spLocks noChangeArrowheads="1"/>
          </p:cNvSpPr>
          <p:nvPr/>
        </p:nvSpPr>
        <p:spPr bwMode="auto">
          <a:xfrm>
            <a:off x="18208625" y="10163175"/>
            <a:ext cx="14288162" cy="8239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Summary + Future Plans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11" name="Text Box 114"/>
          <p:cNvSpPr txBox="1">
            <a:spLocks noChangeArrowheads="1"/>
          </p:cNvSpPr>
          <p:nvPr/>
        </p:nvSpPr>
        <p:spPr bwMode="auto">
          <a:xfrm>
            <a:off x="8909050" y="8045450"/>
            <a:ext cx="9023350" cy="1569660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Pfirsch-Schlüter Current Rotates Helically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sym typeface="Symbol" pitchFamily="18" charset="2"/>
            </a:endParaRPr>
          </a:p>
        </p:txBody>
      </p:sp>
      <p:sp>
        <p:nvSpPr>
          <p:cNvPr id="513" name="Text Box 113"/>
          <p:cNvSpPr txBox="1">
            <a:spLocks noChangeArrowheads="1"/>
          </p:cNvSpPr>
          <p:nvPr/>
        </p:nvSpPr>
        <p:spPr bwMode="auto">
          <a:xfrm>
            <a:off x="8909052" y="2797175"/>
            <a:ext cx="9023348" cy="830997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Evolution of Toroidal Current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4" name="Text Box 115"/>
          <p:cNvSpPr txBox="1">
            <a:spLocks noChangeArrowheads="1"/>
          </p:cNvSpPr>
          <p:nvPr/>
        </p:nvSpPr>
        <p:spPr bwMode="auto">
          <a:xfrm>
            <a:off x="283028" y="2797175"/>
            <a:ext cx="8441872" cy="823912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Symbol" pitchFamily="18" charset="2"/>
              </a:rPr>
              <a:t>Overview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Symbol" pitchFamily="18" charset="2"/>
            </a:endParaRPr>
          </a:p>
        </p:txBody>
      </p:sp>
      <p:sp>
        <p:nvSpPr>
          <p:cNvPr id="515" name="Text Box 113"/>
          <p:cNvSpPr txBox="1">
            <a:spLocks noChangeArrowheads="1"/>
          </p:cNvSpPr>
          <p:nvPr/>
        </p:nvSpPr>
        <p:spPr bwMode="auto">
          <a:xfrm>
            <a:off x="18208626" y="2797175"/>
            <a:ext cx="14311764" cy="823912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Bootstrap Current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16" name="Text Box 113"/>
          <p:cNvSpPr txBox="1">
            <a:spLocks noChangeArrowheads="1"/>
          </p:cNvSpPr>
          <p:nvPr/>
        </p:nvSpPr>
        <p:spPr bwMode="auto">
          <a:xfrm>
            <a:off x="238806" y="10053638"/>
            <a:ext cx="8301943" cy="823912"/>
          </a:xfrm>
          <a:prstGeom prst="rect">
            <a:avLst/>
          </a:prstGeom>
          <a:solidFill>
            <a:srgbClr val="800080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  <a:defRPr/>
            </a:pPr>
            <a:r>
              <a:rPr lang="en-US" sz="4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Diagnostic System</a:t>
            </a:r>
            <a:endParaRPr 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538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594350" y="14470794"/>
            <a:ext cx="2651208" cy="19884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0" name="Picture 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659720" y="11427070"/>
            <a:ext cx="2719188" cy="2039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1" name="Text Box 498"/>
          <p:cNvSpPr txBox="1">
            <a:spLocks noChangeArrowheads="1"/>
          </p:cNvSpPr>
          <p:nvPr/>
        </p:nvSpPr>
        <p:spPr bwMode="auto">
          <a:xfrm>
            <a:off x="5686425" y="14055652"/>
            <a:ext cx="203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l-GR" sz="1600" dirty="0" smtClean="0">
                <a:latin typeface="Arial" pitchFamily="34" charset="0"/>
              </a:rPr>
              <a:t>Φ</a:t>
            </a:r>
            <a:r>
              <a:rPr lang="en-US" sz="1600" dirty="0" smtClean="0">
                <a:latin typeface="Arial" pitchFamily="34" charset="0"/>
              </a:rPr>
              <a:t>=1/2 Field Period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542" name="Line 466"/>
          <p:cNvSpPr>
            <a:spLocks noChangeShapeType="1"/>
          </p:cNvSpPr>
          <p:nvPr/>
        </p:nvSpPr>
        <p:spPr bwMode="auto">
          <a:xfrm>
            <a:off x="7623175" y="14220825"/>
            <a:ext cx="438149" cy="111442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543" name="Text Box 498"/>
          <p:cNvSpPr txBox="1">
            <a:spLocks noChangeArrowheads="1"/>
          </p:cNvSpPr>
          <p:nvPr/>
        </p:nvSpPr>
        <p:spPr bwMode="auto">
          <a:xfrm>
            <a:off x="5686425" y="13764723"/>
            <a:ext cx="287646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l-GR" sz="1600" dirty="0" smtClean="0">
                <a:latin typeface="Arial" pitchFamily="34" charset="0"/>
              </a:rPr>
              <a:t>Φ</a:t>
            </a:r>
            <a:r>
              <a:rPr lang="en-US" sz="1600" dirty="0" smtClean="0">
                <a:latin typeface="Arial" pitchFamily="34" charset="0"/>
              </a:rPr>
              <a:t>=0 (symmetry plane)</a:t>
            </a:r>
            <a:endParaRPr lang="en-US" sz="1600" dirty="0">
              <a:latin typeface="Arial" pitchFamily="34" charset="0"/>
            </a:endParaRPr>
          </a:p>
        </p:txBody>
      </p:sp>
      <p:sp>
        <p:nvSpPr>
          <p:cNvPr id="544" name="Line 466"/>
          <p:cNvSpPr>
            <a:spLocks noChangeShapeType="1"/>
          </p:cNvSpPr>
          <p:nvPr/>
        </p:nvSpPr>
        <p:spPr bwMode="auto">
          <a:xfrm flipV="1">
            <a:off x="7651749" y="13020674"/>
            <a:ext cx="257175" cy="790575"/>
          </a:xfrm>
          <a:prstGeom prst="line">
            <a:avLst/>
          </a:prstGeom>
          <a:noFill/>
          <a:ln w="38100">
            <a:solidFill>
              <a:schemeClr val="tx1"/>
            </a:solidFill>
            <a:prstDash val="solid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grpSp>
        <p:nvGrpSpPr>
          <p:cNvPr id="545" name="Group 544"/>
          <p:cNvGrpSpPr/>
          <p:nvPr/>
        </p:nvGrpSpPr>
        <p:grpSpPr>
          <a:xfrm>
            <a:off x="9185275" y="10407752"/>
            <a:ext cx="5984875" cy="2793898"/>
            <a:chOff x="3260416" y="1187355"/>
            <a:chExt cx="5984875" cy="2793898"/>
          </a:xfrm>
        </p:grpSpPr>
        <p:pic>
          <p:nvPicPr>
            <p:cNvPr id="546" name="Picture 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352800" y="1812594"/>
              <a:ext cx="2514600" cy="18859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47" name="Picture 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5791200" y="1325826"/>
              <a:ext cx="3124200" cy="23431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48" name="Text Box 498"/>
            <p:cNvSpPr txBox="1">
              <a:spLocks noChangeArrowheads="1"/>
            </p:cNvSpPr>
            <p:nvPr/>
          </p:nvSpPr>
          <p:spPr bwMode="auto">
            <a:xfrm>
              <a:off x="7215447" y="3673476"/>
              <a:ext cx="2029844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  <a:buNone/>
              </a:pPr>
              <a:r>
                <a:rPr lang="el-GR" sz="1400" b="1" dirty="0" smtClean="0">
                  <a:latin typeface="Arial" pitchFamily="34" charset="0"/>
                </a:rPr>
                <a:t>Φ≈ </a:t>
              </a:r>
              <a:r>
                <a:rPr lang="en-US" sz="1400" b="1" dirty="0" smtClean="0">
                  <a:latin typeface="Arial" pitchFamily="34" charset="0"/>
                </a:rPr>
                <a:t>1/6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549" name="Text Box 498"/>
            <p:cNvSpPr txBox="1">
              <a:spLocks noChangeArrowheads="1"/>
            </p:cNvSpPr>
            <p:nvPr/>
          </p:nvSpPr>
          <p:spPr bwMode="auto">
            <a:xfrm>
              <a:off x="3657600" y="3673476"/>
              <a:ext cx="1996766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defTabSz="609600">
                <a:spcBef>
                  <a:spcPct val="50000"/>
                </a:spcBef>
                <a:buNone/>
              </a:pPr>
              <a:r>
                <a:rPr lang="el-GR" sz="1400" b="1" dirty="0" smtClean="0">
                  <a:latin typeface="Arial" pitchFamily="34" charset="0"/>
                </a:rPr>
                <a:t>Φ≈</a:t>
              </a:r>
              <a:r>
                <a:rPr lang="en-US" sz="1400" b="1" dirty="0" smtClean="0">
                  <a:latin typeface="Arial" pitchFamily="34" charset="0"/>
                </a:rPr>
                <a:t>1/2 Field Period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550" name="Rectangle 471"/>
            <p:cNvSpPr>
              <a:spLocks noChangeArrowheads="1"/>
            </p:cNvSpPr>
            <p:nvPr/>
          </p:nvSpPr>
          <p:spPr bwMode="auto">
            <a:xfrm>
              <a:off x="3260416" y="2426775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 smtClean="0">
                  <a:latin typeface="Arial" pitchFamily="34" charset="0"/>
                </a:rPr>
                <a:t>9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551" name="Freeform 550"/>
            <p:cNvSpPr/>
            <p:nvPr/>
          </p:nvSpPr>
          <p:spPr>
            <a:xfrm>
              <a:off x="4572000" y="2275768"/>
              <a:ext cx="756458" cy="1346662"/>
            </a:xfrm>
            <a:custGeom>
              <a:avLst/>
              <a:gdLst>
                <a:gd name="connsiteX0" fmla="*/ 307571 w 756458"/>
                <a:gd name="connsiteY0" fmla="*/ 0 h 1346662"/>
                <a:gd name="connsiteX1" fmla="*/ 207818 w 756458"/>
                <a:gd name="connsiteY1" fmla="*/ 116378 h 1346662"/>
                <a:gd name="connsiteX2" fmla="*/ 83127 w 756458"/>
                <a:gd name="connsiteY2" fmla="*/ 290945 h 1346662"/>
                <a:gd name="connsiteX3" fmla="*/ 8313 w 756458"/>
                <a:gd name="connsiteY3" fmla="*/ 540327 h 1346662"/>
                <a:gd name="connsiteX4" fmla="*/ 33251 w 756458"/>
                <a:gd name="connsiteY4" fmla="*/ 897774 h 1346662"/>
                <a:gd name="connsiteX5" fmla="*/ 182880 w 756458"/>
                <a:gd name="connsiteY5" fmla="*/ 1122218 h 1346662"/>
                <a:gd name="connsiteX6" fmla="*/ 473825 w 756458"/>
                <a:gd name="connsiteY6" fmla="*/ 1280160 h 1346662"/>
                <a:gd name="connsiteX7" fmla="*/ 756458 w 756458"/>
                <a:gd name="connsiteY7" fmla="*/ 1346662 h 1346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56458" h="1346662">
                  <a:moveTo>
                    <a:pt x="307571" y="0"/>
                  </a:moveTo>
                  <a:cubicBezTo>
                    <a:pt x="276398" y="33943"/>
                    <a:pt x="245225" y="67887"/>
                    <a:pt x="207818" y="116378"/>
                  </a:cubicBezTo>
                  <a:cubicBezTo>
                    <a:pt x="170411" y="164869"/>
                    <a:pt x="116378" y="220287"/>
                    <a:pt x="83127" y="290945"/>
                  </a:cubicBezTo>
                  <a:cubicBezTo>
                    <a:pt x="49876" y="361603"/>
                    <a:pt x="16626" y="439189"/>
                    <a:pt x="8313" y="540327"/>
                  </a:cubicBezTo>
                  <a:cubicBezTo>
                    <a:pt x="0" y="641465"/>
                    <a:pt x="4157" y="800792"/>
                    <a:pt x="33251" y="897774"/>
                  </a:cubicBezTo>
                  <a:cubicBezTo>
                    <a:pt x="62345" y="994756"/>
                    <a:pt x="109451" y="1058487"/>
                    <a:pt x="182880" y="1122218"/>
                  </a:cubicBezTo>
                  <a:cubicBezTo>
                    <a:pt x="256309" y="1185949"/>
                    <a:pt x="378229" y="1242753"/>
                    <a:pt x="473825" y="1280160"/>
                  </a:cubicBezTo>
                  <a:cubicBezTo>
                    <a:pt x="569421" y="1317567"/>
                    <a:pt x="662247" y="1338349"/>
                    <a:pt x="756458" y="1346662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2" name="Freeform 551"/>
            <p:cNvSpPr/>
            <p:nvPr/>
          </p:nvSpPr>
          <p:spPr>
            <a:xfrm>
              <a:off x="3657600" y="2127524"/>
              <a:ext cx="943494" cy="1367444"/>
            </a:xfrm>
            <a:custGeom>
              <a:avLst/>
              <a:gdLst>
                <a:gd name="connsiteX0" fmla="*/ 872836 w 943494"/>
                <a:gd name="connsiteY0" fmla="*/ 0 h 1367444"/>
                <a:gd name="connsiteX1" fmla="*/ 922713 w 943494"/>
                <a:gd name="connsiteY1" fmla="*/ 199506 h 1367444"/>
                <a:gd name="connsiteX2" fmla="*/ 931025 w 943494"/>
                <a:gd name="connsiteY2" fmla="*/ 490451 h 1367444"/>
                <a:gd name="connsiteX3" fmla="*/ 847898 w 943494"/>
                <a:gd name="connsiteY3" fmla="*/ 789709 h 1367444"/>
                <a:gd name="connsiteX4" fmla="*/ 665018 w 943494"/>
                <a:gd name="connsiteY4" fmla="*/ 1105593 h 1367444"/>
                <a:gd name="connsiteX5" fmla="*/ 440574 w 943494"/>
                <a:gd name="connsiteY5" fmla="*/ 1280160 h 1367444"/>
                <a:gd name="connsiteX6" fmla="*/ 141316 w 943494"/>
                <a:gd name="connsiteY6" fmla="*/ 1354975 h 1367444"/>
                <a:gd name="connsiteX7" fmla="*/ 0 w 943494"/>
                <a:gd name="connsiteY7" fmla="*/ 1354975 h 13674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3494" h="1367444">
                  <a:moveTo>
                    <a:pt x="872836" y="0"/>
                  </a:moveTo>
                  <a:cubicBezTo>
                    <a:pt x="892925" y="58882"/>
                    <a:pt x="913015" y="117764"/>
                    <a:pt x="922713" y="199506"/>
                  </a:cubicBezTo>
                  <a:cubicBezTo>
                    <a:pt x="932411" y="281248"/>
                    <a:pt x="943494" y="392084"/>
                    <a:pt x="931025" y="490451"/>
                  </a:cubicBezTo>
                  <a:cubicBezTo>
                    <a:pt x="918556" y="588818"/>
                    <a:pt x="892232" y="687185"/>
                    <a:pt x="847898" y="789709"/>
                  </a:cubicBezTo>
                  <a:cubicBezTo>
                    <a:pt x="803564" y="892233"/>
                    <a:pt x="732905" y="1023851"/>
                    <a:pt x="665018" y="1105593"/>
                  </a:cubicBezTo>
                  <a:cubicBezTo>
                    <a:pt x="597131" y="1187335"/>
                    <a:pt x="527858" y="1238596"/>
                    <a:pt x="440574" y="1280160"/>
                  </a:cubicBezTo>
                  <a:cubicBezTo>
                    <a:pt x="353290" y="1321724"/>
                    <a:pt x="214745" y="1342506"/>
                    <a:pt x="141316" y="1354975"/>
                  </a:cubicBezTo>
                  <a:cubicBezTo>
                    <a:pt x="67887" y="1367444"/>
                    <a:pt x="55418" y="1353590"/>
                    <a:pt x="0" y="1354975"/>
                  </a:cubicBezTo>
                </a:path>
              </a:pathLst>
            </a:custGeom>
            <a:ln w="25400">
              <a:solidFill>
                <a:schemeClr val="tx1"/>
              </a:solidFill>
              <a:prstDash val="sysDot"/>
              <a:round/>
              <a:headEnd type="none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3" name="Text Box 465"/>
            <p:cNvSpPr txBox="1">
              <a:spLocks noChangeArrowheads="1"/>
            </p:cNvSpPr>
            <p:nvPr/>
          </p:nvSpPr>
          <p:spPr bwMode="auto">
            <a:xfrm>
              <a:off x="5741152" y="1823567"/>
              <a:ext cx="146474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buNone/>
              </a:pPr>
              <a:r>
                <a:rPr lang="en-US" sz="1400" b="1" dirty="0">
                  <a:latin typeface="Arial" pitchFamily="34" charset="0"/>
                </a:rPr>
                <a:t>Poloidal </a:t>
              </a:r>
              <a:r>
                <a:rPr lang="en-US" sz="1400" b="1" dirty="0" smtClean="0">
                  <a:latin typeface="Arial" pitchFamily="34" charset="0"/>
                </a:rPr>
                <a:t>Index</a:t>
              </a:r>
              <a:endParaRPr lang="en-US" sz="1400" b="1" dirty="0">
                <a:latin typeface="Arial" pitchFamily="34" charset="0"/>
              </a:endParaRPr>
            </a:p>
          </p:txBody>
        </p:sp>
        <p:sp>
          <p:nvSpPr>
            <p:cNvPr id="554" name="Rectangle 461"/>
            <p:cNvSpPr>
              <a:spLocks noChangeArrowheads="1"/>
            </p:cNvSpPr>
            <p:nvPr/>
          </p:nvSpPr>
          <p:spPr bwMode="auto">
            <a:xfrm>
              <a:off x="5574145" y="2314454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>
                  <a:latin typeface="Arial" pitchFamily="34" charset="0"/>
                </a:rPr>
                <a:t>16</a:t>
              </a:r>
            </a:p>
          </p:txBody>
        </p:sp>
        <p:sp>
          <p:nvSpPr>
            <p:cNvPr id="555" name="Oval 453"/>
            <p:cNvSpPr>
              <a:spLocks noChangeArrowheads="1"/>
            </p:cNvSpPr>
            <p:nvPr/>
          </p:nvSpPr>
          <p:spPr bwMode="auto">
            <a:xfrm>
              <a:off x="5535260" y="316045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6" name="Oval 454"/>
            <p:cNvSpPr>
              <a:spLocks noChangeArrowheads="1"/>
            </p:cNvSpPr>
            <p:nvPr/>
          </p:nvSpPr>
          <p:spPr bwMode="auto">
            <a:xfrm flipH="1">
              <a:off x="5708366" y="2856028"/>
              <a:ext cx="57705" cy="63253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7" name="Oval 457"/>
            <p:cNvSpPr>
              <a:spLocks noChangeArrowheads="1"/>
            </p:cNvSpPr>
            <p:nvPr/>
          </p:nvSpPr>
          <p:spPr bwMode="auto">
            <a:xfrm>
              <a:off x="5597998" y="2556385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58" name="Rectangle 470"/>
            <p:cNvSpPr>
              <a:spLocks noChangeArrowheads="1"/>
            </p:cNvSpPr>
            <p:nvPr/>
          </p:nvSpPr>
          <p:spPr bwMode="auto">
            <a:xfrm>
              <a:off x="5723900" y="2639101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 smtClean="0">
                  <a:latin typeface="Arial" pitchFamily="34" charset="0"/>
                </a:rPr>
                <a:t>1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559" name="Rectangle 471"/>
            <p:cNvSpPr>
              <a:spLocks noChangeArrowheads="1"/>
            </p:cNvSpPr>
            <p:nvPr/>
          </p:nvSpPr>
          <p:spPr bwMode="auto">
            <a:xfrm>
              <a:off x="5590609" y="3017544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>
                  <a:latin typeface="Arial" pitchFamily="34" charset="0"/>
                </a:rPr>
                <a:t>2</a:t>
              </a:r>
              <a:endParaRPr lang="en-US" b="1" dirty="0">
                <a:latin typeface="Arial" pitchFamily="34" charset="0"/>
              </a:endParaRPr>
            </a:p>
          </p:txBody>
        </p:sp>
        <p:sp>
          <p:nvSpPr>
            <p:cNvPr id="560" name="Oval 516"/>
            <p:cNvSpPr>
              <a:spLocks noChangeArrowheads="1"/>
            </p:cNvSpPr>
            <p:nvPr/>
          </p:nvSpPr>
          <p:spPr bwMode="auto">
            <a:xfrm>
              <a:off x="5237856" y="3243788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1" name="Oval 517"/>
            <p:cNvSpPr>
              <a:spLocks noChangeArrowheads="1"/>
            </p:cNvSpPr>
            <p:nvPr/>
          </p:nvSpPr>
          <p:spPr bwMode="auto">
            <a:xfrm>
              <a:off x="4864974" y="3298356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2" name="Oval 518"/>
            <p:cNvSpPr>
              <a:spLocks noChangeArrowheads="1"/>
            </p:cNvSpPr>
            <p:nvPr/>
          </p:nvSpPr>
          <p:spPr bwMode="auto">
            <a:xfrm>
              <a:off x="4485034" y="3348395"/>
              <a:ext cx="55349" cy="6193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3" name="Oval 519"/>
            <p:cNvSpPr>
              <a:spLocks noChangeArrowheads="1"/>
            </p:cNvSpPr>
            <p:nvPr/>
          </p:nvSpPr>
          <p:spPr bwMode="auto">
            <a:xfrm>
              <a:off x="4103920" y="34063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4" name="Oval 520"/>
            <p:cNvSpPr>
              <a:spLocks noChangeArrowheads="1"/>
            </p:cNvSpPr>
            <p:nvPr/>
          </p:nvSpPr>
          <p:spPr bwMode="auto">
            <a:xfrm>
              <a:off x="3715748" y="340709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5" name="Oval 521"/>
            <p:cNvSpPr>
              <a:spLocks noChangeArrowheads="1"/>
            </p:cNvSpPr>
            <p:nvPr/>
          </p:nvSpPr>
          <p:spPr bwMode="auto">
            <a:xfrm>
              <a:off x="3505199" y="306739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6" name="Oval 522"/>
            <p:cNvSpPr>
              <a:spLocks noChangeArrowheads="1"/>
            </p:cNvSpPr>
            <p:nvPr/>
          </p:nvSpPr>
          <p:spPr bwMode="auto">
            <a:xfrm>
              <a:off x="3519968" y="2634228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7" name="Oval 523"/>
            <p:cNvSpPr>
              <a:spLocks noChangeArrowheads="1"/>
            </p:cNvSpPr>
            <p:nvPr/>
          </p:nvSpPr>
          <p:spPr bwMode="auto">
            <a:xfrm>
              <a:off x="3598387" y="2228847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8" name="Oval 524"/>
            <p:cNvSpPr>
              <a:spLocks noChangeArrowheads="1"/>
            </p:cNvSpPr>
            <p:nvPr/>
          </p:nvSpPr>
          <p:spPr bwMode="auto">
            <a:xfrm>
              <a:off x="3875204" y="198102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69" name="Oval 525"/>
            <p:cNvSpPr>
              <a:spLocks noChangeArrowheads="1"/>
            </p:cNvSpPr>
            <p:nvPr/>
          </p:nvSpPr>
          <p:spPr bwMode="auto">
            <a:xfrm>
              <a:off x="4216827" y="1968616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0" name="Oval 526"/>
            <p:cNvSpPr>
              <a:spLocks noChangeArrowheads="1"/>
            </p:cNvSpPr>
            <p:nvPr/>
          </p:nvSpPr>
          <p:spPr bwMode="auto">
            <a:xfrm>
              <a:off x="4600315" y="2061993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1" name="Oval 527"/>
            <p:cNvSpPr>
              <a:spLocks noChangeArrowheads="1"/>
            </p:cNvSpPr>
            <p:nvPr/>
          </p:nvSpPr>
          <p:spPr bwMode="auto">
            <a:xfrm>
              <a:off x="4968494" y="2239489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72" name="Oval 528"/>
            <p:cNvSpPr>
              <a:spLocks noChangeArrowheads="1"/>
            </p:cNvSpPr>
            <p:nvPr/>
          </p:nvSpPr>
          <p:spPr bwMode="auto">
            <a:xfrm>
              <a:off x="5310202" y="2383812"/>
              <a:ext cx="55349" cy="6193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573" name="Group 85"/>
            <p:cNvGrpSpPr/>
            <p:nvPr/>
          </p:nvGrpSpPr>
          <p:grpSpPr>
            <a:xfrm>
              <a:off x="6382147" y="1187355"/>
              <a:ext cx="2171790" cy="2444397"/>
              <a:chOff x="6382147" y="1187355"/>
              <a:chExt cx="2171790" cy="2444397"/>
            </a:xfrm>
          </p:grpSpPr>
          <p:grpSp>
            <p:nvGrpSpPr>
              <p:cNvPr id="581" name="Group 84"/>
              <p:cNvGrpSpPr/>
              <p:nvPr/>
            </p:nvGrpSpPr>
            <p:grpSpPr>
              <a:xfrm>
                <a:off x="6382147" y="1187355"/>
                <a:ext cx="2171790" cy="2444397"/>
                <a:chOff x="6614157" y="123996"/>
                <a:chExt cx="2480934" cy="2852653"/>
              </a:xfrm>
            </p:grpSpPr>
            <p:sp>
              <p:nvSpPr>
                <p:cNvPr id="584" name="Rectangle 469"/>
                <p:cNvSpPr>
                  <a:spLocks noChangeArrowheads="1"/>
                </p:cNvSpPr>
                <p:nvPr/>
              </p:nvSpPr>
              <p:spPr bwMode="auto">
                <a:xfrm>
                  <a:off x="8624111" y="1213088"/>
                  <a:ext cx="470980" cy="395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600" b="1" dirty="0" smtClean="0">
                      <a:latin typeface="Arial" pitchFamily="34" charset="0"/>
                    </a:rPr>
                    <a:t>17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585" name="Oval 455"/>
                <p:cNvSpPr>
                  <a:spLocks noChangeArrowheads="1"/>
                </p:cNvSpPr>
                <p:nvPr/>
              </p:nvSpPr>
              <p:spPr bwMode="auto">
                <a:xfrm>
                  <a:off x="8508076" y="188643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6" name="Oval 456"/>
                <p:cNvSpPr>
                  <a:spLocks noChangeArrowheads="1"/>
                </p:cNvSpPr>
                <p:nvPr/>
              </p:nvSpPr>
              <p:spPr bwMode="auto">
                <a:xfrm>
                  <a:off x="8604982" y="1407618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7" name="Oval 458"/>
                <p:cNvSpPr>
                  <a:spLocks noChangeArrowheads="1"/>
                </p:cNvSpPr>
                <p:nvPr/>
              </p:nvSpPr>
              <p:spPr bwMode="auto">
                <a:xfrm flipV="1">
                  <a:off x="8264157" y="2305910"/>
                  <a:ext cx="66579" cy="7568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88" name="Rectangle 467"/>
                <p:cNvSpPr>
                  <a:spLocks noChangeArrowheads="1"/>
                </p:cNvSpPr>
                <p:nvPr/>
              </p:nvSpPr>
              <p:spPr bwMode="auto">
                <a:xfrm>
                  <a:off x="8621420" y="695957"/>
                  <a:ext cx="470980" cy="395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600" b="1" dirty="0" smtClean="0">
                      <a:latin typeface="Arial" pitchFamily="34" charset="0"/>
                    </a:rPr>
                    <a:t>32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589" name="Rectangle 468"/>
                <p:cNvSpPr>
                  <a:spLocks noChangeArrowheads="1"/>
                </p:cNvSpPr>
                <p:nvPr/>
              </p:nvSpPr>
              <p:spPr bwMode="auto">
                <a:xfrm>
                  <a:off x="8542252" y="1771421"/>
                  <a:ext cx="470980" cy="395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b="1" dirty="0" smtClean="0">
                      <a:latin typeface="Arial" pitchFamily="34" charset="0"/>
                    </a:rPr>
                    <a:t>1</a:t>
                  </a:r>
                  <a:r>
                    <a:rPr lang="en-US" sz="1600" b="1" dirty="0" smtClean="0">
                      <a:latin typeface="Arial" pitchFamily="34" charset="0"/>
                    </a:rPr>
                    <a:t>8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590" name="Oval 531"/>
                <p:cNvSpPr>
                  <a:spLocks noChangeArrowheads="1"/>
                </p:cNvSpPr>
                <p:nvPr/>
              </p:nvSpPr>
              <p:spPr bwMode="auto">
                <a:xfrm>
                  <a:off x="7067436" y="200396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1" name="Oval 533"/>
                <p:cNvSpPr>
                  <a:spLocks noChangeArrowheads="1"/>
                </p:cNvSpPr>
                <p:nvPr/>
              </p:nvSpPr>
              <p:spPr bwMode="auto">
                <a:xfrm>
                  <a:off x="7323976" y="1618421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2" name="Oval 535"/>
                <p:cNvSpPr>
                  <a:spLocks noChangeArrowheads="1"/>
                </p:cNvSpPr>
                <p:nvPr/>
              </p:nvSpPr>
              <p:spPr bwMode="auto">
                <a:xfrm>
                  <a:off x="7201589" y="2904054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3" name="Oval 536"/>
                <p:cNvSpPr>
                  <a:spLocks noChangeArrowheads="1"/>
                </p:cNvSpPr>
                <p:nvPr/>
              </p:nvSpPr>
              <p:spPr bwMode="auto">
                <a:xfrm>
                  <a:off x="8618913" y="899157"/>
                  <a:ext cx="66579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4" name="Oval 537"/>
                <p:cNvSpPr>
                  <a:spLocks noChangeArrowheads="1"/>
                </p:cNvSpPr>
                <p:nvPr/>
              </p:nvSpPr>
              <p:spPr bwMode="auto">
                <a:xfrm>
                  <a:off x="7603296" y="2837411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5" name="Oval 538"/>
                <p:cNvSpPr>
                  <a:spLocks noChangeArrowheads="1"/>
                </p:cNvSpPr>
                <p:nvPr/>
              </p:nvSpPr>
              <p:spPr bwMode="auto">
                <a:xfrm>
                  <a:off x="7951046" y="2630426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6" name="Oval 539"/>
                <p:cNvSpPr>
                  <a:spLocks noChangeArrowheads="1"/>
                </p:cNvSpPr>
                <p:nvPr/>
              </p:nvSpPr>
              <p:spPr bwMode="auto">
                <a:xfrm>
                  <a:off x="7556963" y="1206177"/>
                  <a:ext cx="65192" cy="7259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7" name="Oval 540"/>
                <p:cNvSpPr>
                  <a:spLocks noChangeArrowheads="1"/>
                </p:cNvSpPr>
                <p:nvPr/>
              </p:nvSpPr>
              <p:spPr bwMode="auto">
                <a:xfrm>
                  <a:off x="7762858" y="807167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8" name="Oval 542"/>
                <p:cNvSpPr>
                  <a:spLocks noChangeArrowheads="1"/>
                </p:cNvSpPr>
                <p:nvPr/>
              </p:nvSpPr>
              <p:spPr bwMode="auto">
                <a:xfrm>
                  <a:off x="8166253" y="12399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599" name="Oval 543"/>
                <p:cNvSpPr>
                  <a:spLocks noChangeArrowheads="1"/>
                </p:cNvSpPr>
                <p:nvPr/>
              </p:nvSpPr>
              <p:spPr bwMode="auto">
                <a:xfrm>
                  <a:off x="7949894" y="443256"/>
                  <a:ext cx="65192" cy="72595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0" name="Oval 544"/>
                <p:cNvSpPr>
                  <a:spLocks noChangeArrowheads="1"/>
                </p:cNvSpPr>
                <p:nvPr/>
              </p:nvSpPr>
              <p:spPr bwMode="auto">
                <a:xfrm flipV="1">
                  <a:off x="8501149" y="425333"/>
                  <a:ext cx="65192" cy="74141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601" name="Rectangle 461"/>
                <p:cNvSpPr>
                  <a:spLocks noChangeArrowheads="1"/>
                </p:cNvSpPr>
                <p:nvPr/>
              </p:nvSpPr>
              <p:spPr bwMode="auto">
                <a:xfrm>
                  <a:off x="6614157" y="1868982"/>
                  <a:ext cx="470980" cy="395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600" b="1" dirty="0" smtClean="0">
                      <a:latin typeface="Arial" pitchFamily="34" charset="0"/>
                    </a:rPr>
                    <a:t>25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  <p:sp>
              <p:nvSpPr>
                <p:cNvPr id="602" name="Rectangle 461"/>
                <p:cNvSpPr>
                  <a:spLocks noChangeArrowheads="1"/>
                </p:cNvSpPr>
                <p:nvPr/>
              </p:nvSpPr>
              <p:spPr bwMode="auto">
                <a:xfrm>
                  <a:off x="6859383" y="1494927"/>
                  <a:ext cx="470980" cy="3950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buNone/>
                  </a:pPr>
                  <a:r>
                    <a:rPr lang="en-US" sz="1600" b="1" dirty="0" smtClean="0">
                      <a:latin typeface="Arial" pitchFamily="34" charset="0"/>
                    </a:rPr>
                    <a:t>26</a:t>
                  </a:r>
                  <a:endParaRPr lang="en-US" sz="1600" b="1" dirty="0">
                    <a:latin typeface="Arial" pitchFamily="34" charset="0"/>
                  </a:endParaRPr>
                </a:p>
              </p:txBody>
            </p:sp>
          </p:grpSp>
          <p:sp>
            <p:nvSpPr>
              <p:cNvPr id="582" name="Oval 532"/>
              <p:cNvSpPr>
                <a:spLocks noChangeArrowheads="1"/>
              </p:cNvSpPr>
              <p:nvPr/>
            </p:nvSpPr>
            <p:spPr bwMode="auto">
              <a:xfrm>
                <a:off x="6634331" y="3219311"/>
                <a:ext cx="55349" cy="61935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83" name="Oval 534"/>
              <p:cNvSpPr>
                <a:spLocks noChangeArrowheads="1"/>
              </p:cNvSpPr>
              <p:nvPr/>
            </p:nvSpPr>
            <p:spPr bwMode="auto">
              <a:xfrm>
                <a:off x="6618514" y="3549034"/>
                <a:ext cx="55349" cy="6193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74" name="Rectangle 471"/>
            <p:cNvSpPr>
              <a:spLocks noChangeArrowheads="1"/>
            </p:cNvSpPr>
            <p:nvPr/>
          </p:nvSpPr>
          <p:spPr bwMode="auto">
            <a:xfrm>
              <a:off x="4465296" y="3376276"/>
              <a:ext cx="298480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 smtClean="0">
                  <a:latin typeface="Arial" pitchFamily="34" charset="0"/>
                </a:rPr>
                <a:t>5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575" name="Line 466"/>
            <p:cNvSpPr>
              <a:spLocks noChangeShapeType="1"/>
            </p:cNvSpPr>
            <p:nvPr/>
          </p:nvSpPr>
          <p:spPr bwMode="auto">
            <a:xfrm flipV="1">
              <a:off x="5043249" y="1749862"/>
              <a:ext cx="177450" cy="450423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arrow" w="sm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6" name="Line 466"/>
            <p:cNvSpPr>
              <a:spLocks noChangeShapeType="1"/>
            </p:cNvSpPr>
            <p:nvPr/>
          </p:nvSpPr>
          <p:spPr bwMode="auto">
            <a:xfrm>
              <a:off x="5043249" y="2200287"/>
              <a:ext cx="438080" cy="168095"/>
            </a:xfrm>
            <a:prstGeom prst="line">
              <a:avLst/>
            </a:prstGeom>
            <a:noFill/>
            <a:ln w="25400">
              <a:solidFill>
                <a:srgbClr val="0070C0"/>
              </a:solidFill>
              <a:round/>
              <a:headEnd/>
              <a:tailEnd type="arrow" w="sm" len="lg"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577" name="Rectangle 461"/>
            <p:cNvSpPr>
              <a:spLocks noChangeArrowheads="1"/>
            </p:cNvSpPr>
            <p:nvPr/>
          </p:nvSpPr>
          <p:spPr bwMode="auto">
            <a:xfrm>
              <a:off x="4550787" y="1824019"/>
              <a:ext cx="412292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None/>
              </a:pPr>
              <a:r>
                <a:rPr lang="en-US" sz="1600" b="1" dirty="0" smtClean="0">
                  <a:latin typeface="Arial" pitchFamily="34" charset="0"/>
                </a:rPr>
                <a:t>13</a:t>
              </a:r>
              <a:endParaRPr lang="en-US" sz="1600" b="1" dirty="0">
                <a:latin typeface="Arial" pitchFamily="34" charset="0"/>
              </a:endParaRPr>
            </a:p>
          </p:txBody>
        </p:sp>
        <p:sp>
          <p:nvSpPr>
            <p:cNvPr id="578" name="Line 466"/>
            <p:cNvSpPr>
              <a:spLocks noChangeShapeType="1"/>
            </p:cNvSpPr>
            <p:nvPr/>
          </p:nvSpPr>
          <p:spPr bwMode="auto">
            <a:xfrm flipH="1">
              <a:off x="5895071" y="2200286"/>
              <a:ext cx="474432" cy="53091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prstDash val="sysDot"/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9" name="TextBox 578"/>
            <p:cNvSpPr txBox="1"/>
            <p:nvPr/>
          </p:nvSpPr>
          <p:spPr>
            <a:xfrm>
              <a:off x="5302030" y="2001448"/>
              <a:ext cx="5665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000" dirty="0" err="1" smtClean="0">
                  <a:solidFill>
                    <a:srgbClr val="0070C0"/>
                  </a:solidFill>
                </a:rPr>
                <a:t>B</a:t>
              </a:r>
              <a:r>
                <a:rPr lang="en-US" sz="2000" baseline="-25000" dirty="0" err="1" smtClean="0">
                  <a:solidFill>
                    <a:srgbClr val="0070C0"/>
                  </a:solidFill>
                </a:rPr>
                <a:t>θ</a:t>
              </a:r>
              <a:r>
                <a:rPr lang="en-US" sz="2000" dirty="0" smtClean="0">
                  <a:solidFill>
                    <a:srgbClr val="0070C0"/>
                  </a:solidFill>
                </a:rPr>
                <a:t> </a:t>
              </a:r>
              <a:endParaRPr lang="en-US" sz="2000" baseline="-25000" dirty="0">
                <a:solidFill>
                  <a:srgbClr val="0070C0"/>
                </a:solidFill>
              </a:endParaRPr>
            </a:p>
          </p:txBody>
        </p:sp>
        <p:sp>
          <p:nvSpPr>
            <p:cNvPr id="580" name="TextBox 579"/>
            <p:cNvSpPr txBox="1"/>
            <p:nvPr/>
          </p:nvSpPr>
          <p:spPr>
            <a:xfrm>
              <a:off x="4784467" y="1676400"/>
              <a:ext cx="55180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2000" dirty="0" smtClean="0">
                  <a:solidFill>
                    <a:srgbClr val="FF0000"/>
                  </a:solidFill>
                </a:rPr>
                <a:t>B</a:t>
              </a:r>
              <a:r>
                <a:rPr lang="en-US" sz="2000" baseline="-25000" dirty="0" smtClean="0">
                  <a:solidFill>
                    <a:srgbClr val="FF0000"/>
                  </a:solidFill>
                </a:rPr>
                <a:t>r</a:t>
              </a:r>
              <a:endParaRPr lang="en-US" sz="2000" baseline="-25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03" name="TextBox 602"/>
          <p:cNvSpPr txBox="1"/>
          <p:nvPr/>
        </p:nvSpPr>
        <p:spPr>
          <a:xfrm>
            <a:off x="14709775" y="11148024"/>
            <a:ext cx="3063638" cy="1224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Blue:</a:t>
            </a:r>
            <a:r>
              <a:rPr lang="en-US" dirty="0" smtClean="0"/>
              <a:t> J</a:t>
            </a:r>
            <a:r>
              <a:rPr lang="en-US" baseline="-25000" dirty="0" smtClean="0"/>
              <a:t>PS</a:t>
            </a:r>
            <a:r>
              <a:rPr lang="en-US" dirty="0" smtClean="0"/>
              <a:t> OUT OF PLANE</a:t>
            </a:r>
          </a:p>
          <a:p>
            <a:endParaRPr lang="en-US" dirty="0" smtClean="0"/>
          </a:p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Red:</a:t>
            </a:r>
            <a:r>
              <a:rPr lang="en-US" dirty="0" smtClean="0"/>
              <a:t> J</a:t>
            </a:r>
            <a:r>
              <a:rPr lang="en-US" baseline="-25000" dirty="0" smtClean="0"/>
              <a:t>PS</a:t>
            </a:r>
            <a:r>
              <a:rPr lang="en-US" dirty="0" smtClean="0"/>
              <a:t> IN TO PLANE</a:t>
            </a:r>
          </a:p>
          <a:p>
            <a:endParaRPr lang="en-US" dirty="0"/>
          </a:p>
        </p:txBody>
      </p:sp>
      <p:pic>
        <p:nvPicPr>
          <p:cNvPr id="604" name="Picture 3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9369425" y="13019800"/>
            <a:ext cx="4082085" cy="3036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05" name="Picture 2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3844259" y="12991705"/>
            <a:ext cx="3996066" cy="30642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06" name="TextBox 605"/>
          <p:cNvSpPr txBox="1"/>
          <p:nvPr/>
        </p:nvSpPr>
        <p:spPr>
          <a:xfrm>
            <a:off x="9921875" y="14612521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l-GR" baseline="-25000" dirty="0" smtClean="0">
                <a:solidFill>
                  <a:srgbClr val="0070C0"/>
                </a:solidFill>
              </a:rPr>
              <a:t>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07" name="TextBox 606"/>
          <p:cNvSpPr txBox="1"/>
          <p:nvPr/>
        </p:nvSpPr>
        <p:spPr>
          <a:xfrm>
            <a:off x="14341475" y="14612521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l-GR" baseline="-25000" dirty="0" smtClean="0">
                <a:solidFill>
                  <a:srgbClr val="0070C0"/>
                </a:solidFill>
              </a:rPr>
              <a:t>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08" name="TextBox 607"/>
          <p:cNvSpPr txBox="1"/>
          <p:nvPr/>
        </p:nvSpPr>
        <p:spPr>
          <a:xfrm>
            <a:off x="9921875" y="1320165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609" name="TextBox 608"/>
          <p:cNvSpPr txBox="1"/>
          <p:nvPr/>
        </p:nvSpPr>
        <p:spPr>
          <a:xfrm>
            <a:off x="14433550" y="13139321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FF0000"/>
                </a:solidFill>
              </a:rPr>
              <a:t>B</a:t>
            </a:r>
            <a:r>
              <a:rPr lang="en-US" baseline="-25000" dirty="0" smtClean="0">
                <a:solidFill>
                  <a:srgbClr val="FF0000"/>
                </a:solidFill>
              </a:rPr>
              <a:t>r</a:t>
            </a:r>
            <a:endParaRPr lang="en-US" baseline="-25000" dirty="0">
              <a:solidFill>
                <a:srgbClr val="FF0000"/>
              </a:solidFill>
            </a:endParaRPr>
          </a:p>
        </p:txBody>
      </p:sp>
      <p:sp>
        <p:nvSpPr>
          <p:cNvPr id="610" name="Text Box 498"/>
          <p:cNvSpPr txBox="1">
            <a:spLocks noChangeArrowheads="1"/>
          </p:cNvSpPr>
          <p:nvPr/>
        </p:nvSpPr>
        <p:spPr bwMode="auto">
          <a:xfrm>
            <a:off x="16421100" y="14766925"/>
            <a:ext cx="11430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n-US" sz="1400" b="1" dirty="0" err="1" smtClean="0">
                <a:latin typeface="Arial" pitchFamily="34" charset="0"/>
              </a:rPr>
              <a:t>t</a:t>
            </a:r>
            <a:r>
              <a:rPr lang="en-US" sz="1400" b="1" baseline="-25000" dirty="0" err="1" smtClean="0">
                <a:latin typeface="Arial" pitchFamily="34" charset="0"/>
              </a:rPr>
              <a:t>sim</a:t>
            </a:r>
            <a:r>
              <a:rPr lang="en-US" sz="1400" b="1" dirty="0" smtClean="0">
                <a:latin typeface="Arial" pitchFamily="34" charset="0"/>
              </a:rPr>
              <a:t>=7 ms</a:t>
            </a:r>
            <a:endParaRPr lang="en-US" sz="1400" b="1" dirty="0">
              <a:latin typeface="Arial" pitchFamily="34" charset="0"/>
            </a:endParaRPr>
          </a:p>
        </p:txBody>
      </p:sp>
      <p:sp>
        <p:nvSpPr>
          <p:cNvPr id="611" name="Text Box 498"/>
          <p:cNvSpPr txBox="1">
            <a:spLocks noChangeArrowheads="1"/>
          </p:cNvSpPr>
          <p:nvPr/>
        </p:nvSpPr>
        <p:spPr bwMode="auto">
          <a:xfrm>
            <a:off x="14801850" y="15319375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n-US" sz="1400" b="1" dirty="0" smtClean="0">
                <a:latin typeface="Arial" pitchFamily="34" charset="0"/>
              </a:rPr>
              <a:t>P.S. only</a:t>
            </a:r>
            <a:endParaRPr lang="en-US" sz="1400" b="1" dirty="0">
              <a:latin typeface="Arial" pitchFamily="34" charset="0"/>
            </a:endParaRPr>
          </a:p>
        </p:txBody>
      </p:sp>
      <p:cxnSp>
        <p:nvCxnSpPr>
          <p:cNvPr id="612" name="Straight Arrow Connector 611"/>
          <p:cNvCxnSpPr/>
          <p:nvPr/>
        </p:nvCxnSpPr>
        <p:spPr>
          <a:xfrm flipV="1">
            <a:off x="15630525" y="15319375"/>
            <a:ext cx="304800" cy="76200"/>
          </a:xfrm>
          <a:prstGeom prst="straightConnector1">
            <a:avLst/>
          </a:prstGeom>
          <a:ln w="31750">
            <a:solidFill>
              <a:srgbClr val="002060"/>
            </a:solidFill>
            <a:prstDash val="sysDot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3" name="Straight Arrow Connector 612"/>
          <p:cNvCxnSpPr/>
          <p:nvPr/>
        </p:nvCxnSpPr>
        <p:spPr>
          <a:xfrm rot="10800000" flipV="1">
            <a:off x="16182975" y="14951075"/>
            <a:ext cx="228600" cy="152400"/>
          </a:xfrm>
          <a:prstGeom prst="straightConnector1">
            <a:avLst/>
          </a:prstGeom>
          <a:ln w="31750">
            <a:solidFill>
              <a:srgbClr val="002060"/>
            </a:solidFill>
            <a:prstDash val="dash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" name="Text Box 498"/>
          <p:cNvSpPr txBox="1">
            <a:spLocks noChangeArrowheads="1"/>
          </p:cNvSpPr>
          <p:nvPr/>
        </p:nvSpPr>
        <p:spPr bwMode="auto">
          <a:xfrm>
            <a:off x="12039600" y="13293725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1/2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sp>
        <p:nvSpPr>
          <p:cNvPr id="615" name="Text Box 499"/>
          <p:cNvSpPr txBox="1">
            <a:spLocks noChangeArrowheads="1"/>
          </p:cNvSpPr>
          <p:nvPr/>
        </p:nvSpPr>
        <p:spPr bwMode="auto">
          <a:xfrm>
            <a:off x="27674645" y="8758970"/>
            <a:ext cx="9906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1/6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pic>
        <p:nvPicPr>
          <p:cNvPr id="616" name="Picture 2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24771321" y="6887936"/>
            <a:ext cx="43434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17" name="Picture 3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28575000" y="6931478"/>
            <a:ext cx="4343400" cy="325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18" name="TextBox 617"/>
          <p:cNvSpPr txBox="1"/>
          <p:nvPr/>
        </p:nvSpPr>
        <p:spPr>
          <a:xfrm>
            <a:off x="25317450" y="8627646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0070C0"/>
                </a:solidFill>
              </a:rPr>
              <a:t>B</a:t>
            </a:r>
            <a:r>
              <a:rPr lang="en-US" baseline="-25000" dirty="0" err="1" smtClean="0">
                <a:solidFill>
                  <a:srgbClr val="0070C0"/>
                </a:solidFill>
              </a:rPr>
              <a:t>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19" name="TextBox 618"/>
          <p:cNvSpPr txBox="1"/>
          <p:nvPr/>
        </p:nvSpPr>
        <p:spPr>
          <a:xfrm>
            <a:off x="29165550" y="8719721"/>
            <a:ext cx="533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err="1" smtClean="0">
                <a:solidFill>
                  <a:srgbClr val="0070C0"/>
                </a:solidFill>
              </a:rPr>
              <a:t>B</a:t>
            </a:r>
            <a:r>
              <a:rPr lang="en-US" baseline="-25000" dirty="0" err="1" smtClean="0">
                <a:solidFill>
                  <a:srgbClr val="0070C0"/>
                </a:solidFill>
              </a:rPr>
              <a:t>θ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20" name="TextBox 619"/>
          <p:cNvSpPr txBox="1"/>
          <p:nvPr/>
        </p:nvSpPr>
        <p:spPr>
          <a:xfrm>
            <a:off x="25298400" y="71247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n-US" baseline="-25000" dirty="0" smtClean="0">
                <a:solidFill>
                  <a:srgbClr val="0070C0"/>
                </a:solidFill>
              </a:rPr>
              <a:t>r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21" name="TextBox 620"/>
          <p:cNvSpPr txBox="1"/>
          <p:nvPr/>
        </p:nvSpPr>
        <p:spPr>
          <a:xfrm>
            <a:off x="29349700" y="7124700"/>
            <a:ext cx="457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B</a:t>
            </a:r>
            <a:r>
              <a:rPr lang="en-US" baseline="-25000" dirty="0" smtClean="0">
                <a:solidFill>
                  <a:srgbClr val="0070C0"/>
                </a:solidFill>
              </a:rPr>
              <a:t>r</a:t>
            </a:r>
            <a:endParaRPr lang="en-US" baseline="-25000" dirty="0">
              <a:solidFill>
                <a:srgbClr val="0070C0"/>
              </a:solidFill>
            </a:endParaRPr>
          </a:p>
        </p:txBody>
      </p:sp>
      <p:sp>
        <p:nvSpPr>
          <p:cNvPr id="622" name="TextBox 621"/>
          <p:cNvSpPr txBox="1"/>
          <p:nvPr/>
        </p:nvSpPr>
        <p:spPr>
          <a:xfrm>
            <a:off x="27968575" y="85979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45 ms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15 ms</a:t>
            </a:r>
          </a:p>
        </p:txBody>
      </p:sp>
      <p:sp>
        <p:nvSpPr>
          <p:cNvPr id="623" name="TextBox 622"/>
          <p:cNvSpPr txBox="1"/>
          <p:nvPr/>
        </p:nvSpPr>
        <p:spPr>
          <a:xfrm>
            <a:off x="27959050" y="7124700"/>
            <a:ext cx="838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b="1" dirty="0" smtClean="0"/>
              <a:t>45 ms</a:t>
            </a:r>
          </a:p>
          <a:p>
            <a:pPr>
              <a:buNone/>
            </a:pPr>
            <a:r>
              <a:rPr lang="en-US" b="1" dirty="0" smtClean="0">
                <a:solidFill>
                  <a:srgbClr val="FF0000"/>
                </a:solidFill>
              </a:rPr>
              <a:t>15 ms</a:t>
            </a:r>
          </a:p>
        </p:txBody>
      </p:sp>
      <p:sp>
        <p:nvSpPr>
          <p:cNvPr id="625" name="TextBox 624"/>
          <p:cNvSpPr txBox="1"/>
          <p:nvPr/>
        </p:nvSpPr>
        <p:spPr>
          <a:xfrm>
            <a:off x="31175749" y="7216775"/>
            <a:ext cx="533400" cy="24622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>
              <a:buNone/>
            </a:pPr>
            <a:r>
              <a:rPr lang="en-US" sz="1600" b="1" dirty="0" err="1" smtClean="0">
                <a:solidFill>
                  <a:srgbClr val="0070C0"/>
                </a:solidFill>
              </a:rPr>
              <a:t>t</a:t>
            </a:r>
            <a:r>
              <a:rPr lang="en-US" sz="1600" b="1" baseline="-25000" dirty="0" err="1" smtClean="0">
                <a:solidFill>
                  <a:srgbClr val="0070C0"/>
                </a:solidFill>
              </a:rPr>
              <a:t>sim</a:t>
            </a:r>
            <a:r>
              <a:rPr lang="en-US" sz="1600" b="1" dirty="0" smtClean="0">
                <a:solidFill>
                  <a:srgbClr val="0070C0"/>
                </a:solidFill>
              </a:rPr>
              <a:t> =</a:t>
            </a:r>
            <a:endParaRPr lang="en-US" sz="1600" b="1" dirty="0">
              <a:solidFill>
                <a:srgbClr val="0070C0"/>
              </a:solidFill>
            </a:endParaRPr>
          </a:p>
        </p:txBody>
      </p:sp>
      <p:sp>
        <p:nvSpPr>
          <p:cNvPr id="627" name="Line 466"/>
          <p:cNvSpPr>
            <a:spLocks noChangeShapeType="1"/>
          </p:cNvSpPr>
          <p:nvPr/>
        </p:nvSpPr>
        <p:spPr bwMode="auto">
          <a:xfrm flipH="1">
            <a:off x="30822899" y="7308850"/>
            <a:ext cx="276225" cy="184150"/>
          </a:xfrm>
          <a:prstGeom prst="line">
            <a:avLst/>
          </a:prstGeom>
          <a:noFill/>
          <a:ln w="25400">
            <a:solidFill>
              <a:srgbClr val="0070C0"/>
            </a:solidFill>
            <a:round/>
            <a:headEnd/>
            <a:tailEnd type="arrow" w="sm" len="lg"/>
          </a:ln>
        </p:spPr>
        <p:txBody>
          <a:bodyPr/>
          <a:lstStyle/>
          <a:p>
            <a:endParaRPr lang="en-US" dirty="0"/>
          </a:p>
        </p:txBody>
      </p:sp>
      <p:pic>
        <p:nvPicPr>
          <p:cNvPr id="631" name="Picture 335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31099125" y="13158014"/>
            <a:ext cx="15049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35" name="Rectangle 2"/>
          <p:cNvSpPr>
            <a:spLocks noChangeArrowheads="1"/>
          </p:cNvSpPr>
          <p:nvPr/>
        </p:nvSpPr>
        <p:spPr bwMode="auto">
          <a:xfrm>
            <a:off x="13686503" y="101468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36" name="Rectangle 4"/>
          <p:cNvSpPr>
            <a:spLocks noChangeArrowheads="1"/>
          </p:cNvSpPr>
          <p:nvPr/>
        </p:nvSpPr>
        <p:spPr bwMode="auto">
          <a:xfrm>
            <a:off x="13686503" y="101468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37" name="Picture 3"/>
          <p:cNvPicPr>
            <a:picLocks noChangeAspect="1" noChangeArrowheads="1"/>
          </p:cNvPicPr>
          <p:nvPr/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64231" y="7308850"/>
            <a:ext cx="1079500" cy="622300"/>
          </a:xfrm>
          <a:prstGeom prst="rect">
            <a:avLst/>
          </a:prstGeom>
          <a:noFill/>
        </p:spPr>
      </p:pic>
      <p:sp>
        <p:nvSpPr>
          <p:cNvPr id="638" name="Rectangle 6"/>
          <p:cNvSpPr>
            <a:spLocks noChangeArrowheads="1"/>
          </p:cNvSpPr>
          <p:nvPr/>
        </p:nvSpPr>
        <p:spPr bwMode="auto">
          <a:xfrm>
            <a:off x="13686503" y="101468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0" name="Rectangle 8"/>
          <p:cNvSpPr>
            <a:spLocks noChangeArrowheads="1"/>
          </p:cNvSpPr>
          <p:nvPr/>
        </p:nvSpPr>
        <p:spPr bwMode="auto">
          <a:xfrm>
            <a:off x="13686503" y="101468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641" name="Picture 7"/>
          <p:cNvPicPr>
            <a:picLocks noChangeAspect="1" noChangeArrowheads="1"/>
          </p:cNvPicPr>
          <p:nvPr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383845" y="7308850"/>
            <a:ext cx="2413000" cy="660400"/>
          </a:xfrm>
          <a:prstGeom prst="rect">
            <a:avLst/>
          </a:prstGeom>
          <a:noFill/>
        </p:spPr>
      </p:pic>
      <p:pic>
        <p:nvPicPr>
          <p:cNvPr id="643" name="Picture 1"/>
          <p:cNvPicPr>
            <a:picLocks noChangeAspect="1" noChangeArrowheads="1"/>
          </p:cNvPicPr>
          <p:nvPr/>
        </p:nvPicPr>
        <p:blipFill>
          <a:blip r:embed="rId2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69425" y="5835650"/>
            <a:ext cx="990600" cy="584201"/>
          </a:xfrm>
          <a:prstGeom prst="rect">
            <a:avLst/>
          </a:prstGeom>
          <a:noFill/>
        </p:spPr>
      </p:pic>
      <p:sp>
        <p:nvSpPr>
          <p:cNvPr id="644" name="Rectangle 3"/>
          <p:cNvSpPr>
            <a:spLocks noChangeArrowheads="1"/>
          </p:cNvSpPr>
          <p:nvPr/>
        </p:nvSpPr>
        <p:spPr bwMode="auto">
          <a:xfrm>
            <a:off x="13686503" y="1104224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646" name="Picture 4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69425" y="4361564"/>
            <a:ext cx="2486025" cy="645411"/>
          </a:xfrm>
          <a:prstGeom prst="rect">
            <a:avLst/>
          </a:prstGeom>
          <a:noFill/>
        </p:spPr>
      </p:pic>
      <p:sp>
        <p:nvSpPr>
          <p:cNvPr id="647" name="Rectangle 6"/>
          <p:cNvSpPr>
            <a:spLocks noChangeArrowheads="1"/>
          </p:cNvSpPr>
          <p:nvPr/>
        </p:nvSpPr>
        <p:spPr bwMode="auto">
          <a:xfrm>
            <a:off x="13686503" y="1111844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48" name="Rectangle 8"/>
          <p:cNvSpPr>
            <a:spLocks noChangeArrowheads="1"/>
          </p:cNvSpPr>
          <p:nvPr/>
        </p:nvSpPr>
        <p:spPr bwMode="auto">
          <a:xfrm>
            <a:off x="13686503" y="1014689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649" name="TextBox 648"/>
          <p:cNvSpPr txBox="1"/>
          <p:nvPr/>
        </p:nvSpPr>
        <p:spPr>
          <a:xfrm>
            <a:off x="15249525" y="6664325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dirty="0" smtClean="0"/>
              <a:t>Any non-inductive source</a:t>
            </a:r>
            <a:endParaRPr lang="en-US" dirty="0"/>
          </a:p>
        </p:txBody>
      </p:sp>
      <p:sp>
        <p:nvSpPr>
          <p:cNvPr id="650" name="Line 466"/>
          <p:cNvSpPr>
            <a:spLocks noChangeShapeType="1"/>
          </p:cNvSpPr>
          <p:nvPr/>
        </p:nvSpPr>
        <p:spPr bwMode="auto">
          <a:xfrm flipV="1">
            <a:off x="16446500" y="6296025"/>
            <a:ext cx="381000" cy="381000"/>
          </a:xfrm>
          <a:prstGeom prst="line">
            <a:avLst/>
          </a:prstGeom>
          <a:noFill/>
          <a:ln w="38100">
            <a:solidFill>
              <a:schemeClr val="tx1"/>
            </a:solidFill>
            <a:prstDash val="sysDot"/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651" name="TextBox 650"/>
          <p:cNvSpPr txBox="1"/>
          <p:nvPr/>
        </p:nvSpPr>
        <p:spPr>
          <a:xfrm>
            <a:off x="24873863" y="14864012"/>
            <a:ext cx="8044537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None/>
            </a:pPr>
            <a:r>
              <a:rPr lang="en-US" sz="2000" baseline="30000" dirty="0" smtClean="0"/>
              <a:t>1</a:t>
            </a:r>
            <a:r>
              <a:rPr lang="en-US" sz="2000" dirty="0" smtClean="0"/>
              <a:t> J.D. Hanson, et al, </a:t>
            </a:r>
            <a:r>
              <a:rPr lang="it-IT" sz="2000" dirty="0" smtClean="0"/>
              <a:t>Nucl. Fusion 49 (2009) 075031.</a:t>
            </a:r>
            <a:endParaRPr lang="en-US" sz="2000" dirty="0" smtClean="0"/>
          </a:p>
          <a:p>
            <a:pPr lvl="1">
              <a:buNone/>
            </a:pPr>
            <a:r>
              <a:rPr lang="en-US" sz="2000" baseline="30000" dirty="0" smtClean="0"/>
              <a:t>2</a:t>
            </a:r>
            <a:r>
              <a:rPr lang="en-US" sz="2000" dirty="0" smtClean="0"/>
              <a:t> P. I. Strand and W. A. </a:t>
            </a:r>
            <a:r>
              <a:rPr lang="en-US" sz="2000" dirty="0" err="1" smtClean="0"/>
              <a:t>Houlberg</a:t>
            </a:r>
            <a:r>
              <a:rPr lang="en-US" sz="2000" dirty="0" smtClean="0"/>
              <a:t>, Phys. Plasmas 8, 2782 (2001).</a:t>
            </a:r>
          </a:p>
          <a:p>
            <a:pPr lvl="1">
              <a:buNone/>
            </a:pPr>
            <a:r>
              <a:rPr lang="en-US" sz="2000" baseline="30000" dirty="0" smtClean="0"/>
              <a:t>3</a:t>
            </a:r>
            <a:r>
              <a:rPr lang="en-US" sz="2000" dirty="0" smtClean="0"/>
              <a:t> D.A. </a:t>
            </a:r>
            <a:r>
              <a:rPr lang="en-US" sz="2000" dirty="0" err="1" smtClean="0"/>
              <a:t>Spong</a:t>
            </a:r>
            <a:r>
              <a:rPr lang="en-US" sz="2000" dirty="0" smtClean="0"/>
              <a:t>, Phys. Plasmas 12, 056114 (2005).</a:t>
            </a:r>
          </a:p>
          <a:p>
            <a:pPr lvl="1">
              <a:buNone/>
            </a:pPr>
            <a:endParaRPr lang="en-US" sz="2000" dirty="0" smtClean="0"/>
          </a:p>
        </p:txBody>
      </p:sp>
      <p:pic>
        <p:nvPicPr>
          <p:cNvPr id="652" name="Picture 72"/>
          <p:cNvPicPr>
            <a:picLocks noChangeAspect="1" noChangeArrowheads="1"/>
          </p:cNvPicPr>
          <p:nvPr/>
        </p:nvPicPr>
        <p:blipFill>
          <a:blip r:embed="rId24" cstate="print"/>
          <a:srcRect/>
          <a:stretch>
            <a:fillRect/>
          </a:stretch>
        </p:blipFill>
        <p:spPr bwMode="auto">
          <a:xfrm>
            <a:off x="25850850" y="10906513"/>
            <a:ext cx="580072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7" name="Text Box 420"/>
          <p:cNvSpPr txBox="1">
            <a:spLocks noChangeArrowheads="1"/>
          </p:cNvSpPr>
          <p:nvPr/>
        </p:nvSpPr>
        <p:spPr bwMode="auto">
          <a:xfrm>
            <a:off x="438150" y="11523246"/>
            <a:ext cx="6052457" cy="5035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pPr defTabSz="609600">
              <a:buNone/>
              <a:defRPr/>
            </a:pPr>
            <a:r>
              <a:rPr lang="en-US" dirty="0" smtClean="0">
                <a:latin typeface="Arial" charset="0"/>
              </a:rPr>
              <a:t>2x </a:t>
            </a:r>
            <a:r>
              <a:rPr lang="en-US" dirty="0">
                <a:latin typeface="Arial" charset="0"/>
              </a:rPr>
              <a:t>Rogowski coils (</a:t>
            </a:r>
            <a:r>
              <a:rPr lang="en-US" dirty="0" err="1">
                <a:latin typeface="Arial" charset="0"/>
              </a:rPr>
              <a:t>I</a:t>
            </a:r>
            <a:r>
              <a:rPr lang="en-US" baseline="-25000" dirty="0" err="1">
                <a:latin typeface="Arial" charset="0"/>
              </a:rPr>
              <a:t>tor</a:t>
            </a:r>
            <a:r>
              <a:rPr lang="en-US" dirty="0">
                <a:latin typeface="Arial" charset="0"/>
              </a:rPr>
              <a:t>) </a:t>
            </a:r>
          </a:p>
          <a:p>
            <a:pPr lvl="1" defTabSz="609600">
              <a:buFontTx/>
              <a:buChar char="•"/>
              <a:defRPr/>
            </a:pPr>
            <a:r>
              <a:rPr lang="en-US" dirty="0">
                <a:latin typeface="Arial" charset="0"/>
              </a:rPr>
              <a:t> External </a:t>
            </a:r>
            <a:r>
              <a:rPr lang="en-US" dirty="0" smtClean="0">
                <a:latin typeface="Arial" charset="0"/>
              </a:rPr>
              <a:t>-- Low-frequency </a:t>
            </a:r>
            <a:r>
              <a:rPr lang="en-US" dirty="0">
                <a:latin typeface="Arial" charset="0"/>
              </a:rPr>
              <a:t>response ≤ 3kHz</a:t>
            </a:r>
          </a:p>
          <a:p>
            <a:pPr lvl="1" defTabSz="609600">
              <a:buFontTx/>
              <a:buChar char="•"/>
              <a:defRPr/>
            </a:pPr>
            <a:r>
              <a:rPr lang="en-US" dirty="0">
                <a:latin typeface="Arial" charset="0"/>
              </a:rPr>
              <a:t> Internal </a:t>
            </a:r>
            <a:r>
              <a:rPr lang="en-US" dirty="0" smtClean="0">
                <a:latin typeface="Arial" charset="0"/>
              </a:rPr>
              <a:t>-- High-frequency  </a:t>
            </a:r>
            <a:r>
              <a:rPr lang="en-US" dirty="0">
                <a:latin typeface="Arial" charset="0"/>
              </a:rPr>
              <a:t>≤ 200kHz</a:t>
            </a:r>
          </a:p>
          <a:p>
            <a:pPr defTabSz="609600">
              <a:buNone/>
              <a:defRPr/>
            </a:pPr>
            <a:r>
              <a:rPr lang="en-US" dirty="0" smtClean="0"/>
              <a:t>2x Diamagnetic Loops (</a:t>
            </a:r>
            <a:r>
              <a:rPr lang="en-US" dirty="0" err="1" smtClean="0"/>
              <a:t>W</a:t>
            </a:r>
            <a:r>
              <a:rPr lang="en-US" baseline="-25000" dirty="0" err="1" smtClean="0"/>
              <a:t>Kin</a:t>
            </a:r>
            <a:r>
              <a:rPr lang="en-US" dirty="0" smtClean="0"/>
              <a:t>)</a:t>
            </a:r>
          </a:p>
          <a:p>
            <a:pPr lvl="1" defTabSz="609600">
              <a:defRPr/>
            </a:pPr>
            <a:r>
              <a:rPr lang="en-US" dirty="0" smtClean="0"/>
              <a:t> Internal – High-frequency  ≤ 125kHz</a:t>
            </a:r>
          </a:p>
          <a:p>
            <a:pPr defTabSz="609600">
              <a:buNone/>
              <a:defRPr/>
            </a:pPr>
            <a:r>
              <a:rPr lang="en-US" dirty="0" smtClean="0">
                <a:latin typeface="Arial" charset="0"/>
              </a:rPr>
              <a:t>2x </a:t>
            </a:r>
            <a:r>
              <a:rPr lang="en-US" dirty="0">
                <a:latin typeface="Arial" charset="0"/>
              </a:rPr>
              <a:t>dB/</a:t>
            </a:r>
            <a:r>
              <a:rPr lang="en-US" dirty="0" err="1">
                <a:latin typeface="Arial" charset="0"/>
              </a:rPr>
              <a:t>dt</a:t>
            </a:r>
            <a:r>
              <a:rPr lang="en-US" dirty="0">
                <a:latin typeface="Arial" charset="0"/>
              </a:rPr>
              <a:t> triplet array – 32 external </a:t>
            </a:r>
            <a:r>
              <a:rPr lang="en-US" dirty="0" smtClean="0">
                <a:latin typeface="Arial" charset="0"/>
              </a:rPr>
              <a:t>triplets</a:t>
            </a:r>
          </a:p>
          <a:p>
            <a:pPr lvl="1" defTabSz="609600"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Arial" charset="0"/>
              </a:rPr>
              <a:t>MHD and bootstrap currents</a:t>
            </a:r>
          </a:p>
          <a:p>
            <a:pPr lvl="1" defTabSz="609600">
              <a:defRPr/>
            </a:pPr>
            <a:r>
              <a:rPr lang="en-US" dirty="0" smtClean="0">
                <a:latin typeface="Arial" charset="0"/>
              </a:rPr>
              <a:t> </a:t>
            </a:r>
            <a:r>
              <a:rPr lang="en-US" dirty="0">
                <a:latin typeface="Arial" charset="0"/>
              </a:rPr>
              <a:t>Low-frequency response</a:t>
            </a:r>
          </a:p>
          <a:p>
            <a:pPr defTabSz="609600">
              <a:buNone/>
              <a:defRPr/>
            </a:pPr>
            <a:r>
              <a:rPr lang="en-US" dirty="0" smtClean="0">
                <a:latin typeface="Arial" charset="0"/>
              </a:rPr>
              <a:t>High-frequency </a:t>
            </a:r>
            <a:r>
              <a:rPr lang="en-US" dirty="0">
                <a:latin typeface="Arial" charset="0"/>
              </a:rPr>
              <a:t>Mirnov array inside </a:t>
            </a:r>
            <a:r>
              <a:rPr lang="en-US" dirty="0" smtClean="0">
                <a:latin typeface="Arial" charset="0"/>
              </a:rPr>
              <a:t>vessel</a:t>
            </a:r>
          </a:p>
          <a:p>
            <a:pPr lvl="1" defTabSz="609600">
              <a:defRPr/>
            </a:pPr>
            <a:r>
              <a:rPr lang="en-US" dirty="0" smtClean="0"/>
              <a:t> </a:t>
            </a:r>
            <a:r>
              <a:rPr lang="en-US" dirty="0" smtClean="0">
                <a:latin typeface="Arial" charset="0"/>
              </a:rPr>
              <a:t>36 coils: 26 poloidal, 10 toroidal</a:t>
            </a:r>
          </a:p>
          <a:p>
            <a:pPr lvl="1" defTabSz="609600">
              <a:buFontTx/>
              <a:buChar char="•"/>
              <a:defRPr/>
            </a:pPr>
            <a:r>
              <a:rPr lang="en-US" dirty="0">
                <a:latin typeface="Arial" charset="0"/>
              </a:rPr>
              <a:t> Frequency response ≤ </a:t>
            </a:r>
            <a:r>
              <a:rPr lang="en-US" dirty="0" smtClean="0">
                <a:latin typeface="Arial" charset="0"/>
              </a:rPr>
              <a:t>200kHz</a:t>
            </a:r>
          </a:p>
          <a:p>
            <a:pPr defTabSz="609600">
              <a:buNone/>
            </a:pPr>
            <a:r>
              <a:rPr lang="en-US" dirty="0" err="1" smtClean="0"/>
              <a:t>ChERS</a:t>
            </a:r>
            <a:r>
              <a:rPr lang="en-US" dirty="0" smtClean="0"/>
              <a:t> Diagnostic</a:t>
            </a:r>
          </a:p>
          <a:p>
            <a:pPr marL="457200" lvl="2" defTabSz="609600"/>
            <a:r>
              <a:rPr lang="en-US" dirty="0" smtClean="0"/>
              <a:t> T</a:t>
            </a:r>
            <a:r>
              <a:rPr lang="en-US" baseline="-25000" dirty="0" smtClean="0"/>
              <a:t>i</a:t>
            </a:r>
            <a:r>
              <a:rPr lang="en-US" dirty="0" smtClean="0"/>
              <a:t> and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eff</a:t>
            </a:r>
            <a:r>
              <a:rPr lang="en-US" dirty="0" smtClean="0"/>
              <a:t> estimate</a:t>
            </a:r>
          </a:p>
          <a:p>
            <a:pPr defTabSz="609600">
              <a:buNone/>
            </a:pPr>
            <a:r>
              <a:rPr lang="en-US" dirty="0" smtClean="0"/>
              <a:t>10-chord Thomson Scattering</a:t>
            </a:r>
          </a:p>
          <a:p>
            <a:pPr lvl="1" defTabSz="609600"/>
            <a:r>
              <a:rPr lang="en-US" dirty="0" smtClean="0"/>
              <a:t> T</a:t>
            </a:r>
            <a:r>
              <a:rPr lang="en-US" baseline="-25000" dirty="0" smtClean="0"/>
              <a:t>e</a:t>
            </a:r>
            <a:r>
              <a:rPr lang="en-US" dirty="0" smtClean="0"/>
              <a:t>(</a:t>
            </a:r>
            <a:r>
              <a:rPr lang="el-GR" dirty="0" smtClean="0">
                <a:cs typeface="Arial" charset="0"/>
              </a:rPr>
              <a:t>ρ</a:t>
            </a:r>
            <a:r>
              <a:rPr lang="en-US" dirty="0" smtClean="0">
                <a:cs typeface="Arial" charset="0"/>
              </a:rPr>
              <a:t>) </a:t>
            </a:r>
            <a:r>
              <a:rPr lang="en-US" dirty="0" smtClean="0"/>
              <a:t>and n</a:t>
            </a:r>
            <a:r>
              <a:rPr lang="en-US" baseline="-25000" dirty="0" smtClean="0"/>
              <a:t>e</a:t>
            </a:r>
            <a:r>
              <a:rPr lang="en-US" dirty="0" smtClean="0"/>
              <a:t>(</a:t>
            </a:r>
            <a:r>
              <a:rPr lang="el-GR" dirty="0" smtClean="0"/>
              <a:t>ρ</a:t>
            </a:r>
            <a:r>
              <a:rPr lang="en-US" dirty="0" smtClean="0"/>
              <a:t>)</a:t>
            </a:r>
            <a:r>
              <a:rPr lang="en-US" baseline="-25000" dirty="0" smtClean="0"/>
              <a:t> </a:t>
            </a:r>
            <a:r>
              <a:rPr lang="en-US" dirty="0" smtClean="0"/>
              <a:t>profiles</a:t>
            </a:r>
          </a:p>
          <a:p>
            <a:pPr marL="304800" lvl="1" defTabSz="609600"/>
            <a:endParaRPr lang="en-US" dirty="0" smtClean="0"/>
          </a:p>
          <a:p>
            <a:pPr lvl="1" defTabSz="609600">
              <a:buFontTx/>
              <a:buChar char="•"/>
              <a:defRPr/>
            </a:pPr>
            <a:endParaRPr lang="en-US" dirty="0">
              <a:latin typeface="Arial" charset="0"/>
            </a:endParaRPr>
          </a:p>
        </p:txBody>
      </p:sp>
      <p:sp>
        <p:nvSpPr>
          <p:cNvPr id="179" name="Text Box 427"/>
          <p:cNvSpPr txBox="1">
            <a:spLocks noChangeArrowheads="1"/>
          </p:cNvSpPr>
          <p:nvPr/>
        </p:nvSpPr>
        <p:spPr bwMode="auto">
          <a:xfrm>
            <a:off x="8909050" y="9702800"/>
            <a:ext cx="8931275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buFontTx/>
              <a:buChar char="•"/>
            </a:pPr>
            <a:r>
              <a:rPr lang="en-US" dirty="0">
                <a:latin typeface="Arial" charset="0"/>
              </a:rPr>
              <a:t> Pfirsch-Schl</a:t>
            </a:r>
            <a:r>
              <a:rPr lang="en-US" dirty="0">
                <a:latin typeface="Arial" charset="0"/>
                <a:cs typeface="Arial" charset="0"/>
              </a:rPr>
              <a:t>üter current exhibits dipole behavior and rotates with |B| </a:t>
            </a:r>
            <a:r>
              <a:rPr lang="en-US" dirty="0" smtClean="0">
                <a:latin typeface="Arial" charset="0"/>
                <a:cs typeface="Arial" charset="0"/>
              </a:rPr>
              <a:t>contours</a:t>
            </a:r>
          </a:p>
          <a:p>
            <a:pPr defTabSz="609600"/>
            <a:r>
              <a:rPr lang="en-US" dirty="0" smtClean="0"/>
              <a:t> Sign of signals at two toroidal locations demonstrate a phase shift showing the helical rotation.</a:t>
            </a:r>
          </a:p>
          <a:p>
            <a:pPr defTabSz="609600"/>
            <a:r>
              <a:rPr lang="en-US" dirty="0" smtClean="0"/>
              <a:t> Toroidal curvature is effectively eliminated in HSX</a:t>
            </a:r>
          </a:p>
          <a:p>
            <a:pPr defTabSz="609600">
              <a:buFontTx/>
              <a:buChar char="•"/>
            </a:pPr>
            <a:endParaRPr lang="en-US" dirty="0">
              <a:latin typeface="Arial" charset="0"/>
            </a:endParaRPr>
          </a:p>
        </p:txBody>
      </p:sp>
      <p:grpSp>
        <p:nvGrpSpPr>
          <p:cNvPr id="181" name="Group 180"/>
          <p:cNvGrpSpPr/>
          <p:nvPr/>
        </p:nvGrpSpPr>
        <p:grpSpPr>
          <a:xfrm>
            <a:off x="6513286" y="6073322"/>
            <a:ext cx="2516414" cy="2340428"/>
            <a:chOff x="6167989" y="10925017"/>
            <a:chExt cx="4998436" cy="3972326"/>
          </a:xfrm>
        </p:grpSpPr>
        <p:pic>
          <p:nvPicPr>
            <p:cNvPr id="182" name="Picture 4"/>
            <p:cNvPicPr>
              <a:picLocks noChangeAspect="1" noChangeArrowheads="1"/>
            </p:cNvPicPr>
            <p:nvPr/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6167989" y="10925017"/>
              <a:ext cx="4998436" cy="3972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3" name="TextBox 182"/>
            <p:cNvSpPr txBox="1"/>
            <p:nvPr/>
          </p:nvSpPr>
          <p:spPr>
            <a:xfrm>
              <a:off x="7598226" y="12474380"/>
              <a:ext cx="1447800" cy="3546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None/>
              </a:pPr>
              <a:r>
                <a:rPr lang="en-US" sz="800" b="1" dirty="0" smtClean="0"/>
                <a:t>50 kW ECH</a:t>
              </a:r>
              <a:endParaRPr lang="en-US" sz="800" b="1" dirty="0"/>
            </a:p>
          </p:txBody>
        </p:sp>
      </p:grpSp>
      <p:sp>
        <p:nvSpPr>
          <p:cNvPr id="185" name="Text Box 421"/>
          <p:cNvSpPr txBox="1">
            <a:spLocks noChangeArrowheads="1"/>
          </p:cNvSpPr>
          <p:nvPr/>
        </p:nvSpPr>
        <p:spPr bwMode="auto">
          <a:xfrm>
            <a:off x="18208625" y="11083925"/>
            <a:ext cx="7918450" cy="390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dirty="0" smtClean="0"/>
              <a:t> The direction of the bootstrap current is reversed and reduced by ~1/3 compared to an equivalent tokamak.  This results in a reduction in rotational transform.</a:t>
            </a:r>
          </a:p>
          <a:p>
            <a:r>
              <a:rPr lang="en-US" dirty="0" smtClean="0"/>
              <a:t> Evolving current profile is modeled by a diffusion equation with a 3d susceptance matrix.</a:t>
            </a:r>
            <a:endParaRPr lang="en-US" sz="1000" dirty="0" smtClean="0"/>
          </a:p>
          <a:p>
            <a:pPr lvl="0"/>
            <a:r>
              <a:rPr lang="en-US" dirty="0" smtClean="0"/>
              <a:t> The Pfirsch-Schlüter current rotates with |B| contours and is reduced by ~1/3 compared to a tokamak, demonstrating the lack of toroidal curvature.</a:t>
            </a:r>
          </a:p>
          <a:p>
            <a:pPr lvl="0">
              <a:defRPr/>
            </a:pPr>
            <a:endParaRPr lang="en-US" dirty="0" smtClean="0"/>
          </a:p>
          <a:p>
            <a:pPr lvl="0" defTabSz="609600"/>
            <a:r>
              <a:rPr lang="en-US" kern="0" dirty="0" smtClean="0"/>
              <a:t> V3FIT for equilibrium reconstruction of HSX plasmas.</a:t>
            </a:r>
          </a:p>
          <a:p>
            <a:pPr defTabSz="609600"/>
            <a:r>
              <a:rPr lang="en-US" dirty="0" smtClean="0"/>
              <a:t> HSX can alter the magnetic spectrum with a set of auxiliary coils</a:t>
            </a:r>
          </a:p>
          <a:p>
            <a:pPr lvl="1" defTabSz="609600">
              <a:buNone/>
            </a:pPr>
            <a:r>
              <a:rPr lang="en-US" dirty="0" smtClean="0"/>
              <a:t>Mirror:  The helical symmetry is spoiled by introducing (</a:t>
            </a:r>
            <a:r>
              <a:rPr lang="en-US" dirty="0" err="1" smtClean="0"/>
              <a:t>n,m</a:t>
            </a:r>
            <a:r>
              <a:rPr lang="en-US" dirty="0" smtClean="0"/>
              <a:t>) = (4,0)  component (and harmonics) into magnetic spectrum, affecting equilibrium, bootstrap currents</a:t>
            </a:r>
          </a:p>
          <a:p>
            <a:pPr lvl="1" defTabSz="609600">
              <a:buNone/>
            </a:pPr>
            <a:r>
              <a:rPr lang="en-US" dirty="0" smtClean="0"/>
              <a:t>Well/Hill:  Rotational transform profile may be raised/lowered, adjusting the location of rational surfaces, vacuum islands</a:t>
            </a:r>
          </a:p>
          <a:p>
            <a:pPr defTabSz="609600">
              <a:buFontTx/>
              <a:buChar char="•"/>
            </a:pPr>
            <a:endParaRPr lang="en-US" dirty="0">
              <a:latin typeface="Arial" charset="0"/>
            </a:endParaRPr>
          </a:p>
        </p:txBody>
      </p:sp>
      <p:sp>
        <p:nvSpPr>
          <p:cNvPr id="188" name="Text Box 421"/>
          <p:cNvSpPr txBox="1">
            <a:spLocks noChangeArrowheads="1"/>
          </p:cNvSpPr>
          <p:nvPr/>
        </p:nvSpPr>
        <p:spPr bwMode="auto">
          <a:xfrm>
            <a:off x="18253075" y="6940550"/>
            <a:ext cx="6861175" cy="2917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0952" tIns="30476" rIns="60952" bIns="30476">
            <a:spAutoFit/>
          </a:bodyPr>
          <a:lstStyle/>
          <a:p>
            <a:r>
              <a:rPr lang="en-US" dirty="0" smtClean="0"/>
              <a:t> Te, Ne from Thomson Scattering.  </a:t>
            </a:r>
          </a:p>
          <a:p>
            <a:r>
              <a:rPr lang="en-US" dirty="0" smtClean="0"/>
              <a:t> Ti from </a:t>
            </a:r>
            <a:r>
              <a:rPr lang="en-US" dirty="0" err="1" smtClean="0"/>
              <a:t>ChERS</a:t>
            </a:r>
            <a:r>
              <a:rPr lang="en-US" dirty="0" smtClean="0"/>
              <a:t>.  </a:t>
            </a:r>
            <a:r>
              <a:rPr lang="en-US" dirty="0" err="1" smtClean="0"/>
              <a:t>Zeff</a:t>
            </a:r>
            <a:r>
              <a:rPr lang="en-US" dirty="0" smtClean="0"/>
              <a:t> ≈ 1 from </a:t>
            </a:r>
            <a:r>
              <a:rPr lang="en-US" dirty="0" err="1" smtClean="0"/>
              <a:t>Bremsstrahlung</a:t>
            </a:r>
            <a:r>
              <a:rPr lang="en-US" dirty="0" smtClean="0"/>
              <a:t> radiation (</a:t>
            </a:r>
            <a:r>
              <a:rPr lang="en-US" dirty="0" err="1" smtClean="0"/>
              <a:t>ChERS</a:t>
            </a:r>
            <a:r>
              <a:rPr lang="en-US" dirty="0" smtClean="0"/>
              <a:t> optics).</a:t>
            </a:r>
          </a:p>
          <a:p>
            <a:r>
              <a:rPr lang="en-US" dirty="0" smtClean="0"/>
              <a:t> PENTA</a:t>
            </a:r>
            <a:r>
              <a:rPr lang="en-US" baseline="30000" dirty="0" smtClean="0"/>
              <a:t>3</a:t>
            </a:r>
            <a:r>
              <a:rPr lang="en-US" dirty="0" smtClean="0"/>
              <a:t> calculates the fluxes.  </a:t>
            </a:r>
            <a:r>
              <a:rPr lang="en-US" dirty="0" err="1" smtClean="0"/>
              <a:t>E</a:t>
            </a:r>
            <a:r>
              <a:rPr lang="en-US" baseline="-25000" dirty="0" err="1" smtClean="0"/>
              <a:t>r</a:t>
            </a:r>
            <a:r>
              <a:rPr lang="en-US" dirty="0" smtClean="0"/>
              <a:t>  is determined by </a:t>
            </a:r>
            <a:r>
              <a:rPr lang="en-US" dirty="0" err="1" smtClean="0"/>
              <a:t>ambipolarity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The electron-root </a:t>
            </a:r>
            <a:r>
              <a:rPr lang="en-US" u="sng" dirty="0" smtClean="0"/>
              <a:t>reverses</a:t>
            </a:r>
            <a:r>
              <a:rPr lang="en-US" dirty="0" smtClean="0"/>
              <a:t> the direction of the bootstrap current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B</a:t>
            </a:r>
            <a:r>
              <a:rPr lang="en-US" baseline="-25000" dirty="0" err="1" smtClean="0"/>
              <a:t>θ</a:t>
            </a:r>
            <a:r>
              <a:rPr lang="en-US" dirty="0" smtClean="0"/>
              <a:t> has large unidirectional contribution from &lt;J∙B&gt;</a:t>
            </a:r>
          </a:p>
          <a:p>
            <a:r>
              <a:rPr lang="en-US" dirty="0" smtClean="0"/>
              <a:t> B</a:t>
            </a:r>
            <a:r>
              <a:rPr lang="en-US" baseline="-25000" dirty="0" smtClean="0"/>
              <a:t>r</a:t>
            </a:r>
            <a:r>
              <a:rPr lang="en-US" dirty="0" smtClean="0"/>
              <a:t> is dominated by the m=2 structure of the vacuum vessel</a:t>
            </a:r>
          </a:p>
          <a:p>
            <a:r>
              <a:rPr lang="en-US" dirty="0" smtClean="0"/>
              <a:t> Measurement evolves slightly faster than simulated values</a:t>
            </a:r>
          </a:p>
          <a:p>
            <a:r>
              <a:rPr lang="en-US" dirty="0" smtClean="0"/>
              <a:t> Possible sources of error: </a:t>
            </a:r>
            <a:r>
              <a:rPr lang="en-US" dirty="0" err="1" smtClean="0"/>
              <a:t>Z</a:t>
            </a:r>
            <a:r>
              <a:rPr lang="en-US" baseline="-25000" dirty="0" err="1" smtClean="0"/>
              <a:t>eff</a:t>
            </a:r>
            <a:r>
              <a:rPr lang="en-US" dirty="0" smtClean="0"/>
              <a:t>, initial plasma profiles, neoclassical calculation of bootstrap current</a:t>
            </a:r>
          </a:p>
          <a:p>
            <a:endParaRPr lang="en-US" dirty="0"/>
          </a:p>
        </p:txBody>
      </p:sp>
      <p:pic>
        <p:nvPicPr>
          <p:cNvPr id="539" name="Picture 538" descr="mda_coil_cube"/>
          <p:cNvPicPr/>
          <p:nvPr/>
        </p:nvPicPr>
        <p:blipFill>
          <a:blip r:embed="rId26" cstate="print"/>
          <a:srcRect/>
          <a:stretch>
            <a:fillRect/>
          </a:stretch>
        </p:blipFill>
        <p:spPr bwMode="auto">
          <a:xfrm>
            <a:off x="4673600" y="13109575"/>
            <a:ext cx="1042639" cy="1332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6" name="Text Box 498"/>
          <p:cNvSpPr txBox="1">
            <a:spLocks noChangeArrowheads="1"/>
          </p:cNvSpPr>
          <p:nvPr/>
        </p:nvSpPr>
        <p:spPr bwMode="auto">
          <a:xfrm>
            <a:off x="16465550" y="13293725"/>
            <a:ext cx="9144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defTabSz="609600">
              <a:spcBef>
                <a:spcPct val="50000"/>
              </a:spcBef>
              <a:buNone/>
            </a:pPr>
            <a:r>
              <a:rPr lang="el-GR" sz="1400" b="1" dirty="0" smtClean="0">
                <a:latin typeface="Arial" pitchFamily="34" charset="0"/>
              </a:rPr>
              <a:t>≈ </a:t>
            </a:r>
            <a:r>
              <a:rPr lang="en-US" sz="1400" b="1" dirty="0" smtClean="0">
                <a:latin typeface="Arial" pitchFamily="34" charset="0"/>
              </a:rPr>
              <a:t>1/6 </a:t>
            </a:r>
            <a:r>
              <a:rPr lang="en-US" sz="1400" b="1" dirty="0">
                <a:latin typeface="Arial" pitchFamily="34" charset="0"/>
              </a:rPr>
              <a:t>FP</a:t>
            </a:r>
          </a:p>
        </p:txBody>
      </p:sp>
      <p:graphicFrame>
        <p:nvGraphicFramePr>
          <p:cNvPr id="626" name="Object 8"/>
          <p:cNvGraphicFramePr>
            <a:graphicFrameLocks noChangeAspect="1"/>
          </p:cNvGraphicFramePr>
          <p:nvPr/>
        </p:nvGraphicFramePr>
        <p:xfrm>
          <a:off x="31636124" y="7216775"/>
          <a:ext cx="199601" cy="209550"/>
        </p:xfrm>
        <a:graphic>
          <a:graphicData uri="http://schemas.openxmlformats.org/presentationml/2006/ole">
            <p:oleObj spid="_x0000_s1098" name="Equation" r:id="rId27" imgW="152280" imgH="126720" progId="Equation.3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457200" marR="0" indent="-4572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10137</TotalTime>
  <Words>736</Words>
  <Application>Microsoft Office PowerPoint</Application>
  <PresentationFormat>Custom</PresentationFormat>
  <Paragraphs>125</Paragraphs>
  <Slides>1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Default Design</vt:lpstr>
      <vt:lpstr>Equation</vt:lpstr>
      <vt:lpstr>Slide 1</vt:lpstr>
    </vt:vector>
  </TitlesOfParts>
  <Company>HSX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WalterG</dc:creator>
  <cp:lastModifiedBy>HSX-User</cp:lastModifiedBy>
  <cp:revision>605</cp:revision>
  <dcterms:created xsi:type="dcterms:W3CDTF">2005-10-11T17:07:47Z</dcterms:created>
  <dcterms:modified xsi:type="dcterms:W3CDTF">2010-11-03T15:52:07Z</dcterms:modified>
</cp:coreProperties>
</file>