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918400" cy="16459200"/>
  <p:notesSz cx="6858000" cy="92964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9900CC"/>
    <a:srgbClr val="0000FF"/>
    <a:srgbClr val="9933FF"/>
    <a:srgbClr val="802AA6"/>
    <a:srgbClr val="FF00FF"/>
    <a:srgbClr val="00FF00"/>
    <a:srgbClr val="00FFFF"/>
    <a:srgbClr val="00CC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40" autoAdjust="0"/>
    <p:restoredTop sz="93772" autoAdjust="0"/>
  </p:normalViewPr>
  <p:slideViewPr>
    <p:cSldViewPr snapToGrid="0">
      <p:cViewPr varScale="1">
        <p:scale>
          <a:sx n="35" d="100"/>
          <a:sy n="35" d="100"/>
        </p:scale>
        <p:origin x="-120" y="-402"/>
      </p:cViewPr>
      <p:guideLst>
        <p:guide orient="horz"/>
        <p:guide pos="15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4" d="100"/>
          <a:sy n="74" d="100"/>
        </p:scale>
        <p:origin x="-2814" y="-102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72421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t" anchorCtr="0" compatLnSpc="1">
            <a:prstTxWarp prst="textNoShape">
              <a:avLst/>
            </a:prstTxWarp>
          </a:bodyPr>
          <a:lstStyle>
            <a:lvl1pPr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80" y="1"/>
            <a:ext cx="2972421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t" anchorCtr="0" compatLnSpc="1">
            <a:prstTxWarp prst="textNoShape">
              <a:avLst/>
            </a:prstTxWarp>
          </a:bodyPr>
          <a:lstStyle>
            <a:lvl1pPr algn="r"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422"/>
            <a:ext cx="2972421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b" anchorCtr="0" compatLnSpc="1">
            <a:prstTxWarp prst="textNoShape">
              <a:avLst/>
            </a:prstTxWarp>
          </a:bodyPr>
          <a:lstStyle>
            <a:lvl1pPr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80" y="8831422"/>
            <a:ext cx="2972421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4" tIns="46572" rIns="93144" bIns="46572" numCol="1" anchor="b" anchorCtr="0" compatLnSpc="1">
            <a:prstTxWarp prst="textNoShape">
              <a:avLst/>
            </a:prstTxWarp>
          </a:bodyPr>
          <a:lstStyle>
            <a:lvl1pPr algn="r" defTabSz="931924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CAB995A-D469-4F55-A976-89C7B7F6B2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016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72421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028" y="1"/>
            <a:ext cx="2972421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57150" y="696913"/>
            <a:ext cx="69723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423" y="4416512"/>
            <a:ext cx="5485159" cy="4183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824"/>
            <a:ext cx="2972421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8" y="8829824"/>
            <a:ext cx="2972421" cy="464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9" tIns="45880" rIns="91759" bIns="4588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108F082-45AD-4C6A-9701-720E7D5FC3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543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3A2078-4935-477F-861F-7244F2AA4D25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7150" y="696913"/>
            <a:ext cx="6972300" cy="3486150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To edit the bottom date go to View Slide Master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564" y="5113340"/>
            <a:ext cx="27981275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125" y="9326565"/>
            <a:ext cx="2304415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239" y="3840163"/>
            <a:ext cx="29625925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6" y="10575925"/>
            <a:ext cx="27981275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6" y="6975475"/>
            <a:ext cx="27981275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6239" y="3840163"/>
            <a:ext cx="14736762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35400" y="3840163"/>
            <a:ext cx="14736763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6238" y="3684588"/>
            <a:ext cx="14544676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238" y="5219702"/>
            <a:ext cx="14544676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725" y="3684588"/>
            <a:ext cx="14549438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725" y="5219702"/>
            <a:ext cx="14549438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5640"/>
            <a:ext cx="10829926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863" y="655640"/>
            <a:ext cx="1840230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6238" y="3444875"/>
            <a:ext cx="10829926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1" y="11522075"/>
            <a:ext cx="19751675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601" y="1470025"/>
            <a:ext cx="19751675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601" y="12880975"/>
            <a:ext cx="19751675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3840163"/>
            <a:ext cx="29625925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6476" y="658813"/>
            <a:ext cx="7405688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658813"/>
            <a:ext cx="22067837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bucky badger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2926" y="190500"/>
            <a:ext cx="2012706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1" descr="qhs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396987" y="128590"/>
            <a:ext cx="3521413" cy="225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8803900" y="15998825"/>
            <a:ext cx="180000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algn="ctr" defTabSz="585788" fontAlgn="ctr">
              <a:spcBef>
                <a:spcPct val="0"/>
              </a:spcBef>
              <a:buFontTx/>
              <a:buNone/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56</a:t>
            </a:r>
            <a:r>
              <a:rPr lang="en-US" sz="2800" b="1" baseline="30000" dirty="0" smtClean="0">
                <a:solidFill>
                  <a:srgbClr val="000066"/>
                </a:solidFill>
                <a:cs typeface="Arial" charset="0"/>
              </a:rPr>
              <a:t>th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Annual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Meeting of the Division of Plasma Physics,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October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27 - 31, New Orleans, Louisiana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.emf"/><Relationship Id="rId8" Type="http://schemas.openxmlformats.org/officeDocument/2006/relationships/image" Target="../media/image6.png"/><Relationship Id="rId26" Type="http://schemas.openxmlformats.org/officeDocument/2006/relationships/image" Target="../media/image15.png"/><Relationship Id="rId39" Type="http://schemas.openxmlformats.org/officeDocument/2006/relationships/image" Target="../media/image21.png"/><Relationship Id="rId3" Type="http://schemas.openxmlformats.org/officeDocument/2006/relationships/image" Target="../media/image3.png"/><Relationship Id="rId21" Type="http://schemas.openxmlformats.org/officeDocument/2006/relationships/image" Target="../media/image9.png"/><Relationship Id="rId42" Type="http://schemas.openxmlformats.org/officeDocument/2006/relationships/image" Target="../media/image19.emf"/><Relationship Id="rId17" Type="http://schemas.openxmlformats.org/officeDocument/2006/relationships/image" Target="../media/image34.png"/><Relationship Id="rId7" Type="http://schemas.openxmlformats.org/officeDocument/2006/relationships/image" Target="../media/image5.png"/><Relationship Id="rId25" Type="http://schemas.openxmlformats.org/officeDocument/2006/relationships/image" Target="../media/image14.png"/><Relationship Id="rId38" Type="http://schemas.openxmlformats.org/officeDocument/2006/relationships/image" Target="../media/image180.png"/><Relationship Id="rId2" Type="http://schemas.openxmlformats.org/officeDocument/2006/relationships/notesSlide" Target="../notesSlides/notesSlide1.xml"/><Relationship Id="rId20" Type="http://schemas.openxmlformats.org/officeDocument/2006/relationships/image" Target="../media/image8.png"/><Relationship Id="rId29" Type="http://schemas.openxmlformats.org/officeDocument/2006/relationships/image" Target="../media/image80.png"/><Relationship Id="rId41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24" Type="http://schemas.openxmlformats.org/officeDocument/2006/relationships/image" Target="../media/image13.png"/><Relationship Id="rId32" Type="http://schemas.openxmlformats.org/officeDocument/2006/relationships/image" Target="../media/image19.png"/><Relationship Id="rId37" Type="http://schemas.openxmlformats.org/officeDocument/2006/relationships/image" Target="../media/image18.png"/><Relationship Id="rId40" Type="http://schemas.openxmlformats.org/officeDocument/2006/relationships/image" Target="../media/image24.png"/><Relationship Id="rId5" Type="http://schemas.openxmlformats.org/officeDocument/2006/relationships/image" Target="../media/image30.png"/><Relationship Id="rId23" Type="http://schemas.openxmlformats.org/officeDocument/2006/relationships/image" Target="../media/image12.png"/><Relationship Id="rId28" Type="http://schemas.openxmlformats.org/officeDocument/2006/relationships/image" Target="../media/image17.png"/><Relationship Id="rId36" Type="http://schemas.openxmlformats.org/officeDocument/2006/relationships/image" Target="../media/image22.png"/><Relationship Id="rId10" Type="http://schemas.openxmlformats.org/officeDocument/2006/relationships/image" Target="../media/image221.png"/><Relationship Id="rId19" Type="http://schemas.openxmlformats.org/officeDocument/2006/relationships/image" Target="../media/image5.emf"/><Relationship Id="rId31" Type="http://schemas.openxmlformats.org/officeDocument/2006/relationships/image" Target="../media/image16.png"/><Relationship Id="rId4" Type="http://schemas.openxmlformats.org/officeDocument/2006/relationships/image" Target="../media/image2.png"/><Relationship Id="rId22" Type="http://schemas.openxmlformats.org/officeDocument/2006/relationships/image" Target="../media/image10.emf"/><Relationship Id="rId27" Type="http://schemas.openxmlformats.org/officeDocument/2006/relationships/image" Target="../media/image11.png"/><Relationship Id="rId30" Type="http://schemas.openxmlformats.org/officeDocument/2006/relationships/image" Target="../media/image110.png"/><Relationship Id="rId4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>
            <a:grpSpLocks noChangeAspect="1"/>
          </p:cNvGrpSpPr>
          <p:nvPr/>
        </p:nvGrpSpPr>
        <p:grpSpPr>
          <a:xfrm>
            <a:off x="16155838" y="11433327"/>
            <a:ext cx="5868000" cy="3433485"/>
            <a:chOff x="4053840" y="1435581"/>
            <a:chExt cx="4709160" cy="2755419"/>
          </a:xfrm>
        </p:grpSpPr>
        <p:pic>
          <p:nvPicPr>
            <p:cNvPr id="91" name="Content Placeholder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840" y="1435581"/>
              <a:ext cx="4709160" cy="2755419"/>
            </a:xfrm>
            <a:prstGeom prst="rect">
              <a:avLst/>
            </a:prstGeom>
          </p:spPr>
        </p:pic>
        <p:cxnSp>
          <p:nvCxnSpPr>
            <p:cNvPr id="93" name="Straight Arrow Connector 92"/>
            <p:cNvCxnSpPr/>
            <p:nvPr/>
          </p:nvCxnSpPr>
          <p:spPr>
            <a:xfrm>
              <a:off x="5486400" y="2667000"/>
              <a:ext cx="304800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arrow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/>
                <p:cNvSpPr txBox="1"/>
                <p:nvPr/>
              </p:nvSpPr>
              <p:spPr>
                <a:xfrm>
                  <a:off x="5410200" y="2286000"/>
                  <a:ext cx="4525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0200" y="2286000"/>
                  <a:ext cx="452560" cy="369332"/>
                </a:xfrm>
                <a:prstGeom prst="rect">
                  <a:avLst/>
                </a:prstGeom>
                <a:blipFill rotWithShape="1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31" name="Text Box 107"/>
          <p:cNvSpPr txBox="1">
            <a:spLocks noChangeArrowheads="1"/>
          </p:cNvSpPr>
          <p:nvPr/>
        </p:nvSpPr>
        <p:spPr bwMode="auto">
          <a:xfrm>
            <a:off x="2734793" y="249067"/>
            <a:ext cx="2732063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 algn="ctr">
              <a:buFontTx/>
              <a:buNone/>
            </a:pPr>
            <a:r>
              <a:rPr lang="en-US" sz="6000" b="1" dirty="0" smtClean="0"/>
              <a:t>Spectral MSE Study on HSX and Non-Statistical Beam Level Populations</a:t>
            </a:r>
            <a:endParaRPr lang="en-US" sz="6000" dirty="0"/>
          </a:p>
        </p:txBody>
      </p:sp>
      <p:sp>
        <p:nvSpPr>
          <p:cNvPr id="1032" name="Text Box 108"/>
          <p:cNvSpPr txBox="1">
            <a:spLocks noChangeArrowheads="1"/>
          </p:cNvSpPr>
          <p:nvPr/>
        </p:nvSpPr>
        <p:spPr bwMode="auto">
          <a:xfrm>
            <a:off x="0" y="1354167"/>
            <a:ext cx="32918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000" b="1" dirty="0" smtClean="0">
                <a:cs typeface="Times New Roman" pitchFamily="18" charset="0"/>
              </a:rPr>
              <a:t>C. Ruiz, S.T.A. Kumar, O. Marchuck</a:t>
            </a:r>
            <a:r>
              <a:rPr lang="en-US" sz="4000" b="1" baseline="30000" dirty="0" smtClean="0">
                <a:cs typeface="Times New Roman" pitchFamily="18" charset="0"/>
              </a:rPr>
              <a:t>1</a:t>
            </a:r>
            <a:r>
              <a:rPr lang="en-US" sz="4000" b="1" dirty="0" smtClean="0">
                <a:cs typeface="Times New Roman" pitchFamily="18" charset="0"/>
              </a:rPr>
              <a:t>, F.S.B Anderson, D.T. Anderson </a:t>
            </a:r>
            <a:endParaRPr lang="en-US" sz="4000" b="1" baseline="300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000" i="1" dirty="0">
                <a:solidFill>
                  <a:schemeClr val="accent2"/>
                </a:solidFill>
              </a:rPr>
              <a:t>HSX Plasma Laboratory, Univ. of Wisconsin, Madison, </a:t>
            </a:r>
            <a:r>
              <a:rPr lang="en-US" sz="2000" i="1" dirty="0" smtClean="0">
                <a:solidFill>
                  <a:schemeClr val="accent2"/>
                </a:solidFill>
              </a:rPr>
              <a:t>USA</a:t>
            </a:r>
            <a:r>
              <a:rPr lang="en-US" sz="2000" i="1" dirty="0">
                <a:solidFill>
                  <a:schemeClr val="accent2"/>
                </a:solidFill>
              </a:rPr>
              <a:t>; </a:t>
            </a:r>
            <a:endParaRPr lang="en-US" sz="2000" i="1" dirty="0" smtClean="0">
              <a:solidFill>
                <a:schemeClr val="accent2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000" i="1" baseline="30000" dirty="0" smtClean="0">
                <a:solidFill>
                  <a:schemeClr val="accent2"/>
                </a:solidFill>
              </a:rPr>
              <a:t>1</a:t>
            </a:r>
            <a:r>
              <a:rPr lang="en-US" sz="2000" i="1" dirty="0" smtClean="0">
                <a:solidFill>
                  <a:schemeClr val="accent2"/>
                </a:solidFill>
              </a:rPr>
              <a:t>Forschungszentrum </a:t>
            </a:r>
            <a:r>
              <a:rPr lang="en-US" sz="2000" i="1" dirty="0">
                <a:solidFill>
                  <a:schemeClr val="accent2"/>
                </a:solidFill>
              </a:rPr>
              <a:t>Juelich </a:t>
            </a:r>
            <a:r>
              <a:rPr lang="en-US" sz="2000" i="1" dirty="0" smtClean="0">
                <a:solidFill>
                  <a:schemeClr val="accent2"/>
                </a:solidFill>
              </a:rPr>
              <a:t>GmbH, Germany</a:t>
            </a:r>
            <a:endParaRPr lang="en-US" sz="2000" i="1" dirty="0">
              <a:solidFill>
                <a:schemeClr val="accent2"/>
              </a:solidFill>
            </a:endParaRPr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170451" y="2818083"/>
            <a:ext cx="9912662" cy="738664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Introduction/Motivation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055" name="Line 111"/>
          <p:cNvSpPr>
            <a:spLocks noChangeShapeType="1"/>
          </p:cNvSpPr>
          <p:nvPr/>
        </p:nvSpPr>
        <p:spPr bwMode="auto">
          <a:xfrm>
            <a:off x="110066" y="2692399"/>
            <a:ext cx="32603617" cy="9857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1124" name="Rectangle 100"/>
          <p:cNvSpPr>
            <a:spLocks noChangeArrowheads="1"/>
          </p:cNvSpPr>
          <p:nvPr/>
        </p:nvSpPr>
        <p:spPr bwMode="auto">
          <a:xfrm>
            <a:off x="0" y="0"/>
            <a:ext cx="32918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" name="Rectangle 101"/>
          <p:cNvSpPr>
            <a:spLocks noChangeArrowheads="1"/>
          </p:cNvSpPr>
          <p:nvPr/>
        </p:nvSpPr>
        <p:spPr bwMode="auto">
          <a:xfrm>
            <a:off x="0" y="0"/>
            <a:ext cx="32918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42" name="Text Box 113"/>
          <p:cNvSpPr txBox="1">
            <a:spLocks noChangeArrowheads="1"/>
          </p:cNvSpPr>
          <p:nvPr/>
        </p:nvSpPr>
        <p:spPr bwMode="auto">
          <a:xfrm>
            <a:off x="22129104" y="2814355"/>
            <a:ext cx="10584000" cy="738664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Experiments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3" name="Text Box 113"/>
          <p:cNvSpPr txBox="1">
            <a:spLocks noChangeArrowheads="1"/>
          </p:cNvSpPr>
          <p:nvPr/>
        </p:nvSpPr>
        <p:spPr bwMode="auto">
          <a:xfrm>
            <a:off x="177244" y="6076202"/>
            <a:ext cx="9899077" cy="707886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Overview/Theory/Background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" name="Text Box 113"/>
          <p:cNvSpPr txBox="1">
            <a:spLocks noChangeArrowheads="1"/>
          </p:cNvSpPr>
          <p:nvPr/>
        </p:nvSpPr>
        <p:spPr bwMode="auto">
          <a:xfrm>
            <a:off x="22129200" y="14420182"/>
            <a:ext cx="10584000" cy="523220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References / Acknowledgements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3" name="Text Box 113"/>
          <p:cNvSpPr txBox="1">
            <a:spLocks noChangeArrowheads="1"/>
          </p:cNvSpPr>
          <p:nvPr/>
        </p:nvSpPr>
        <p:spPr bwMode="auto">
          <a:xfrm>
            <a:off x="10230331" y="2818083"/>
            <a:ext cx="11784083" cy="738664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MSE Diagnostic with Simultaneous Views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7086498" y="16105650"/>
            <a:ext cx="579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This work supported by US DOE Grant DE-FG02-93ER54222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6676" y="3671438"/>
            <a:ext cx="4752000" cy="240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A good knowledge of the radial electric field profile is required to understand plasma transport properties.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A </a:t>
            </a:r>
            <a:r>
              <a:rPr lang="en-US" dirty="0"/>
              <a:t>radial </a:t>
            </a:r>
            <a:r>
              <a:rPr lang="en-US" dirty="0" smtClean="0"/>
              <a:t>electric </a:t>
            </a:r>
            <a:r>
              <a:rPr lang="en-US" dirty="0"/>
              <a:t>field results in ExB shear flows, which in turn leads to changes in the particle confinement </a:t>
            </a:r>
            <a:r>
              <a:rPr lang="en-US" dirty="0" smtClean="0"/>
              <a:t>and </a:t>
            </a:r>
            <a:r>
              <a:rPr lang="en-US" dirty="0"/>
              <a:t>a reduction of </a:t>
            </a:r>
            <a:r>
              <a:rPr lang="en-US" dirty="0" smtClean="0"/>
              <a:t>turbulence.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Previous measurements of radial electric field using CXRS on HSX have shown discrepancy to the expected Er.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>
            <a:off x="11032435" y="3564667"/>
            <a:ext cx="4365139" cy="3741214"/>
            <a:chOff x="1527048" y="1170432"/>
            <a:chExt cx="4243754" cy="4642338"/>
          </a:xfrm>
        </p:grpSpPr>
        <p:pic>
          <p:nvPicPr>
            <p:cNvPr id="54" name="Picture 7"/>
            <p:cNvPicPr>
              <a:picLocks noChangeAspect="1" noChangeArrowheads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68" t="6994" r="9749" b="7947"/>
            <a:stretch/>
          </p:blipFill>
          <p:spPr bwMode="auto">
            <a:xfrm>
              <a:off x="1527048" y="1170432"/>
              <a:ext cx="4243754" cy="4642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5" name="Straight Arrow Connector 54"/>
            <p:cNvCxnSpPr/>
            <p:nvPr/>
          </p:nvCxnSpPr>
          <p:spPr>
            <a:xfrm>
              <a:off x="3048000" y="1524000"/>
              <a:ext cx="0" cy="419100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56" name="Straight Arrow Connector 55"/>
            <p:cNvCxnSpPr/>
            <p:nvPr/>
          </p:nvCxnSpPr>
          <p:spPr>
            <a:xfrm flipH="1">
              <a:off x="1752600" y="3429000"/>
              <a:ext cx="12954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C0504D"/>
              </a:solidFill>
              <a:prstDash val="solid"/>
              <a:tailEnd type="arrow"/>
            </a:ln>
            <a:effectLst/>
          </p:spPr>
        </p:cxnSp>
        <p:cxnSp>
          <p:nvCxnSpPr>
            <p:cNvPr id="57" name="Straight Arrow Connector 56"/>
            <p:cNvCxnSpPr/>
            <p:nvPr/>
          </p:nvCxnSpPr>
          <p:spPr>
            <a:xfrm flipH="1">
              <a:off x="2057400" y="3429000"/>
              <a:ext cx="990600" cy="990600"/>
            </a:xfrm>
            <a:prstGeom prst="straightConnector1">
              <a:avLst/>
            </a:prstGeom>
            <a:noFill/>
            <a:ln w="19050" cap="flat" cmpd="sng" algn="ctr">
              <a:solidFill>
                <a:srgbClr val="C0504D"/>
              </a:solidFill>
              <a:prstDash val="solid"/>
              <a:tailEnd type="arrow"/>
            </a:ln>
            <a:effectLst/>
          </p:spPr>
        </p:cxnSp>
        <p:cxnSp>
          <p:nvCxnSpPr>
            <p:cNvPr id="58" name="Straight Arrow Connector 57"/>
            <p:cNvCxnSpPr>
              <a:cxnSpLocks noChangeAspect="1"/>
            </p:cNvCxnSpPr>
            <p:nvPr/>
          </p:nvCxnSpPr>
          <p:spPr>
            <a:xfrm flipH="1">
              <a:off x="3047999" y="2679192"/>
              <a:ext cx="1285383" cy="749808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olid"/>
              <a:tailEnd type="arrow"/>
            </a:ln>
            <a:effectLst/>
          </p:spPr>
        </p:cxnSp>
        <p:cxnSp>
          <p:nvCxnSpPr>
            <p:cNvPr id="59" name="Straight Arrow Connector 58"/>
            <p:cNvCxnSpPr>
              <a:cxnSpLocks noChangeAspect="1"/>
            </p:cNvCxnSpPr>
            <p:nvPr/>
          </p:nvCxnSpPr>
          <p:spPr>
            <a:xfrm>
              <a:off x="3048000" y="3429001"/>
              <a:ext cx="1262742" cy="609599"/>
            </a:xfrm>
            <a:prstGeom prst="straightConnector1">
              <a:avLst/>
            </a:prstGeom>
            <a:noFill/>
            <a:ln w="19050" cap="flat" cmpd="sng" algn="ctr">
              <a:solidFill>
                <a:srgbClr val="00B050"/>
              </a:solidFill>
              <a:prstDash val="solid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/>
                <p:nvPr/>
              </p:nvSpPr>
              <p:spPr>
                <a:xfrm>
                  <a:off x="2971801" y="5181600"/>
                  <a:ext cx="615033" cy="4964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20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kumimoji="0" lang="en-US" sz="20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20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1801" y="5181600"/>
                  <a:ext cx="615033" cy="49648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15152" r="-194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/>
                <p:cNvSpPr txBox="1"/>
                <p:nvPr/>
              </p:nvSpPr>
              <p:spPr>
                <a:xfrm>
                  <a:off x="1809119" y="2923794"/>
                  <a:ext cx="511413" cy="5394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1800" b="1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1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  <m:t>𝑩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𝒚</m:t>
                            </m:r>
                          </m:sub>
                        </m:sSub>
                      </m:oMath>
                    </m:oMathPara>
                  </a14:m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9119" y="2923794"/>
                  <a:ext cx="511413" cy="539446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42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2054442" y="4363108"/>
                  <a:ext cx="497388" cy="49998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1800" b="1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1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  <m:t>𝑩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𝒛</m:t>
                            </m:r>
                          </m:sub>
                        </m:sSub>
                      </m:oMath>
                    </m:oMathPara>
                  </a14:m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4442" y="4363108"/>
                  <a:ext cx="497388" cy="499983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TextBox 62"/>
            <p:cNvSpPr txBox="1"/>
            <p:nvPr/>
          </p:nvSpPr>
          <p:spPr>
            <a:xfrm>
              <a:off x="4257998" y="2394506"/>
              <a:ext cx="703162" cy="3819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</a:rPr>
                <a:t>View 1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4038600" y="3521368"/>
                  <a:ext cx="1732202" cy="53605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  <m: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38600" y="3521368"/>
                  <a:ext cx="1732202" cy="536053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3138268" y="4345828"/>
                  <a:ext cx="520265" cy="54286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0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2000" b="1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kumimoji="0" lang="en-US" sz="2000" b="1" i="1" u="none" strike="noStrike" kern="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  <m:t>𝑬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20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𝒓</m:t>
                            </m:r>
                          </m:sub>
                        </m:sSub>
                      </m:oMath>
                    </m:oMathPara>
                  </a14:m>
                  <a:endPara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38268" y="4345828"/>
                  <a:ext cx="520265" cy="542868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6" name="Straight Arrow Connector 65"/>
            <p:cNvCxnSpPr/>
            <p:nvPr/>
          </p:nvCxnSpPr>
          <p:spPr>
            <a:xfrm rot="10800000" flipV="1">
              <a:off x="3124200" y="3677308"/>
              <a:ext cx="0" cy="904546"/>
            </a:xfrm>
            <a:prstGeom prst="straightConnector1">
              <a:avLst/>
            </a:prstGeom>
            <a:noFill/>
            <a:ln w="19050" cap="flat" cmpd="sng" algn="ctr">
              <a:solidFill>
                <a:srgbClr val="00B050"/>
              </a:solidFill>
              <a:prstDash val="solid"/>
              <a:tailEnd type="arrow"/>
            </a:ln>
            <a:effectLst/>
          </p:spPr>
        </p:cxnSp>
        <p:sp>
          <p:nvSpPr>
            <p:cNvPr id="67" name="Freeform 66"/>
            <p:cNvSpPr/>
            <p:nvPr/>
          </p:nvSpPr>
          <p:spPr>
            <a:xfrm>
              <a:off x="3050822" y="3032145"/>
              <a:ext cx="227605" cy="275622"/>
            </a:xfrm>
            <a:custGeom>
              <a:avLst/>
              <a:gdLst>
                <a:gd name="connsiteX0" fmla="*/ 0 w 227605"/>
                <a:gd name="connsiteY0" fmla="*/ 46899 h 275622"/>
                <a:gd name="connsiteX1" fmla="*/ 180622 w 227605"/>
                <a:gd name="connsiteY1" fmla="*/ 13033 h 275622"/>
                <a:gd name="connsiteX2" fmla="*/ 225778 w 227605"/>
                <a:gd name="connsiteY2" fmla="*/ 238811 h 275622"/>
                <a:gd name="connsiteX3" fmla="*/ 214489 w 227605"/>
                <a:gd name="connsiteY3" fmla="*/ 272677 h 275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05" h="275622">
                  <a:moveTo>
                    <a:pt x="0" y="46899"/>
                  </a:moveTo>
                  <a:cubicBezTo>
                    <a:pt x="71496" y="13973"/>
                    <a:pt x="142992" y="-18952"/>
                    <a:pt x="180622" y="13033"/>
                  </a:cubicBezTo>
                  <a:cubicBezTo>
                    <a:pt x="218252" y="45018"/>
                    <a:pt x="220134" y="195537"/>
                    <a:pt x="225778" y="238811"/>
                  </a:cubicBezTo>
                  <a:cubicBezTo>
                    <a:pt x="231423" y="282085"/>
                    <a:pt x="222956" y="277381"/>
                    <a:pt x="214489" y="272677"/>
                  </a:cubicBezTo>
                </a:path>
              </a:pathLst>
            </a:custGeom>
            <a:noFill/>
            <a:ln w="1270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3048000" y="2678668"/>
                  <a:ext cx="3824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𝛼</m:t>
                            </m:r>
                          </m:e>
                        </m:acc>
                      </m:oMath>
                    </m:oMathPara>
                  </a14:m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8000" y="2678668"/>
                  <a:ext cx="382412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t="-6557" r="-1746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Freeform 68"/>
            <p:cNvSpPr/>
            <p:nvPr/>
          </p:nvSpPr>
          <p:spPr>
            <a:xfrm>
              <a:off x="3400778" y="3225800"/>
              <a:ext cx="169365" cy="372533"/>
            </a:xfrm>
            <a:custGeom>
              <a:avLst/>
              <a:gdLst>
                <a:gd name="connsiteX0" fmla="*/ 0 w 169365"/>
                <a:gd name="connsiteY0" fmla="*/ 372533 h 372533"/>
                <a:gd name="connsiteX1" fmla="*/ 169333 w 169365"/>
                <a:gd name="connsiteY1" fmla="*/ 146756 h 372533"/>
                <a:gd name="connsiteX2" fmla="*/ 11289 w 169365"/>
                <a:gd name="connsiteY2" fmla="*/ 0 h 37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9365" h="372533">
                  <a:moveTo>
                    <a:pt x="0" y="372533"/>
                  </a:moveTo>
                  <a:cubicBezTo>
                    <a:pt x="83726" y="290689"/>
                    <a:pt x="167452" y="208845"/>
                    <a:pt x="169333" y="146756"/>
                  </a:cubicBezTo>
                  <a:cubicBezTo>
                    <a:pt x="171214" y="84667"/>
                    <a:pt x="91251" y="42333"/>
                    <a:pt x="11289" y="0"/>
                  </a:cubicBezTo>
                </a:path>
              </a:pathLst>
            </a:custGeom>
            <a:noFill/>
            <a:ln w="12700" cap="flat" cmpd="sng" algn="ctr">
              <a:solidFill>
                <a:srgbClr val="00B05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/>
                <p:cNvSpPr txBox="1"/>
                <p:nvPr/>
              </p:nvSpPr>
              <p:spPr>
                <a:xfrm>
                  <a:off x="3505200" y="3212068"/>
                  <a:ext cx="382126" cy="4582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𝜽</m:t>
                        </m:r>
                      </m:oMath>
                    </m:oMathPara>
                  </a14:m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05200" y="3212068"/>
                  <a:ext cx="382126" cy="458291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1" name="Straight Arrow Connector 70"/>
            <p:cNvCxnSpPr/>
            <p:nvPr/>
          </p:nvCxnSpPr>
          <p:spPr>
            <a:xfrm flipH="1" flipV="1">
              <a:off x="3048000" y="3429003"/>
              <a:ext cx="1252331" cy="1371597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72" name="TextBox 71"/>
            <p:cNvSpPr txBox="1"/>
            <p:nvPr/>
          </p:nvSpPr>
          <p:spPr>
            <a:xfrm>
              <a:off x="4257998" y="4650511"/>
              <a:ext cx="703162" cy="3819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</a:rPr>
                <a:t>View 2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762" y="6896579"/>
            <a:ext cx="4134651" cy="3097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06000" y="7073135"/>
                <a:ext cx="4752000" cy="10296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7800" indent="-177800" algn="just"/>
                <a:r>
                  <a:rPr lang="en-US" dirty="0" smtClean="0"/>
                  <a:t>A moving particle in an external electric and magnetic field experiences a force. In it’s frame of reference the Lorentz electric field is:</a:t>
                </a:r>
              </a:p>
              <a:p>
                <a:pPr marL="635000" lvl="1" indent="-177800" algn="just"/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</a:rPr>
                          <m:t>𝑬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𝐿</m:t>
                        </m:r>
                      </m:sub>
                    </m:sSub>
                    <m:r>
                      <a:rPr lang="en-US" b="1" i="1" smtClean="0">
                        <a:latin typeface="Cambria Math"/>
                      </a:rPr>
                      <m:t>=</m:t>
                    </m:r>
                    <m:r>
                      <a:rPr lang="en-US" b="1" i="1" smtClean="0">
                        <a:latin typeface="Cambria Math"/>
                      </a:rPr>
                      <m:t>𝒗</m:t>
                    </m:r>
                    <m:r>
                      <a:rPr lang="en-US" b="0" i="1" smtClean="0">
                        <a:latin typeface="Cambria Math"/>
                      </a:rPr>
                      <m:t>×</m:t>
                    </m:r>
                    <m:r>
                      <a:rPr lang="en-US" b="1" i="1" smtClean="0">
                        <a:latin typeface="Cambria Math"/>
                      </a:rPr>
                      <m:t>𝑩</m:t>
                    </m:r>
                  </m:oMath>
                </a14:m>
                <a:r>
                  <a:rPr lang="en-US" b="1" dirty="0" smtClean="0"/>
                  <a:t> </a:t>
                </a:r>
              </a:p>
              <a:p>
                <a:pPr marL="177800" indent="-177800" algn="just"/>
                <a:r>
                  <a:rPr lang="en-US" dirty="0" smtClean="0"/>
                  <a:t>The total electric field felt by the particle in a plasma is:</a:t>
                </a:r>
              </a:p>
              <a:p>
                <a:pPr marL="635000" lvl="1" indent="-177800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</a:rPr>
                          <m:t>𝑬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</a:rPr>
                          <m:t>𝑬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</a:rPr>
                          <m:t>𝑬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b="1" dirty="0" smtClean="0"/>
                  <a:t> </a:t>
                </a:r>
              </a:p>
              <a:p>
                <a:pPr marL="177800" indent="-177800" algn="just"/>
                <a:r>
                  <a:rPr lang="en-US" dirty="0" smtClean="0"/>
                  <a:t>The radial electric field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 smtClean="0"/>
                  <a:t>) is given by the force balance equation.</a:t>
                </a:r>
              </a:p>
              <a:p>
                <a:pPr marL="635000" lvl="1" indent="-177800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0" smtClean="0">
                            <a:latin typeface="Cambria Math"/>
                          </a:rPr>
                          <m:t>𝛻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𝑒𝑛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</m:sub>
                    </m:sSub>
                  </m:oMath>
                </a14:m>
                <a:r>
                  <a:rPr lang="en-US" b="1" dirty="0" smtClean="0"/>
                  <a:t> </a:t>
                </a:r>
              </a:p>
              <a:p>
                <a:pPr marL="177800" indent="-177800" algn="just"/>
                <a:r>
                  <a:rPr lang="en-US" dirty="0" smtClean="0"/>
                  <a:t>A diagnostic neutral beam injects neutral particles into a plasma that get excited mainly due to collisions.</a:t>
                </a:r>
              </a:p>
              <a:p>
                <a:pPr marL="177800" indent="-177800" algn="just"/>
                <a:r>
                  <a:rPr lang="en-US" dirty="0" smtClean="0"/>
                  <a:t>According to atomic theory, the energy sublevels of an excited atom in an external electric field will be perturbed. Leading to the well known Stark Effect.</a:t>
                </a:r>
                <a:endParaRPr lang="en-US" dirty="0"/>
              </a:p>
              <a:p>
                <a:pPr marL="635000" lvl="1" indent="-177800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1400" i="1"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1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1400" i="1">
                            <a:latin typeface="Cambria Math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/>
                          </a:rPr>
                          <m:t>𝑒</m:t>
                        </m:r>
                        <m:r>
                          <a:rPr lang="en-US" sz="1400" i="1"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𝑜</m:t>
                            </m:r>
                          </m:sub>
                        </m:sSub>
                      </m:num>
                      <m:den>
                        <m:r>
                          <a:rPr lang="en-US" sz="1400" i="1">
                            <a:latin typeface="Cambria Math"/>
                          </a:rPr>
                          <m:t>h𝑐</m:t>
                        </m:r>
                      </m:den>
                    </m:f>
                    <m:sSup>
                      <m:sSupPr>
                        <m:ctrlPr>
                          <a:rPr lang="en-US" sz="1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/>
                          </a:rPr>
                          <m:t>𝜆</m:t>
                        </m:r>
                      </m:e>
                      <m:sup>
                        <m:r>
                          <a:rPr lang="en-US" sz="1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400" i="1">
                        <a:latin typeface="Cambria Math"/>
                      </a:rPr>
                      <m:t> </m:t>
                    </m:r>
                    <m:r>
                      <a:rPr lang="en-US" sz="1400" i="1">
                        <a:latin typeface="Cambria Math"/>
                      </a:rPr>
                      <m:t>𝑛</m:t>
                    </m:r>
                    <m:d>
                      <m:dPr>
                        <m:ctrlPr>
                          <a:rPr lang="en-US" sz="1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14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400" i="1">
                        <a:latin typeface="Cambria Math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sz="1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 b="1" i="1">
                                <a:latin typeface="Cambria Math"/>
                              </a:rPr>
                              <m:t>𝑬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400" dirty="0"/>
                  <a:t> </a:t>
                </a:r>
                <a:endParaRPr lang="en-US" sz="1400" dirty="0" smtClean="0"/>
              </a:p>
              <a:p>
                <a:pPr marL="177800" indent="-177800" algn="just"/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is a </a:t>
                </a:r>
                <a:r>
                  <a:rPr lang="en-US" dirty="0" smtClean="0"/>
                  <a:t>parabolic quantum number which </a:t>
                </a:r>
                <a:r>
                  <a:rPr lang="en-US" dirty="0"/>
                  <a:t>varies with </a:t>
                </a:r>
                <a:r>
                  <a:rPr lang="en-US" dirty="0" smtClean="0"/>
                  <a:t>the formula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  <a:ea typeface="Cambria Math" pitchFamily="18" charset="0"/>
                      </a:rPr>
                      <m:t>𝑛</m:t>
                    </m:r>
                    <m:r>
                      <a:rPr lang="en-US" sz="1400" i="1">
                        <a:latin typeface="Cambria Math"/>
                        <a:ea typeface="Cambria Math" pitchFamily="18" charset="0"/>
                      </a:rPr>
                      <m:t>=</m:t>
                    </m:r>
                    <m:sSub>
                      <m:sSubPr>
                        <m:ctrlPr>
                          <a:rPr lang="en-US" sz="1400" i="1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  <a:ea typeface="Cambria Math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400" i="1">
                            <a:latin typeface="Cambria Math"/>
                            <a:ea typeface="Cambria Math" pitchFamily="18" charset="0"/>
                          </a:rPr>
                          <m:t>1</m:t>
                        </m:r>
                      </m:sub>
                    </m:sSub>
                    <m:r>
                      <a:rPr lang="en-US" sz="1400" i="1">
                        <a:latin typeface="Cambria Math"/>
                        <a:ea typeface="Cambria Math" pitchFamily="18" charset="0"/>
                      </a:rPr>
                      <m:t>+</m:t>
                    </m:r>
                    <m:sSub>
                      <m:sSubPr>
                        <m:ctrlPr>
                          <a:rPr lang="en-US" sz="1400" i="1">
                            <a:latin typeface="Cambria Math"/>
                            <a:ea typeface="Cambria Math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/>
                            <a:ea typeface="Cambria Math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400" i="1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sub>
                    </m:sSub>
                    <m:r>
                      <a:rPr lang="en-US" sz="1400" i="1">
                        <a:latin typeface="Cambria Math"/>
                        <a:ea typeface="Cambria Math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sz="1400" i="1">
                            <a:latin typeface="Cambria Math"/>
                            <a:ea typeface="Cambria Math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>
                                <a:latin typeface="Cambria Math"/>
                                <a:ea typeface="Cambria Math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/>
                                <a:ea typeface="Cambria Math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  <a:ea typeface="Cambria Math" pitchFamily="18" charset="0"/>
                              </a:rPr>
                              <m:t>𝑙</m:t>
                            </m:r>
                          </m:sub>
                        </m:sSub>
                      </m:e>
                    </m:d>
                    <m:r>
                      <a:rPr lang="en-US" sz="1400" b="0" i="1" smtClean="0">
                        <a:latin typeface="Cambria Math"/>
                        <a:ea typeface="Cambria Math" pitchFamily="18" charset="0"/>
                      </a:rPr>
                      <m:t>+</m:t>
                    </m:r>
                    <m:r>
                      <a:rPr lang="en-US" sz="1400" i="1">
                        <a:latin typeface="Cambria Math"/>
                        <a:ea typeface="Cambria Math" pitchFamily="18" charset="0"/>
                      </a:rPr>
                      <m:t>1</m:t>
                    </m:r>
                  </m:oMath>
                </a14:m>
                <a:r>
                  <a:rPr lang="en-US" sz="1400" i="1" dirty="0" smtClean="0">
                    <a:latin typeface="Cambria Math" pitchFamily="18" charset="0"/>
                    <a:ea typeface="Cambria Math" pitchFamily="18" charset="0"/>
                  </a:rPr>
                  <a:t>.</a:t>
                </a:r>
                <a:endParaRPr lang="en-US" sz="1400" i="1" dirty="0">
                  <a:latin typeface="Cambria Math" pitchFamily="18" charset="0"/>
                  <a:ea typeface="Cambria Math" pitchFamily="18" charset="0"/>
                </a:endParaRPr>
              </a:p>
              <a:p>
                <a:pPr marL="177800" indent="-177800" algn="just"/>
                <a:r>
                  <a:rPr lang="en-US" dirty="0" smtClean="0"/>
                  <a:t>Each emitted photon has </a:t>
                </a:r>
                <a:r>
                  <a:rPr lang="en-US" dirty="0"/>
                  <a:t>a given polarization given by:</a:t>
                </a:r>
              </a:p>
              <a:p>
                <a:pPr marL="635000" lvl="1" indent="-177800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>
                            <a:latin typeface="Cambria Math"/>
                          </a:rPr>
                          <m:t>Δ</m:t>
                        </m:r>
                      </m:e>
                      <m:sub>
                        <m:r>
                          <a:rPr lang="en-US" sz="1400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1400" i="1">
                        <a:latin typeface="Cambria Math"/>
                      </a:rPr>
                      <m:t>=0→</m:t>
                    </m:r>
                    <m:r>
                      <a:rPr lang="en-US" sz="1400" i="1">
                        <a:latin typeface="Cambria Math"/>
                      </a:rPr>
                      <m:t>𝜋</m:t>
                    </m:r>
                    <m:r>
                      <a:rPr lang="en-US" sz="1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400" dirty="0"/>
                  <a:t>lines</a:t>
                </a:r>
              </a:p>
              <a:p>
                <a:pPr marL="635000" lvl="1" indent="-177800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>
                            <a:latin typeface="Cambria Math"/>
                          </a:rPr>
                          <m:t>Δ</m:t>
                        </m:r>
                      </m:e>
                      <m:sub>
                        <m:r>
                          <a:rPr lang="en-US" sz="1400" i="1"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1400" i="1">
                        <a:latin typeface="Cambria Math"/>
                      </a:rPr>
                      <m:t>=±1→</m:t>
                    </m:r>
                    <m:r>
                      <a:rPr lang="en-US" sz="1400" i="1">
                        <a:latin typeface="Cambria Math"/>
                      </a:rPr>
                      <m:t>𝜎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 smtClean="0"/>
                  <a:t>lines</a:t>
                </a:r>
                <a:endParaRPr lang="en-US" sz="1400" dirty="0"/>
              </a:p>
              <a:p>
                <a:pPr marL="177800" indent="-177800" algn="just"/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𝜋</m:t>
                    </m:r>
                    <m:r>
                      <a:rPr lang="en-US" b="0" i="1" smtClean="0">
                        <a:latin typeface="Cambria Math"/>
                      </a:rPr>
                      <m:t> &amp; </m:t>
                    </m:r>
                    <m:r>
                      <a:rPr lang="en-US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dirty="0" smtClean="0"/>
                  <a:t> refer to the polarization parallel or perpendicular  with respect to the total electric field felt by the neutral atom.</a:t>
                </a:r>
              </a:p>
              <a:p>
                <a:pPr marL="177800" indent="-177800"/>
                <a:r>
                  <a:rPr lang="en-US" dirty="0" smtClean="0"/>
                  <a:t>The </a:t>
                </a:r>
                <a:r>
                  <a:rPr lang="en-US" dirty="0"/>
                  <a:t>total </a:t>
                </a:r>
                <a:r>
                  <a:rPr lang="en-US" dirty="0" smtClean="0"/>
                  <a:t>emission </a:t>
                </a:r>
                <a:r>
                  <a:rPr lang="en-US" dirty="0"/>
                  <a:t>intensity for a given atomic transition </a:t>
                </a:r>
                <a:r>
                  <a:rPr lang="en-US" dirty="0" smtClean="0"/>
                  <a:t>is:</a:t>
                </a:r>
                <a:endParaRPr lang="en-US" dirty="0"/>
              </a:p>
              <a:p>
                <a:pPr marL="635000" lvl="1" indent="-177800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𝐼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i="1">
                            <a:latin typeface="Cambria Math"/>
                          </a:rPr>
                          <m:t>𝐼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𝜃</m:t>
                            </m:r>
                          </m:e>
                        </m:d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pPr marL="635000" lvl="1" indent="-177800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i="1"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:pPr marL="635000" lvl="1" indent="-177800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𝜎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1+</m:t>
                        </m:r>
                        <m:func>
                          <m:funcPr>
                            <m:ctrlPr>
                              <a:rPr lang="en-US" i="1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𝜃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  <a:p>
                <a:pPr marL="177800" indent="-177800" algn="just"/>
                <a:endParaRPr lang="en-US" dirty="0" smtClean="0"/>
              </a:p>
              <a:p>
                <a:pPr marL="177800" indent="-177800" algn="just"/>
                <a:endParaRPr lang="en-US" dirty="0" smtClean="0"/>
              </a:p>
              <a:p>
                <a:pPr marL="177800" indent="-177800" algn="just"/>
                <a:endParaRPr lang="en-US" dirty="0" smtClean="0"/>
              </a:p>
              <a:p>
                <a:pPr marL="177800" indent="-177800" algn="just"/>
                <a:endParaRPr lang="en-US" dirty="0" smtClean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000" y="7073135"/>
                <a:ext cx="4752000" cy="10296217"/>
              </a:xfrm>
              <a:prstGeom prst="rect">
                <a:avLst/>
              </a:prstGeom>
              <a:blipFill rotWithShape="1">
                <a:blip r:embed="rId20"/>
                <a:stretch>
                  <a:fillRect l="-385" t="-178" r="-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403113" y="10108580"/>
                <a:ext cx="4752000" cy="6603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7800" indent="-177800" algn="just"/>
                <a:r>
                  <a:rPr lang="en-US" dirty="0" smtClean="0"/>
                  <a:t>Notice </a:t>
                </a:r>
                <a:r>
                  <a:rPr lang="en-US" dirty="0"/>
                  <a:t>that the total intensity depends on the atomic transition </a:t>
                </a:r>
                <a:r>
                  <a:rPr lang="en-US" dirty="0" smtClean="0"/>
                  <a:t>probability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 smtClean="0"/>
                  <a:t>), the viewing angle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, and the total number of excited </a:t>
                </a:r>
                <a:r>
                  <a:rPr lang="en-US" dirty="0" smtClean="0"/>
                  <a:t>particles at a specific sublevel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/>
                  <a:t>.</a:t>
                </a:r>
              </a:p>
              <a:p>
                <a:pPr marL="177800" indent="-177800" algn="just"/>
                <a:r>
                  <a:rPr lang="en-US" dirty="0"/>
                  <a:t>If we take the ratio of two different atomic spectral lines,</a:t>
                </a:r>
              </a:p>
              <a:p>
                <a:pPr marL="635000" lvl="1" indent="-177800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𝜋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𝜎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𝜃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𝜃</m:t>
                            </m:r>
                          </m:e>
                        </m:func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𝑖𝑗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 smtClean="0"/>
                  <a:t> </a:t>
                </a:r>
              </a:p>
              <a:p>
                <a:pPr marL="177800" indent="-177800" algn="just"/>
                <a:r>
                  <a:rPr lang="en-US" dirty="0" smtClean="0"/>
                  <a:t>Take </a:t>
                </a:r>
                <a:r>
                  <a:rPr lang="en-US" dirty="0"/>
                  <a:t>the ratio </a:t>
                </a:r>
                <a:r>
                  <a:rPr lang="en-US" dirty="0" smtClean="0"/>
                  <a:t>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transition, for which  the atomic </a:t>
                </a:r>
                <a:r>
                  <a:rPr lang="en-US" dirty="0"/>
                  <a:t>sublevel </a:t>
                </a:r>
                <a:r>
                  <a:rPr lang="en-US" dirty="0" smtClean="0"/>
                  <a:t>of each of those comes from the same upper level. Then, </a:t>
                </a:r>
                <a:r>
                  <a:rPr lang="en-US" dirty="0"/>
                  <a:t>knowledge of the total number of </a:t>
                </a:r>
                <a:r>
                  <a:rPr lang="en-US" dirty="0" smtClean="0"/>
                  <a:t>particles </a:t>
                </a:r>
                <a:r>
                  <a:rPr lang="en-US" dirty="0"/>
                  <a:t>is not </a:t>
                </a:r>
                <a:r>
                  <a:rPr lang="en-US" dirty="0" smtClean="0"/>
                  <a:t>required [1].</a:t>
                </a:r>
                <a:endParaRPr lang="en-US" dirty="0" smtClean="0"/>
              </a:p>
              <a:p>
                <a:pPr marL="177800" indent="-177800" algn="just"/>
                <a:r>
                  <a:rPr lang="en-US" dirty="0" smtClean="0"/>
                  <a:t>The intensity ratio can be solved for the viewing angle:</a:t>
                </a:r>
                <a:endParaRPr lang="en-US" dirty="0"/>
              </a:p>
              <a:p>
                <a:pPr marL="635000" lvl="1" indent="-177800" algn="just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</a:rPr>
                                  <m:t>2 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𝑓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2 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𝑓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</a:rPr>
                          <m:t>1/2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177800" indent="-177800" algn="just"/>
                <a:r>
                  <a:rPr lang="en-US" dirty="0" smtClean="0"/>
                  <a:t>Now if we project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 smtClean="0"/>
                  <a:t> into the viewing direction with an appropriate coordinate system</a:t>
                </a:r>
              </a:p>
              <a:p>
                <a:pPr marL="177800" indent="-177800" algn="just"/>
                <a:endParaRPr lang="en-US" dirty="0" smtClean="0"/>
              </a:p>
              <a:p>
                <a:pPr marL="177800" indent="-177800" algn="just"/>
                <a:endParaRPr lang="en-US" dirty="0"/>
              </a:p>
              <a:p>
                <a:pPr marL="177800" indent="-177800" algn="just"/>
                <a:r>
                  <a:rPr lang="en-US" dirty="0" smtClean="0"/>
                  <a:t>We can solve for radial electric field if we know the magnetic field components and beam velocity.</a:t>
                </a:r>
                <a:endParaRPr lang="en-US" dirty="0"/>
              </a:p>
              <a:p>
                <a:pPr marL="177800" indent="-177800" algn="just"/>
                <a:endParaRPr lang="en-US" dirty="0" smtClean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113" y="10108580"/>
                <a:ext cx="4752000" cy="6603603"/>
              </a:xfrm>
              <a:prstGeom prst="rect">
                <a:avLst/>
              </a:prstGeom>
              <a:blipFill rotWithShape="1">
                <a:blip r:embed="rId21"/>
                <a:stretch>
                  <a:fillRect l="-385" t="-277" r="-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7" name="Group 106"/>
          <p:cNvGrpSpPr>
            <a:grpSpLocks noChangeAspect="1"/>
          </p:cNvGrpSpPr>
          <p:nvPr/>
        </p:nvGrpSpPr>
        <p:grpSpPr>
          <a:xfrm>
            <a:off x="25126629" y="5327103"/>
            <a:ext cx="8187957" cy="4320000"/>
            <a:chOff x="-612576" y="836712"/>
            <a:chExt cx="10234946" cy="5400000"/>
          </a:xfrm>
        </p:grpSpPr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12576" y="836712"/>
              <a:ext cx="10234946" cy="5400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9" name="Straight Arrow Connector 108"/>
            <p:cNvCxnSpPr/>
            <p:nvPr/>
          </p:nvCxnSpPr>
          <p:spPr>
            <a:xfrm>
              <a:off x="6886235" y="2755211"/>
              <a:ext cx="200365" cy="96747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110" name="Straight Arrow Connector 109"/>
            <p:cNvCxnSpPr/>
            <p:nvPr/>
          </p:nvCxnSpPr>
          <p:spPr>
            <a:xfrm flipH="1" flipV="1">
              <a:off x="7932192" y="3536712"/>
              <a:ext cx="221208" cy="18226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TextBox 110"/>
                <p:cNvSpPr txBox="1"/>
                <p:nvPr/>
              </p:nvSpPr>
              <p:spPr>
                <a:xfrm>
                  <a:off x="5413413" y="3200400"/>
                  <a:ext cx="1586492" cy="384721"/>
                </a:xfrm>
                <a:prstGeom prst="rect">
                  <a:avLst/>
                </a:prstGeom>
                <a:solidFill>
                  <a:sysClr val="window" lastClr="FFFFFF"/>
                </a:solidFill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Un-shifted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𝛼</m:t>
                          </m:r>
                        </m:sub>
                      </m:sSub>
                    </m:oMath>
                  </a14:m>
                  <a:endPara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111" name="TextBox 1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3413" y="3200400"/>
                  <a:ext cx="1586492" cy="384721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 l="-957" t="-1961" b="-176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2" name="TextBox 111"/>
            <p:cNvSpPr txBox="1"/>
            <p:nvPr/>
          </p:nvSpPr>
          <p:spPr>
            <a:xfrm>
              <a:off x="8153400" y="3593068"/>
              <a:ext cx="603530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 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II</a:t>
              </a: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TextBox 112"/>
                <p:cNvSpPr txBox="1"/>
                <p:nvPr/>
              </p:nvSpPr>
              <p:spPr>
                <a:xfrm>
                  <a:off x="6477000" y="2286000"/>
                  <a:ext cx="2073405" cy="384721"/>
                </a:xfrm>
                <a:prstGeom prst="rect">
                  <a:avLst/>
                </a:prstGeom>
                <a:noFill/>
                <a:ln>
                  <a:solidFill>
                    <a:sysClr val="windowText" lastClr="000000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𝛼</m:t>
                          </m:r>
                        </m:sub>
                      </m:sSub>
                    </m:oMath>
                  </a14:m>
                  <a:r>
                    <a:rPr kumimoji="0" lang="en-US" sz="1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 MSE Spectrum</a:t>
                  </a:r>
                </a:p>
              </p:txBody>
            </p:sp>
          </mc:Choice>
          <mc:Fallback xmlns="">
            <p:sp>
              <p:nvSpPr>
                <p:cNvPr id="113" name="TextBox 1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7000" y="2286000"/>
                  <a:ext cx="2073405" cy="384721"/>
                </a:xfrm>
                <a:prstGeom prst="rect">
                  <a:avLst/>
                </a:prstGeom>
                <a:blipFill rotWithShape="1">
                  <a:blip r:embed="rId24"/>
                  <a:stretch>
                    <a:fillRect b="-15094"/>
                  </a:stretch>
                </a:blipFill>
                <a:ln>
                  <a:solidFill>
                    <a:sysClr val="windowText" lastClr="00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TextBox 113"/>
                <p:cNvSpPr txBox="1"/>
                <p:nvPr/>
              </p:nvSpPr>
              <p:spPr>
                <a:xfrm>
                  <a:off x="2133600" y="3720718"/>
                  <a:ext cx="2066271" cy="4086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𝛽</m:t>
                          </m:r>
                        </m:sub>
                      </m:sSub>
                    </m:oMath>
                  </a14:m>
                  <a:r>
                    <a:rPr kumimoji="0" lang="en-US" sz="1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 MSE Spectrum</a:t>
                  </a:r>
                </a:p>
              </p:txBody>
            </p:sp>
          </mc:Choice>
          <mc:Fallback xmlns="">
            <p:sp>
              <p:nvSpPr>
                <p:cNvPr id="114" name="TextBox 1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3600" y="3720718"/>
                  <a:ext cx="2066271" cy="408686"/>
                </a:xfrm>
                <a:prstGeom prst="rect">
                  <a:avLst/>
                </a:prstGeom>
                <a:blipFill rotWithShape="1">
                  <a:blip r:embed="rId25"/>
                  <a:stretch>
                    <a:fillRect t="-1887" r="-369" b="-132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5" name="Straight Arrow Connector 114"/>
            <p:cNvCxnSpPr/>
            <p:nvPr/>
          </p:nvCxnSpPr>
          <p:spPr>
            <a:xfrm flipH="1">
              <a:off x="3352800" y="4097055"/>
              <a:ext cx="152400" cy="410413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116" name="Straight Arrow Connector 115"/>
            <p:cNvCxnSpPr/>
            <p:nvPr/>
          </p:nvCxnSpPr>
          <p:spPr>
            <a:xfrm flipH="1">
              <a:off x="2667000" y="4097055"/>
              <a:ext cx="838200" cy="410413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TextBox 116"/>
                <p:cNvSpPr txBox="1"/>
                <p:nvPr/>
              </p:nvSpPr>
              <p:spPr>
                <a:xfrm>
                  <a:off x="914400" y="3263518"/>
                  <a:ext cx="1579359" cy="408686"/>
                </a:xfrm>
                <a:prstGeom prst="rect">
                  <a:avLst/>
                </a:prstGeom>
                <a:solidFill>
                  <a:sysClr val="window" lastClr="FFFFFF"/>
                </a:solidFill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Un-shifted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𝛽</m:t>
                          </m:r>
                        </m:sub>
                      </m:sSub>
                    </m:oMath>
                  </a14:m>
                  <a:endPara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mc:Choice>
          <mc:Fallback xmlns="">
            <p:sp>
              <p:nvSpPr>
                <p:cNvPr id="117" name="TextBox 1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3263518"/>
                  <a:ext cx="1579359" cy="408686"/>
                </a:xfrm>
                <a:prstGeom prst="rect">
                  <a:avLst/>
                </a:prstGeom>
                <a:blipFill rotWithShape="1">
                  <a:blip r:embed="rId26"/>
                  <a:stretch>
                    <a:fillRect l="-1449" t="-1887" b="-132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8" name="Straight Arrow Connector 117"/>
            <p:cNvCxnSpPr>
              <a:stCxn id="112" idx="2"/>
            </p:cNvCxnSpPr>
            <p:nvPr/>
          </p:nvCxnSpPr>
          <p:spPr>
            <a:xfrm flipH="1">
              <a:off x="8365159" y="3977789"/>
              <a:ext cx="90006" cy="13701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119" name="TextBox 118"/>
            <p:cNvSpPr txBox="1"/>
            <p:nvPr/>
          </p:nvSpPr>
          <p:spPr>
            <a:xfrm>
              <a:off x="2133600" y="1371600"/>
              <a:ext cx="2057400" cy="961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Notice the un-shifted emission is saturated but that wouldn’t affect the MSE Spectrum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16027934" y="3847755"/>
                <a:ext cx="5652000" cy="2307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/>
                <a:r>
                  <a:rPr lang="en-US" dirty="0" smtClean="0"/>
                  <a:t>After some manipulation we can cast the coupled equations in the form of a general second order </a:t>
                </a:r>
                <a:r>
                  <a:rPr lang="en-US" dirty="0" smtClean="0"/>
                  <a:t>equation:</a:t>
                </a:r>
                <a:endParaRPr lang="en-US" dirty="0" smtClean="0"/>
              </a:p>
              <a:p>
                <a:pPr marL="742950" lvl="1" indent="-296863" algn="just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𝑎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𝑐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𝑧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𝑑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𝑒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pPr marL="285750" indent="-285750" algn="just"/>
                <a:r>
                  <a:rPr lang="en-US" dirty="0" smtClean="0"/>
                  <a:t>Using the resultant method we find an analytical solution to obtain the magnetic field components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&amp;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dirty="0" smtClean="0"/>
                  <a:t>.</a:t>
                </a:r>
              </a:p>
              <a:p>
                <a:pPr marL="285750" indent="-285750" algn="just"/>
                <a:r>
                  <a:rPr lang="en-US" dirty="0" smtClean="0"/>
                  <a:t>The radial electric field will be given by:</a:t>
                </a:r>
              </a:p>
              <a:p>
                <a:pPr marL="285750" indent="-285750" algn="just"/>
                <a:endParaRPr lang="en-US" dirty="0" smtClean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7934" y="3847755"/>
                <a:ext cx="5652000" cy="2307748"/>
              </a:xfrm>
              <a:prstGeom prst="rect">
                <a:avLst/>
              </a:prstGeom>
              <a:blipFill rotWithShape="1">
                <a:blip r:embed="rId27"/>
                <a:stretch>
                  <a:fillRect l="-324" t="-792" r="-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473100" y="5708131"/>
                <a:ext cx="2973122" cy="48256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𝛾</m:t>
                        </m:r>
                        <m:func>
                          <m:funcPr>
                            <m:ctrlPr>
                              <a:rPr lang="en-US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/>
                              </a:rPr>
                              <m:t>𝜃</m:t>
                            </m:r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73100" y="5708131"/>
                <a:ext cx="2973122" cy="482568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7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47159815"/>
                  </p:ext>
                </p:extLst>
              </p:nvPr>
            </p:nvGraphicFramePr>
            <p:xfrm>
              <a:off x="13447180" y="12616247"/>
              <a:ext cx="2340000" cy="2340001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170000"/>
                    <a:gridCol w="1170000"/>
                  </a:tblGrid>
                  <a:tr h="49918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b="1" dirty="0" smtClean="0">
                              <a:latin typeface="Arial" pitchFamily="34" charset="0"/>
                              <a:cs typeface="Arial" pitchFamily="34" charset="0"/>
                            </a:rPr>
                            <a:t>DNB Parameter</a:t>
                          </a:r>
                          <a:endParaRPr lang="en-US" sz="10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b="1" dirty="0" smtClean="0">
                              <a:latin typeface="Arial" pitchFamily="34" charset="0"/>
                              <a:cs typeface="Arial" pitchFamily="34" charset="0"/>
                            </a:rPr>
                            <a:t>Value</a:t>
                          </a:r>
                          <a:endParaRPr lang="en-US" sz="10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2122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Beam Energy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28.14 keV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9918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Energy</a:t>
                          </a:r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Components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~</a:t>
                          </a:r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90% </a:t>
                          </a:r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000" b="0" i="1" smtClean="0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b="0" i="1" smtClean="0">
                                      <a:latin typeface="Cambria Math"/>
                                      <a:cs typeface="Arial" pitchFamily="34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sz="1000" b="0" i="1" smtClean="0">
                                      <a:latin typeface="Cambria Math"/>
                                      <a:cs typeface="Arial" pitchFamily="34" charset="0"/>
                                    </a:rPr>
                                    <m:t>+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 Monoenergetic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2122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Beam Ions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H</a:t>
                          </a:r>
                          <a:r>
                            <a:rPr lang="en-US" sz="1000" baseline="30000" dirty="0" smtClean="0">
                              <a:latin typeface="Arial" pitchFamily="34" charset="0"/>
                              <a:cs typeface="Arial" pitchFamily="34" charset="0"/>
                            </a:rPr>
                            <a:t>+</a:t>
                          </a:r>
                          <a:endParaRPr lang="en-US" sz="100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9918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Beam pulse duration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3 ms</a:t>
                          </a:r>
                          <a:endParaRPr lang="en-US" sz="100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7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47159815"/>
                  </p:ext>
                </p:extLst>
              </p:nvPr>
            </p:nvGraphicFramePr>
            <p:xfrm>
              <a:off x="13447180" y="12616247"/>
              <a:ext cx="2340000" cy="2340001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170000"/>
                    <a:gridCol w="1170000"/>
                  </a:tblGrid>
                  <a:tr h="49918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b="1" dirty="0" smtClean="0">
                              <a:latin typeface="Arial" pitchFamily="34" charset="0"/>
                              <a:cs typeface="Arial" pitchFamily="34" charset="0"/>
                            </a:rPr>
                            <a:t>DNB Parameter</a:t>
                          </a:r>
                          <a:endParaRPr lang="en-US" sz="10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b="1" dirty="0" smtClean="0">
                              <a:latin typeface="Arial" pitchFamily="34" charset="0"/>
                              <a:cs typeface="Arial" pitchFamily="34" charset="0"/>
                            </a:rPr>
                            <a:t>Value</a:t>
                          </a:r>
                          <a:endParaRPr lang="en-US" sz="10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2122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Beam Energy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28.14 keV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9918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Energy</a:t>
                          </a:r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Components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29"/>
                          <a:stretch>
                            <a:fillRect l="-100521" t="-187654" b="-187654"/>
                          </a:stretch>
                        </a:blipFill>
                      </a:tcPr>
                    </a:tc>
                  </a:tr>
                  <a:tr h="42122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Beam Ions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H</a:t>
                          </a:r>
                          <a:r>
                            <a:rPr lang="en-US" sz="1000" baseline="30000" dirty="0" smtClean="0">
                              <a:latin typeface="Arial" pitchFamily="34" charset="0"/>
                              <a:cs typeface="Arial" pitchFamily="34" charset="0"/>
                            </a:rPr>
                            <a:t>+</a:t>
                          </a:r>
                          <a:endParaRPr lang="en-US" sz="100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9918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Beam pulse duration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3 ms</a:t>
                          </a:r>
                          <a:endParaRPr lang="en-US" sz="100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8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138625426"/>
                  </p:ext>
                </p:extLst>
              </p:nvPr>
            </p:nvGraphicFramePr>
            <p:xfrm>
              <a:off x="10633804" y="12616247"/>
              <a:ext cx="2340000" cy="234000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170000"/>
                    <a:gridCol w="1170000"/>
                  </a:tblGrid>
                  <a:tr h="46800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b="1" dirty="0" smtClean="0">
                              <a:latin typeface="Arial" pitchFamily="34" charset="0"/>
                              <a:cs typeface="Arial" pitchFamily="34" charset="0"/>
                            </a:rPr>
                            <a:t>HSX Parameter</a:t>
                          </a:r>
                          <a:endParaRPr lang="en-US" sz="10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b="1" dirty="0" smtClean="0">
                              <a:latin typeface="Arial" pitchFamily="34" charset="0"/>
                              <a:cs typeface="Arial" pitchFamily="34" charset="0"/>
                            </a:rPr>
                            <a:t>Value</a:t>
                          </a:r>
                          <a:endParaRPr lang="en-US" sz="10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800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B field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~ 1 Tesla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800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000" b="0" i="1" smtClean="0">
                                      <a:latin typeface="Cambria Math"/>
                                    </a:rPr>
                                    <m:t>𝐿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 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~</a:t>
                          </a:r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2.4 MV/m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800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000" b="0" i="1" smtClean="0"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 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~ 35 KV/m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800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000" b="0" i="1" smtClean="0">
                                      <a:latin typeface="Cambria Math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en-US" sz="1000" b="0" i="1" smtClean="0">
                                  <a:latin typeface="Cambria Math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sz="10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1000" b="0" i="1" smtClean="0">
                                      <a:latin typeface="Cambria Math"/>
                                    </a:rPr>
                                    <m:t>𝐿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 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~ 1%</a:t>
                          </a: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8" name="Content Placeholder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138625426"/>
                  </p:ext>
                </p:extLst>
              </p:nvPr>
            </p:nvGraphicFramePr>
            <p:xfrm>
              <a:off x="10633804" y="12616247"/>
              <a:ext cx="2340000" cy="234000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170000"/>
                    <a:gridCol w="1170000"/>
                  </a:tblGrid>
                  <a:tr h="46800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b="1" dirty="0" smtClean="0">
                              <a:latin typeface="Arial" pitchFamily="34" charset="0"/>
                              <a:cs typeface="Arial" pitchFamily="34" charset="0"/>
                            </a:rPr>
                            <a:t>HSX Parameter</a:t>
                          </a:r>
                          <a:endParaRPr lang="en-US" sz="10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000" b="1" dirty="0" smtClean="0">
                              <a:latin typeface="Arial" pitchFamily="34" charset="0"/>
                              <a:cs typeface="Arial" pitchFamily="34" charset="0"/>
                            </a:rPr>
                            <a:t>Value</a:t>
                          </a:r>
                          <a:endParaRPr lang="en-US" sz="10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800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B field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~ 1 Tesla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8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0"/>
                          <a:stretch>
                            <a:fillRect t="-200000" r="-10052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~</a:t>
                          </a:r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2.4 </a:t>
                          </a:r>
                          <a:r>
                            <a:rPr lang="en-US" sz="100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MV/m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8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0"/>
                          <a:stretch>
                            <a:fillRect t="-303947" r="-100521" b="-102632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~ </a:t>
                          </a:r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35 </a:t>
                          </a:r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KV/m</a:t>
                          </a:r>
                          <a:endParaRPr lang="en-US" sz="10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68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0"/>
                          <a:stretch>
                            <a:fillRect t="-398701" r="-100521" b="-1299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l"/>
                          <a:r>
                            <a:rPr lang="en-US" sz="1000" dirty="0" smtClean="0">
                              <a:latin typeface="Arial" pitchFamily="34" charset="0"/>
                              <a:cs typeface="Arial" pitchFamily="34" charset="0"/>
                            </a:rPr>
                            <a:t>~ 1%</a:t>
                          </a:r>
                        </a:p>
                      </a:txBody>
                      <a:tcPr>
                        <a:lnL w="12700" cmpd="sng">
                          <a:solidFill>
                            <a:srgbClr val="000000"/>
                          </a:solidFill>
                        </a:lnL>
                        <a:lnR w="12700" cmpd="sng">
                          <a:solidFill>
                            <a:srgbClr val="000000"/>
                          </a:solidFill>
                        </a:lnR>
                        <a:lnT w="12700" cmpd="sng">
                          <a:solidFill>
                            <a:srgbClr val="000000"/>
                          </a:solidFill>
                        </a:lnT>
                        <a:lnB w="12700" cmpd="sng">
                          <a:solidFill>
                            <a:srgbClr val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5" name="TextBox 24"/>
          <p:cNvSpPr txBox="1"/>
          <p:nvPr/>
        </p:nvSpPr>
        <p:spPr>
          <a:xfrm>
            <a:off x="10430189" y="11621675"/>
            <a:ext cx="540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/>
            <a:r>
              <a:rPr lang="en-US" dirty="0" smtClean="0"/>
              <a:t>The diagnostic neutral beam and plasma parameters influence the motional stark effect diagnostic. Our DNB and HSX plasma parameters are shown here:</a:t>
            </a:r>
          </a:p>
        </p:txBody>
      </p:sp>
      <p:sp>
        <p:nvSpPr>
          <p:cNvPr id="1130" name="TextBox 1129"/>
          <p:cNvSpPr txBox="1"/>
          <p:nvPr/>
        </p:nvSpPr>
        <p:spPr>
          <a:xfrm>
            <a:off x="22180245" y="15001468"/>
            <a:ext cx="10800000" cy="960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n-US" sz="1400" dirty="0" smtClean="0"/>
              <a:t>Thanks to </a:t>
            </a:r>
            <a:r>
              <a:rPr lang="en-US" sz="1400" dirty="0" smtClean="0"/>
              <a:t>Dr. N. Pablant for the support and communication for the realization of this work.</a:t>
            </a:r>
          </a:p>
          <a:p>
            <a:pPr marL="177800" indent="-177800"/>
            <a:r>
              <a:rPr lang="en-US" sz="1400" dirty="0" smtClean="0"/>
              <a:t>Thanks to </a:t>
            </a:r>
            <a:r>
              <a:rPr lang="en-US" sz="1400" dirty="0" smtClean="0"/>
              <a:t>the HSX group, my supervisor and colleagues who operate the HSX machine</a:t>
            </a:r>
            <a:r>
              <a:rPr lang="en-US" sz="1400" dirty="0" smtClean="0"/>
              <a:t>.</a:t>
            </a:r>
          </a:p>
          <a:p>
            <a:pPr marL="177800" indent="-177800">
              <a:lnSpc>
                <a:spcPts val="1300"/>
              </a:lnSpc>
            </a:pPr>
            <a:endParaRPr lang="en-US" sz="1400" dirty="0" smtClean="0"/>
          </a:p>
          <a:p>
            <a:pPr>
              <a:buNone/>
            </a:pPr>
            <a:r>
              <a:rPr lang="en-US" sz="1000" dirty="0" smtClean="0"/>
              <a:t>[1] N. Pablant</a:t>
            </a:r>
            <a:r>
              <a:rPr lang="en-US" sz="1000" dirty="0"/>
              <a:t>, Measurements of the internal magnetic field on DIII-D using intensity and spacing of the motional Stark </a:t>
            </a:r>
            <a:r>
              <a:rPr lang="en-US" sz="1000" dirty="0" smtClean="0"/>
              <a:t>multiplet, Review </a:t>
            </a:r>
            <a:r>
              <a:rPr lang="en-US" sz="1000" dirty="0" smtClean="0"/>
              <a:t>of Scientific Instruments 79 (2008)</a:t>
            </a:r>
            <a:endParaRPr lang="en-US" sz="1100" dirty="0" smtClean="0"/>
          </a:p>
        </p:txBody>
      </p:sp>
      <p:sp>
        <p:nvSpPr>
          <p:cNvPr id="120" name="TextBox 119"/>
          <p:cNvSpPr txBox="1"/>
          <p:nvPr/>
        </p:nvSpPr>
        <p:spPr>
          <a:xfrm>
            <a:off x="5247412" y="3671998"/>
            <a:ext cx="4752000" cy="240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Perform a measurement of Er using motional stark effect diagnostic.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Validation of atomic physics codes for the non-statistical population of the atomic energy levels.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Show a method to measure radial electric field without specific knowledge of the population of the hydrogen atomic sublevels.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5898579" y="8104150"/>
            <a:ext cx="3780000" cy="2278934"/>
            <a:chOff x="13999406" y="8796078"/>
            <a:chExt cx="4681729" cy="2822577"/>
          </a:xfrm>
        </p:grpSpPr>
        <p:grpSp>
          <p:nvGrpSpPr>
            <p:cNvPr id="18" name="Group 17"/>
            <p:cNvGrpSpPr/>
            <p:nvPr/>
          </p:nvGrpSpPr>
          <p:grpSpPr>
            <a:xfrm>
              <a:off x="13999406" y="8796078"/>
              <a:ext cx="4681729" cy="2822577"/>
              <a:chOff x="17158508" y="7935101"/>
              <a:chExt cx="4681729" cy="2822577"/>
            </a:xfrm>
          </p:grpSpPr>
          <p:grpSp>
            <p:nvGrpSpPr>
              <p:cNvPr id="75" name="Group 74"/>
              <p:cNvGrpSpPr>
                <a:grpSpLocks noChangeAspect="1"/>
              </p:cNvGrpSpPr>
              <p:nvPr/>
            </p:nvGrpSpPr>
            <p:grpSpPr>
              <a:xfrm>
                <a:off x="17158508" y="7935101"/>
                <a:ext cx="4681729" cy="2822577"/>
                <a:chOff x="791380" y="1066802"/>
                <a:chExt cx="7315201" cy="4410276"/>
              </a:xfrm>
            </p:grpSpPr>
            <p:pic>
              <p:nvPicPr>
                <p:cNvPr id="7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486" t="16066" r="11523" b="12560"/>
                <a:stretch/>
              </p:blipFill>
              <p:spPr bwMode="auto">
                <a:xfrm>
                  <a:off x="791380" y="1066802"/>
                  <a:ext cx="7315201" cy="44102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77" name="Straight Arrow Connector 76"/>
                <p:cNvCxnSpPr/>
                <p:nvPr/>
              </p:nvCxnSpPr>
              <p:spPr>
                <a:xfrm flipH="1" flipV="1">
                  <a:off x="4796459" y="4439265"/>
                  <a:ext cx="320084" cy="363383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C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78" name="Straight Arrow Connector 77"/>
                <p:cNvCxnSpPr/>
                <p:nvPr/>
              </p:nvCxnSpPr>
              <p:spPr>
                <a:xfrm>
                  <a:off x="4108514" y="3806431"/>
                  <a:ext cx="340464" cy="339703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C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79" name="Straight Arrow Connector 78"/>
                <p:cNvCxnSpPr/>
                <p:nvPr/>
              </p:nvCxnSpPr>
              <p:spPr>
                <a:xfrm>
                  <a:off x="4417261" y="3433420"/>
                  <a:ext cx="375120" cy="437555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C00000"/>
                  </a:solidFill>
                  <a:prstDash val="solid"/>
                  <a:tailEnd type="arrow"/>
                </a:ln>
                <a:effectLst/>
              </p:spPr>
            </p:cxnSp>
            <p:sp>
              <p:nvSpPr>
                <p:cNvPr id="80" name="TextBox 79"/>
                <p:cNvSpPr txBox="1"/>
                <p:nvPr/>
              </p:nvSpPr>
              <p:spPr>
                <a:xfrm>
                  <a:off x="3835356" y="3402795"/>
                  <a:ext cx="546315" cy="4590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A</a:t>
                  </a: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4068079" y="3100779"/>
                  <a:ext cx="563582" cy="4590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1000" kern="0" dirty="0">
                      <a:solidFill>
                        <a:sysClr val="windowText" lastClr="000000"/>
                      </a:solidFill>
                    </a:rPr>
                    <a:t>C</a:t>
                  </a:r>
                  <a:endParaRPr kumimoji="0" lang="en-US" sz="1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2" name="TextBox 81"/>
                <p:cNvSpPr txBox="1"/>
                <p:nvPr/>
              </p:nvSpPr>
              <p:spPr>
                <a:xfrm>
                  <a:off x="5035541" y="4610872"/>
                  <a:ext cx="610425" cy="526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B</a:t>
                  </a:r>
                </a:p>
              </p:txBody>
            </p:sp>
            <p:cxnSp>
              <p:nvCxnSpPr>
                <p:cNvPr id="83" name="Straight Arrow Connector 82"/>
                <p:cNvCxnSpPr/>
                <p:nvPr/>
              </p:nvCxnSpPr>
              <p:spPr>
                <a:xfrm flipH="1" flipV="1">
                  <a:off x="5114100" y="4086739"/>
                  <a:ext cx="386438" cy="470017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C00000"/>
                  </a:solidFill>
                  <a:prstDash val="solid"/>
                  <a:tailEnd type="arrow"/>
                </a:ln>
                <a:effectLst/>
              </p:spPr>
            </p:cxnSp>
            <p:sp>
              <p:nvSpPr>
                <p:cNvPr id="84" name="TextBox 83"/>
                <p:cNvSpPr txBox="1"/>
                <p:nvPr/>
              </p:nvSpPr>
              <p:spPr>
                <a:xfrm>
                  <a:off x="5410465" y="4321745"/>
                  <a:ext cx="487382" cy="4590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D</a:t>
                  </a:r>
                </a:p>
              </p:txBody>
            </p:sp>
          </p:grpSp>
          <p:cxnSp>
            <p:nvCxnSpPr>
              <p:cNvPr id="13" name="Straight Arrow Connector 12"/>
              <p:cNvCxnSpPr/>
              <p:nvPr/>
            </p:nvCxnSpPr>
            <p:spPr bwMode="auto">
              <a:xfrm>
                <a:off x="18366632" y="8642699"/>
                <a:ext cx="769929" cy="1263175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17522551" y="8344296"/>
                <a:ext cx="1358547" cy="326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US" sz="1050" b="1" dirty="0" smtClean="0"/>
                  <a:t>Neutral Beam</a:t>
                </a: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7099463" y="10051444"/>
              <a:ext cx="323602" cy="312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050" dirty="0"/>
                <a:t>T</a:t>
              </a:r>
              <a:endParaRPr lang="en-US" sz="1050" dirty="0" smtClean="0"/>
            </a:p>
          </p:txBody>
        </p:sp>
        <p:cxnSp>
          <p:nvCxnSpPr>
            <p:cNvPr id="104" name="Straight Arrow Connector 103"/>
            <p:cNvCxnSpPr/>
            <p:nvPr/>
          </p:nvCxnSpPr>
          <p:spPr>
            <a:xfrm flipH="1">
              <a:off x="16864011" y="10219874"/>
              <a:ext cx="298513" cy="163804"/>
            </a:xfrm>
            <a:prstGeom prst="straightConnector1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tailEnd type="arrow"/>
            </a:ln>
            <a:effectLst/>
          </p:spPr>
        </p:cxnSp>
      </p:grpSp>
      <p:sp>
        <p:nvSpPr>
          <p:cNvPr id="10" name="TextBox 9"/>
          <p:cNvSpPr txBox="1"/>
          <p:nvPr/>
        </p:nvSpPr>
        <p:spPr>
          <a:xfrm>
            <a:off x="22254358" y="3714532"/>
            <a:ext cx="3593391" cy="240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/>
            <a:r>
              <a:rPr lang="en-US" dirty="0" smtClean="0"/>
              <a:t>Two spectrometers with different resolution were used to observe the spectrum at the same radial location.  </a:t>
            </a:r>
          </a:p>
          <a:p>
            <a:pPr marL="177800" indent="-177800" algn="just"/>
            <a:r>
              <a:rPr lang="en-US" dirty="0" smtClean="0"/>
              <a:t>An integrating sphere was used to cross calibrate the spectrometers.</a:t>
            </a:r>
          </a:p>
          <a:p>
            <a:pPr marL="177800" indent="-177800" algn="just"/>
            <a:r>
              <a:rPr lang="en-US" dirty="0" smtClean="0"/>
              <a:t>A factor was obtained for different intensities and used on the results shown here.</a:t>
            </a:r>
          </a:p>
        </p:txBody>
      </p:sp>
      <p:grpSp>
        <p:nvGrpSpPr>
          <p:cNvPr id="89" name="Group 88"/>
          <p:cNvGrpSpPr>
            <a:grpSpLocks noChangeAspect="1"/>
          </p:cNvGrpSpPr>
          <p:nvPr/>
        </p:nvGrpSpPr>
        <p:grpSpPr>
          <a:xfrm>
            <a:off x="25926396" y="4033926"/>
            <a:ext cx="3629203" cy="1152128"/>
            <a:chOff x="2483768" y="1484784"/>
            <a:chExt cx="4536504" cy="1440160"/>
          </a:xfrm>
        </p:grpSpPr>
        <p:sp>
          <p:nvSpPr>
            <p:cNvPr id="94" name="Oval 93"/>
            <p:cNvSpPr/>
            <p:nvPr/>
          </p:nvSpPr>
          <p:spPr>
            <a:xfrm>
              <a:off x="2483768" y="1484784"/>
              <a:ext cx="1440160" cy="1440160"/>
            </a:xfrm>
            <a:prstGeom prst="ellipse">
              <a:avLst/>
            </a:prstGeom>
            <a:noFill/>
            <a:ln w="190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641212" y="1852117"/>
              <a:ext cx="12121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Integrating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Sphere</a:t>
              </a:r>
            </a:p>
          </p:txBody>
        </p:sp>
        <p:cxnSp>
          <p:nvCxnSpPr>
            <p:cNvPr id="96" name="Straight Connector 95"/>
            <p:cNvCxnSpPr>
              <a:stCxn id="94" idx="6"/>
            </p:cNvCxnSpPr>
            <p:nvPr/>
          </p:nvCxnSpPr>
          <p:spPr>
            <a:xfrm>
              <a:off x="3923928" y="2204864"/>
              <a:ext cx="504056" cy="0"/>
            </a:xfrm>
            <a:prstGeom prst="line">
              <a:avLst/>
            </a:prstGeom>
            <a:noFill/>
            <a:ln w="190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97" name="Straight Connector 96"/>
            <p:cNvCxnSpPr/>
            <p:nvPr/>
          </p:nvCxnSpPr>
          <p:spPr>
            <a:xfrm flipV="1">
              <a:off x="4427984" y="1844864"/>
              <a:ext cx="0" cy="360000"/>
            </a:xfrm>
            <a:prstGeom prst="line">
              <a:avLst/>
            </a:prstGeom>
            <a:noFill/>
            <a:ln w="190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98" name="Straight Connector 97"/>
            <p:cNvCxnSpPr/>
            <p:nvPr/>
          </p:nvCxnSpPr>
          <p:spPr>
            <a:xfrm flipV="1">
              <a:off x="4427984" y="2204864"/>
              <a:ext cx="0" cy="360000"/>
            </a:xfrm>
            <a:prstGeom prst="line">
              <a:avLst/>
            </a:prstGeom>
            <a:noFill/>
            <a:ln w="190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99" name="Straight Arrow Connector 98"/>
            <p:cNvCxnSpPr/>
            <p:nvPr/>
          </p:nvCxnSpPr>
          <p:spPr>
            <a:xfrm>
              <a:off x="4427984" y="1844864"/>
              <a:ext cx="792088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100" name="Straight Arrow Connector 99"/>
            <p:cNvCxnSpPr/>
            <p:nvPr/>
          </p:nvCxnSpPr>
          <p:spPr>
            <a:xfrm>
              <a:off x="4427984" y="2564864"/>
              <a:ext cx="792088" cy="40"/>
            </a:xfrm>
            <a:prstGeom prst="straightConnector1">
              <a:avLst/>
            </a:prstGeom>
            <a:noFill/>
            <a:ln w="19050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105" name="Rectangle 104"/>
            <p:cNvSpPr/>
            <p:nvPr/>
          </p:nvSpPr>
          <p:spPr>
            <a:xfrm>
              <a:off x="5220072" y="1628800"/>
              <a:ext cx="1800200" cy="396064"/>
            </a:xfrm>
            <a:prstGeom prst="rect">
              <a:avLst/>
            </a:prstGeom>
            <a:noFill/>
            <a:ln w="190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5220072" y="2384864"/>
              <a:ext cx="1800200" cy="396064"/>
            </a:xfrm>
            <a:prstGeom prst="rect">
              <a:avLst/>
            </a:prstGeom>
            <a:noFill/>
            <a:ln w="190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TextBox 120"/>
            <p:cNvSpPr txBox="1">
              <a:spLocks noChangeAspect="1"/>
            </p:cNvSpPr>
            <p:nvPr/>
          </p:nvSpPr>
          <p:spPr>
            <a:xfrm>
              <a:off x="5220072" y="1628802"/>
              <a:ext cx="1769715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Spec 1 @ 656 nm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220072" y="2411596"/>
              <a:ext cx="1769715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Spec 2 @ 486 nm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3" name="Table 1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8532675"/>
                  </p:ext>
                </p:extLst>
              </p:nvPr>
            </p:nvGraphicFramePr>
            <p:xfrm>
              <a:off x="29840525" y="3805147"/>
              <a:ext cx="2793669" cy="1630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025790"/>
                    <a:gridCol w="946297"/>
                    <a:gridCol w="821582"/>
                  </a:tblGrid>
                  <a:tr h="20149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Parameter</a:t>
                          </a:r>
                          <a:endParaRPr lang="en-US" sz="11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Spec 1</a:t>
                          </a:r>
                          <a:endParaRPr lang="en-US" sz="11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Spec 2</a:t>
                          </a:r>
                          <a:endParaRPr lang="en-US" sz="11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31874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Wavelength setting</a:t>
                          </a: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656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486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20149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CCD Range</a:t>
                          </a: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9.42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3.16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31874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wl / pxl</a:t>
                          </a: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0.009 [nm/pixel]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0.006</a:t>
                          </a:r>
                        </a:p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[nm/pixel]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20149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100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100" b="1" i="1" smtClean="0">
                                        <a:latin typeface="Cambria Math"/>
                                      </a:rPr>
                                      <m:t>𝝀</m:t>
                                    </m:r>
                                  </m:e>
                                  <m:sub>
                                    <m:r>
                                      <a:rPr lang="en-US" sz="1100" b="1" i="0" smtClean="0">
                                        <a:latin typeface="Cambria Math"/>
                                      </a:rPr>
                                      <m:t>𝐦𝐚𝐱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1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833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600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3" name="Table 1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8532675"/>
                  </p:ext>
                </p:extLst>
              </p:nvPr>
            </p:nvGraphicFramePr>
            <p:xfrm>
              <a:off x="29840525" y="3805147"/>
              <a:ext cx="2793669" cy="1630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025790"/>
                    <a:gridCol w="946297"/>
                    <a:gridCol w="821582"/>
                  </a:tblGrid>
                  <a:tr h="2590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Parameter</a:t>
                          </a:r>
                          <a:endParaRPr lang="en-US" sz="11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Spec 1</a:t>
                          </a:r>
                          <a:endParaRPr lang="en-US" sz="11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Spec 2</a:t>
                          </a:r>
                          <a:endParaRPr lang="en-US" sz="1100" b="1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2672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Wavelength setting</a:t>
                          </a: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656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486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2590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CCD Range</a:t>
                          </a: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9.42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3.16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2672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b="1" dirty="0" smtClean="0">
                              <a:latin typeface="Arial" pitchFamily="34" charset="0"/>
                              <a:cs typeface="Arial" pitchFamily="34" charset="0"/>
                            </a:rPr>
                            <a:t>wl / pxl</a:t>
                          </a: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0.009 [nm/pixel]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0.006</a:t>
                          </a:r>
                        </a:p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[nm/pixel]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2"/>
                          <a:stretch>
                            <a:fillRect t="-525581" r="-173214" b="-13953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833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100" dirty="0" smtClean="0">
                              <a:latin typeface="Arial" pitchFamily="34" charset="0"/>
                              <a:cs typeface="Arial" pitchFamily="34" charset="0"/>
                            </a:rPr>
                            <a:t>600</a:t>
                          </a:r>
                          <a:endParaRPr lang="en-US" sz="110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Text" lastClr="000000"/>
                          </a:solidFill>
                        </a:lnL>
                        <a:lnR w="12700" cmpd="sng">
                          <a:solidFill>
                            <a:sysClr val="windowText" lastClr="000000"/>
                          </a:solidFill>
                        </a:lnR>
                        <a:lnT w="12700" cmpd="sng">
                          <a:solidFill>
                            <a:sysClr val="windowText" lastClr="000000"/>
                          </a:solidFill>
                        </a:lnT>
                        <a:lnB w="12700" cmpd="sng">
                          <a:solidFill>
                            <a:sysClr val="windowText" lastClr="000000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25" name="Text Box 113"/>
          <p:cNvSpPr txBox="1">
            <a:spLocks noChangeArrowheads="1"/>
          </p:cNvSpPr>
          <p:nvPr/>
        </p:nvSpPr>
        <p:spPr bwMode="auto">
          <a:xfrm>
            <a:off x="22129200" y="10605092"/>
            <a:ext cx="10584000" cy="646331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  <a:defRPr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Summary  and Proposed Work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689600" y="15065031"/>
                <a:ext cx="4288353" cy="37561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/>
                            </a:rPr>
                            <m:t>𝑬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⋅</m:t>
                      </m:r>
                      <m:acc>
                        <m:accPr>
                          <m:chr m:val="̂"/>
                          <m:ctrlPr>
                            <a:rPr lang="en-US" b="1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/>
                            </a:rPr>
                            <m:t>𝜶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𝜃</m:t>
                          </m:r>
                        </m:e>
                      </m:func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600" y="15065031"/>
                <a:ext cx="4288353" cy="375616"/>
              </a:xfrm>
              <a:prstGeom prst="rect">
                <a:avLst/>
              </a:prstGeom>
              <a:blipFill rotWithShape="1">
                <a:blip r:embed="rId3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9" name="Text Box 113"/>
          <p:cNvSpPr txBox="1">
            <a:spLocks noChangeArrowheads="1"/>
          </p:cNvSpPr>
          <p:nvPr/>
        </p:nvSpPr>
        <p:spPr bwMode="auto">
          <a:xfrm>
            <a:off x="10239755" y="10605092"/>
            <a:ext cx="11784083" cy="646331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Simulation for HSX Plasmas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10430189" y="7397175"/>
                <a:ext cx="5285433" cy="31647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7800" indent="-177800" algn="just"/>
                <a:r>
                  <a:rPr lang="en-US" dirty="0"/>
                  <a:t>Having two views the system of equations for measuring Er and the magnetic field components is complete. </a:t>
                </a:r>
              </a:p>
              <a:p>
                <a:pPr marL="742950" lvl="1" indent="334963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/>
                          </a:rPr>
                          <m:t>𝛾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marL="742950" lvl="1" indent="334963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𝜙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</m:e>
                    </m:func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3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/>
                          </a:rPr>
                          <m:t>𝛾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pPr marL="742950" lvl="1" indent="334963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/>
                              </a:rPr>
                              <m:t>𝑬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𝑟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𝑟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i="1">
                                    <a:latin typeface="Cambria Math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</m:e>
                        </m:d>
                      </m:e>
                      <m:sup>
                        <m:r>
                          <a:rPr lang="en-US" i="1">
                            <a:latin typeface="Cambria Math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marL="285750" indent="-285750" algn="just"/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&amp;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are the two views directions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𝛾</m:t>
                    </m:r>
                  </m:oMath>
                </a14:m>
                <a:r>
                  <a:rPr lang="en-US" dirty="0"/>
                  <a:t> is the total electric field. The system can be solved </a:t>
                </a:r>
                <a:r>
                  <a:rPr lang="en-US" dirty="0" smtClean="0"/>
                  <a:t>analytically.</a:t>
                </a:r>
                <a:endParaRPr lang="en-US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0189" y="7397175"/>
                <a:ext cx="5285433" cy="3164713"/>
              </a:xfrm>
              <a:prstGeom prst="rect">
                <a:avLst/>
              </a:prstGeom>
              <a:blipFill rotWithShape="1">
                <a:blip r:embed="rId37"/>
                <a:stretch>
                  <a:fillRect l="-461" t="-577" r="-577"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6027200" y="6985682"/>
                <a:ext cx="5580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7800" indent="-177800" algn="just"/>
                <a:r>
                  <a:rPr lang="en-US" dirty="0" smtClean="0"/>
                  <a:t>It needs enough Doppler shift to separate from the un-shifted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dirty="0" smtClean="0"/>
                  <a:t>; a good sensitivity of the ratio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𝜋</m:t>
                    </m:r>
                    <m:r>
                      <a:rPr lang="en-US" b="0" i="1" smtClean="0">
                        <a:latin typeface="Cambria Math"/>
                      </a:rPr>
                      <m:t>/</m:t>
                    </m:r>
                    <m:r>
                      <a:rPr lang="en-US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dirty="0" smtClean="0"/>
                  <a:t> is obtained at an angle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dirty="0" smtClean="0"/>
                  <a:t> close to 62°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27200" y="6985682"/>
                <a:ext cx="5580000" cy="830997"/>
              </a:xfrm>
              <a:prstGeom prst="rect">
                <a:avLst/>
              </a:prstGeom>
              <a:blipFill rotWithShape="1">
                <a:blip r:embed="rId38"/>
                <a:stretch>
                  <a:fillRect l="-328" t="-2206" r="-656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14330306" y="6678634"/>
                <a:ext cx="1385316" cy="4358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marL="177800" indent="-177800"/>
                <a:r>
                  <a:rPr lang="en-US" sz="1000" dirty="0" smtClean="0"/>
                  <a:t>Viewing angle 87°</a:t>
                </a:r>
              </a:p>
              <a:p>
                <a:pPr marL="177800" indent="-177800"/>
                <a:r>
                  <a:rPr lang="en-US" sz="1000" dirty="0" smtClean="0"/>
                  <a:t>Angle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b="0" i="1" dirty="0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0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000" b="0" i="1" smtClean="0">
                                <a:latin typeface="Cambria Math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sz="1000" b="0" i="1" dirty="0" smtClean="0">
                            <a:latin typeface="Cambria Math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1000" dirty="0" smtClean="0"/>
                  <a:t> 68°</a:t>
                </a:r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0306" y="6678634"/>
                <a:ext cx="1385316" cy="435889"/>
              </a:xfrm>
              <a:prstGeom prst="rect">
                <a:avLst/>
              </a:prstGeom>
              <a:blipFill rotWithShape="1">
                <a:blip r:embed="rId39"/>
                <a:stretch>
                  <a:fillRect b="-5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9678579" y="8151875"/>
            <a:ext cx="2272041" cy="220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/>
            <a:r>
              <a:rPr lang="en-US" sz="1400" dirty="0" smtClean="0"/>
              <a:t>Four different locations where investigated and the optimal one, location B, has the following parameters:</a:t>
            </a:r>
          </a:p>
          <a:p>
            <a:pPr marL="177800" indent="-177800" algn="just"/>
            <a:endParaRPr lang="en-US" sz="1400" dirty="0" smtClean="0"/>
          </a:p>
          <a:p>
            <a:pPr marL="171450" indent="95250" algn="just">
              <a:buFont typeface="Arial" pitchFamily="34" charset="0"/>
              <a:buChar char="•"/>
            </a:pPr>
            <a:r>
              <a:rPr lang="en-US" sz="1400" dirty="0" smtClean="0"/>
              <a:t>Doppler shift angle 87°</a:t>
            </a:r>
          </a:p>
          <a:p>
            <a:pPr marL="171450" indent="95250" algn="just">
              <a:buFont typeface="Arial" pitchFamily="34" charset="0"/>
              <a:buChar char="•"/>
            </a:pPr>
            <a:r>
              <a:rPr lang="en-US" sz="1400" dirty="0" smtClean="0"/>
              <a:t>Viewing angle  68°</a:t>
            </a:r>
            <a:endParaRPr lang="en-US" sz="1400" dirty="0"/>
          </a:p>
          <a:p>
            <a:pPr marL="177800" indent="-177800" algn="just"/>
            <a:endParaRPr lang="en-US" sz="1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6821410" y="14866812"/>
                <a:ext cx="46800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7800" indent="-177800" algn="just"/>
                <a:r>
                  <a:rPr lang="en-US" dirty="0" smtClean="0"/>
                  <a:t>This simulated MSE spectrum shows that the individual components are not completely resolved to really discriminate one to another,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.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1410" y="14866812"/>
                <a:ext cx="4680000" cy="1077218"/>
              </a:xfrm>
              <a:prstGeom prst="rect">
                <a:avLst/>
              </a:prstGeom>
              <a:blipFill rotWithShape="1">
                <a:blip r:embed="rId40"/>
                <a:stretch>
                  <a:fillRect l="-391" t="-1705" r="-781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10430189" y="15252838"/>
            <a:ext cx="540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n-US" dirty="0" smtClean="0"/>
              <a:t>Notice that the radial electric field is only ~%1 percent of the total electric field experienced by the neutral atom.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6052351" y="9539071"/>
                <a:ext cx="6480000" cy="11483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7800" indent="-177800" algn="just"/>
                <a:r>
                  <a:rPr lang="en-US" dirty="0" smtClean="0"/>
                  <a:t>It can be seen that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dirty="0" smtClean="0"/>
                  <a:t> signal resembles the simulated data and a larger intensity is observed compared to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en-US" dirty="0" smtClean="0"/>
                  <a:t> signal as expected from atomic theory. </a:t>
                </a:r>
              </a:p>
              <a:p>
                <a:pPr marL="177800" indent="-177800" algn="just"/>
                <a:endParaRPr lang="en-US" dirty="0" smtClean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2351" y="9539071"/>
                <a:ext cx="6480000" cy="1148391"/>
              </a:xfrm>
              <a:prstGeom prst="rect">
                <a:avLst/>
              </a:prstGeom>
              <a:blipFill rotWithShape="1">
                <a:blip r:embed="rId41"/>
                <a:stretch>
                  <a:fillRect l="-376" t="-1596" r="-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2254358" y="8409854"/>
            <a:ext cx="3592800" cy="2111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just"/>
            <a:r>
              <a:rPr lang="en-US" dirty="0" smtClean="0"/>
              <a:t>Two line average plasma densities has been investigated. Preliminary results show an increase in the excited population for the higher density case.</a:t>
            </a:r>
          </a:p>
          <a:p>
            <a:pPr marL="177800" indent="-177800" algn="just"/>
            <a:r>
              <a:rPr lang="en-US" dirty="0" smtClean="0"/>
              <a:t>An ensemble of 10 shots and ccd binning is used to produce the spectrum shown here.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2432958" y="6136660"/>
            <a:ext cx="3264716" cy="2028831"/>
            <a:chOff x="22432958" y="6645588"/>
            <a:chExt cx="3264716" cy="2028831"/>
          </a:xfrm>
        </p:grpSpPr>
        <p:grpSp>
          <p:nvGrpSpPr>
            <p:cNvPr id="102" name="Group 101"/>
            <p:cNvGrpSpPr>
              <a:grpSpLocks noChangeAspect="1"/>
            </p:cNvGrpSpPr>
            <p:nvPr/>
          </p:nvGrpSpPr>
          <p:grpSpPr>
            <a:xfrm>
              <a:off x="22432958" y="6874419"/>
              <a:ext cx="3264716" cy="1800000"/>
              <a:chOff x="542925" y="1039528"/>
              <a:chExt cx="7590422" cy="4184971"/>
            </a:xfrm>
          </p:grpSpPr>
          <p:pic>
            <p:nvPicPr>
              <p:cNvPr id="103" name="Picture 2"/>
              <p:cNvPicPr>
                <a:picLocks noChangeAspect="1" noChangeArrowheads="1"/>
              </p:cNvPicPr>
              <p:nvPr/>
            </p:nvPicPr>
            <p:blipFill rotWithShape="1">
              <a:blip r:embed="rId4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472" t="5419" r="3647" b="49739"/>
              <a:stretch/>
            </p:blipFill>
            <p:spPr bwMode="auto">
              <a:xfrm>
                <a:off x="542925" y="1039528"/>
                <a:ext cx="7590422" cy="40618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4" name="TextBox 123"/>
              <p:cNvSpPr txBox="1"/>
              <p:nvPr/>
            </p:nvSpPr>
            <p:spPr>
              <a:xfrm>
                <a:off x="4233860" y="4978278"/>
                <a:ext cx="3882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latin typeface="Times New Roman" pitchFamily="18" charset="0"/>
                    <a:cs typeface="Times New Roman" pitchFamily="18" charset="0"/>
                  </a:rPr>
                  <a:t>t [s]</a:t>
                </a:r>
                <a:endParaRPr lang="en-US" sz="1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23478628" y="6645588"/>
              <a:ext cx="12506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Plasma Density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/>
              <p:cNvSpPr txBox="1"/>
              <p:nvPr/>
            </p:nvSpPr>
            <p:spPr>
              <a:xfrm>
                <a:off x="22180245" y="11428997"/>
                <a:ext cx="5220000" cy="2702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n-US" dirty="0" smtClean="0"/>
                  <a:t>A method for measuring the radial electric field without knowledge of the number of excited particles and two simultaneous views has been shown.</a:t>
                </a:r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n-US" dirty="0" smtClean="0"/>
                  <a:t>Physical access to simultaneous viewing locations has been investigated.</a:t>
                </a:r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n-US" dirty="0" smtClean="0"/>
                  <a:t>Simulation of MSE spectrum for HSX plasmas has been investigated and shows good agreement with results.</a:t>
                </a:r>
              </a:p>
              <a:p>
                <a:pPr marL="285750" indent="-285750" algn="just">
                  <a:buFont typeface="Arial" pitchFamily="34" charset="0"/>
                  <a:buChar char="•"/>
                </a:pPr>
                <a:r>
                  <a:rPr lang="en-US" dirty="0"/>
                  <a:t>Measurements show a larger population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dirty="0"/>
                  <a:t> as expected from atomic theory. </a:t>
                </a:r>
              </a:p>
            </p:txBody>
          </p:sp>
        </mc:Choice>
        <mc:Fallback xmlns="">
          <p:sp>
            <p:nvSpPr>
              <p:cNvPr id="127" name="TextBox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80245" y="11428997"/>
                <a:ext cx="5220000" cy="2702278"/>
              </a:xfrm>
              <a:prstGeom prst="rect">
                <a:avLst/>
              </a:prstGeom>
              <a:blipFill rotWithShape="1">
                <a:blip r:embed="rId43"/>
                <a:stretch>
                  <a:fillRect l="-350" t="-677" r="-583" b="-2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" name="TextBox 127"/>
          <p:cNvSpPr txBox="1"/>
          <p:nvPr/>
        </p:nvSpPr>
        <p:spPr>
          <a:xfrm>
            <a:off x="27481769" y="11428997"/>
            <a:ext cx="5220000" cy="270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The performed spectrometers cross calibration provides a basis for comparing results.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Improvement of the spectrum signal and removal of artifacts is in progress.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/>
              <a:t>Validation of atomic physics codes for the non-statistical population of the atomic energy levels is in progress</a:t>
            </a:r>
            <a:r>
              <a:rPr lang="en-US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/>
              <a:t>Although measurement of radial electric field seems</a:t>
            </a:r>
            <a:r>
              <a:rPr lang="en-US" dirty="0"/>
              <a:t> </a:t>
            </a:r>
            <a:r>
              <a:rPr lang="en-US" dirty="0" smtClean="0"/>
              <a:t>unfeasible at the moment careful investigation of all the possibilities is in progress.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50585" y="6486533"/>
            <a:ext cx="3617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800" b="1" u="sng" dirty="0" smtClean="0">
                <a:solidFill>
                  <a:srgbClr val="800080"/>
                </a:solidFill>
              </a:rPr>
              <a:t>Feasibility of a Secondary 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marL="177800" indent="-177800"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92185</TotalTime>
  <Words>1763</Words>
  <Application>Microsoft Office PowerPoint</Application>
  <PresentationFormat>Custom</PresentationFormat>
  <Paragraphs>154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Company>HSX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Carlos Ruiz</cp:lastModifiedBy>
  <cp:revision>3146</cp:revision>
  <cp:lastPrinted>2014-10-16T00:24:29Z</cp:lastPrinted>
  <dcterms:created xsi:type="dcterms:W3CDTF">2005-10-11T17:07:47Z</dcterms:created>
  <dcterms:modified xsi:type="dcterms:W3CDTF">2014-10-16T15:29:57Z</dcterms:modified>
</cp:coreProperties>
</file>