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21945600" cy="16459200"/>
  <p:notesSz cx="32458025" cy="4321492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00CCFF"/>
    <a:srgbClr val="FF00FF"/>
    <a:srgbClr val="66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814" autoAdjust="0"/>
    <p:restoredTop sz="94660"/>
  </p:normalViewPr>
  <p:slideViewPr>
    <p:cSldViewPr>
      <p:cViewPr varScale="1">
        <p:scale>
          <a:sx n="44" d="100"/>
          <a:sy n="44" d="100"/>
        </p:scale>
        <p:origin x="-714" y="-102"/>
      </p:cViewPr>
      <p:guideLst>
        <p:guide orient="horz"/>
        <p:guide pos="10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2286" y="-126"/>
      </p:cViewPr>
      <p:guideLst>
        <p:guide orient="horz" pos="13611"/>
        <p:guide pos="1022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2342" tIns="216168" rIns="432342" bIns="216168" numCol="1" anchor="t" anchorCtr="0" compatLnSpc="1">
            <a:prstTxWarp prst="textNoShape">
              <a:avLst/>
            </a:prstTxWarp>
          </a:bodyPr>
          <a:lstStyle>
            <a:lvl1pPr defTabSz="4325643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389943" y="3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2342" tIns="216168" rIns="432342" bIns="216168" numCol="1" anchor="t" anchorCtr="0" compatLnSpc="1">
            <a:prstTxWarp prst="textNoShape">
              <a:avLst/>
            </a:prstTxWarp>
          </a:bodyPr>
          <a:lstStyle>
            <a:lvl1pPr algn="r" defTabSz="4325643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41053438"/>
            <a:ext cx="14068084" cy="216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2342" tIns="216168" rIns="432342" bIns="216168" numCol="1" anchor="b" anchorCtr="0" compatLnSpc="1">
            <a:prstTxWarp prst="textNoShape">
              <a:avLst/>
            </a:prstTxWarp>
          </a:bodyPr>
          <a:lstStyle>
            <a:lvl1pPr defTabSz="4325643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389943" y="41053438"/>
            <a:ext cx="14068084" cy="216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2342" tIns="216168" rIns="432342" bIns="216168" numCol="1" anchor="b" anchorCtr="0" compatLnSpc="1">
            <a:prstTxWarp prst="textNoShape">
              <a:avLst/>
            </a:prstTxWarp>
          </a:bodyPr>
          <a:lstStyle>
            <a:lvl1pPr algn="r" defTabSz="4325643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fld id="{81C6EF8B-B6B3-4D28-9E07-046626AFD77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6443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909" tIns="212955" rIns="425909" bIns="212955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382595" y="3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909" tIns="212955" rIns="425909" bIns="212955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424488" y="3238500"/>
            <a:ext cx="21609050" cy="16206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48743" y="20530434"/>
            <a:ext cx="25960540" cy="1944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909" tIns="212955" rIns="425909" bIns="2129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41046011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909" tIns="212955" rIns="425909" bIns="212955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8382595" y="41046011"/>
            <a:ext cx="14068084" cy="216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909" tIns="212955" rIns="425909" bIns="212955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5600">
                <a:latin typeface="Times New Roman" pitchFamily="18" charset="0"/>
              </a:defRPr>
            </a:lvl1pPr>
          </a:lstStyle>
          <a:p>
            <a:fld id="{F3D02B7B-8E3C-4F90-9E61-DBEE70BB662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9513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A454D-E349-4E7F-8A9C-B9462056725C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24488" y="3238500"/>
            <a:ext cx="21609050" cy="16206788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113339"/>
            <a:ext cx="18653760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9326564"/>
            <a:ext cx="1536192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81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8813"/>
            <a:ext cx="1975104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840163"/>
            <a:ext cx="19751040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52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10575925"/>
            <a:ext cx="18653760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6975475"/>
            <a:ext cx="18653760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3112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8813"/>
            <a:ext cx="1975104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3840163"/>
            <a:ext cx="981456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760" y="3840163"/>
            <a:ext cx="981456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5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8813"/>
            <a:ext cx="19751040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1" y="3684588"/>
            <a:ext cx="9696450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1" y="5219701"/>
            <a:ext cx="9696450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0" y="3684588"/>
            <a:ext cx="9700260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0" y="5219701"/>
            <a:ext cx="9700260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8813"/>
            <a:ext cx="1975104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48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8652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614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5639"/>
            <a:ext cx="7219950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655639"/>
            <a:ext cx="122682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3444875"/>
            <a:ext cx="7219950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6379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0" y="11522075"/>
            <a:ext cx="13167360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0" y="1470025"/>
            <a:ext cx="13167360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0" y="12880975"/>
            <a:ext cx="13167360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0649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8813"/>
            <a:ext cx="1975104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3840163"/>
            <a:ext cx="19751040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541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658813"/>
            <a:ext cx="4937760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658813"/>
            <a:ext cx="1469136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344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38" y="5113338"/>
            <a:ext cx="18653125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5" y="9326563"/>
            <a:ext cx="15360650" cy="4206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911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8644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10575925"/>
            <a:ext cx="18653125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6975475"/>
            <a:ext cx="18653125" cy="36004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0736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3" y="3840163"/>
            <a:ext cx="9799637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0" y="3840163"/>
            <a:ext cx="9799638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237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3684588"/>
            <a:ext cx="9696450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3" y="5219700"/>
            <a:ext cx="9696450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5" y="3684588"/>
            <a:ext cx="970121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5" y="5219700"/>
            <a:ext cx="970121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550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8164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1758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655638"/>
            <a:ext cx="7219950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8" y="655638"/>
            <a:ext cx="1226820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3" y="3444875"/>
            <a:ext cx="7219950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5255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5" y="11522075"/>
            <a:ext cx="13166725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5" y="1470025"/>
            <a:ext cx="13166725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5" y="12880975"/>
            <a:ext cx="13166725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6136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1202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3" y="658813"/>
            <a:ext cx="4937125" cy="14044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3" y="658813"/>
            <a:ext cx="14662150" cy="14044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5606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802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16305" y="15839768"/>
            <a:ext cx="21929295" cy="613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8561" tIns="29280" rIns="58561" bIns="29280">
            <a:spAutoFit/>
          </a:bodyPr>
          <a:lstStyle/>
          <a:p>
            <a:pPr marL="0" marR="0" indent="0" algn="ctr" defTabSz="585788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rgbClr val="000066"/>
                </a:solidFill>
                <a:cs typeface="Arial" charset="0"/>
              </a:rPr>
              <a:t>54</a:t>
            </a:r>
            <a:r>
              <a:rPr lang="en-US" sz="36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3600" b="1" dirty="0" smtClean="0">
                <a:solidFill>
                  <a:srgbClr val="000066"/>
                </a:solidFill>
                <a:cs typeface="Arial" charset="0"/>
              </a:rPr>
              <a:t> APS-DPP Annual Meeting, October 29 - November 2, 2012, Providence, RI</a:t>
            </a:r>
          </a:p>
        </p:txBody>
      </p:sp>
      <p:pic>
        <p:nvPicPr>
          <p:cNvPr id="1034" name="Picture 10" descr="bucky badger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16764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qh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35800" y="128588"/>
            <a:ext cx="2810550" cy="18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fontAlgn="base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fontAlgn="base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fontAlgn="base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658813"/>
            <a:ext cx="19751675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3840163"/>
            <a:ext cx="19751675" cy="10863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15255875"/>
            <a:ext cx="5121275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687A4-FBDE-4CF5-8692-8D9303129120}" type="datetimeFigureOut">
              <a:rPr lang="en-US" smtClean="0"/>
              <a:pPr/>
              <a:t>10/23/2012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7763" y="15255875"/>
            <a:ext cx="6950075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363" y="15255875"/>
            <a:ext cx="5121275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6E99D-B338-4DE0-AC79-01AFEC724C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148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8.emf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1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emf"/><Relationship Id="rId20" Type="http://schemas.openxmlformats.org/officeDocument/2006/relationships/image" Target="../media/image20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5" Type="http://schemas.openxmlformats.org/officeDocument/2006/relationships/image" Target="../media/image15.emf"/><Relationship Id="rId10" Type="http://schemas.openxmlformats.org/officeDocument/2006/relationships/image" Target="../media/image10.emf"/><Relationship Id="rId19" Type="http://schemas.openxmlformats.org/officeDocument/2006/relationships/image" Target="../media/image1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emf"/><Relationship Id="rId14" Type="http://schemas.openxmlformats.org/officeDocument/2006/relationships/image" Target="../media/image14.emf"/><Relationship Id="rId22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28417861"/>
              </p:ext>
            </p:extLst>
          </p:nvPr>
        </p:nvGraphicFramePr>
        <p:xfrm>
          <a:off x="264160" y="10488597"/>
          <a:ext cx="6342062" cy="608013"/>
        </p:xfrm>
        <a:graphic>
          <a:graphicData uri="http://schemas.openxmlformats.org/presentationml/2006/ole">
            <p:oleObj spid="_x0000_s1113" name="Equation" r:id="rId4" imgW="6870700" imgH="584200" progId="">
              <p:embed/>
            </p:oleObj>
          </a:graphicData>
        </a:graphic>
      </p:graphicFrame>
      <p:sp>
        <p:nvSpPr>
          <p:cNvPr id="2155" name="Text Box 107"/>
          <p:cNvSpPr txBox="1">
            <a:spLocks noChangeArrowheads="1"/>
          </p:cNvSpPr>
          <p:nvPr/>
        </p:nvSpPr>
        <p:spPr bwMode="auto">
          <a:xfrm>
            <a:off x="1950720" y="171450"/>
            <a:ext cx="1791462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200" b="1" dirty="0" smtClean="0"/>
              <a:t>Study </a:t>
            </a:r>
            <a:r>
              <a:rPr lang="en-US" sz="7200" b="1" dirty="0"/>
              <a:t>o</a:t>
            </a:r>
            <a:r>
              <a:rPr lang="en-US" sz="7200" b="1" dirty="0" smtClean="0"/>
              <a:t>f ICRH and Ion </a:t>
            </a:r>
            <a:r>
              <a:rPr lang="en-US" sz="7200" b="1" dirty="0"/>
              <a:t>C</a:t>
            </a:r>
            <a:r>
              <a:rPr lang="en-US" sz="7200" b="1" dirty="0" smtClean="0"/>
              <a:t>onfinement </a:t>
            </a:r>
            <a:br>
              <a:rPr lang="en-US" sz="7200" b="1" dirty="0" smtClean="0"/>
            </a:br>
            <a:r>
              <a:rPr lang="en-US" sz="7200" b="1" dirty="0"/>
              <a:t>i</a:t>
            </a:r>
            <a:r>
              <a:rPr lang="en-US" sz="7200" b="1" dirty="0" smtClean="0"/>
              <a:t>n the HSX Stellarator</a:t>
            </a:r>
            <a:endParaRPr lang="en-US" sz="7200" b="1" dirty="0"/>
          </a:p>
        </p:txBody>
      </p:sp>
      <p:sp>
        <p:nvSpPr>
          <p:cNvPr id="2156" name="Text Box 108"/>
          <p:cNvSpPr txBox="1">
            <a:spLocks noChangeArrowheads="1"/>
          </p:cNvSpPr>
          <p:nvPr/>
        </p:nvSpPr>
        <p:spPr bwMode="auto">
          <a:xfrm>
            <a:off x="20238" y="2487148"/>
            <a:ext cx="21945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 smtClean="0">
                <a:cs typeface="Times New Roman" pitchFamily="18" charset="0"/>
              </a:rPr>
              <a:t>K. M. Likin, S. Murakami</a:t>
            </a:r>
            <a:r>
              <a:rPr lang="en-US" sz="4400" b="1" baseline="30000" dirty="0" smtClean="0"/>
              <a:t>1</a:t>
            </a:r>
            <a:r>
              <a:rPr lang="en-US" sz="4400" b="1" dirty="0" smtClean="0">
                <a:cs typeface="Times New Roman" pitchFamily="18" charset="0"/>
              </a:rPr>
              <a:t>, </a:t>
            </a:r>
            <a:r>
              <a:rPr lang="en-US" sz="4400" b="1" dirty="0">
                <a:cs typeface="Times New Roman" pitchFamily="18" charset="0"/>
              </a:rPr>
              <a:t>J.N</a:t>
            </a:r>
            <a:r>
              <a:rPr lang="en-US" sz="4400" b="1" dirty="0" smtClean="0">
                <a:cs typeface="Times New Roman" pitchFamily="18" charset="0"/>
              </a:rPr>
              <a:t>. Talmadge</a:t>
            </a:r>
            <a:endParaRPr lang="en-US" sz="4400" b="1" dirty="0" smtClean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3200" i="1" dirty="0" smtClean="0">
                <a:solidFill>
                  <a:schemeClr val="accent2"/>
                </a:solidFill>
              </a:rPr>
              <a:t>HSX Plasma Laboratory, Univ. of Wisconsin, Madison, USA; </a:t>
            </a:r>
            <a:r>
              <a:rPr lang="en-US" sz="3200" i="1" baseline="30000" dirty="0" smtClean="0">
                <a:solidFill>
                  <a:schemeClr val="accent2"/>
                </a:solidFill>
              </a:rPr>
              <a:t>1</a:t>
            </a:r>
            <a:r>
              <a:rPr lang="en-US" sz="3200" i="1" dirty="0" smtClean="0">
                <a:solidFill>
                  <a:schemeClr val="accent2"/>
                </a:solidFill>
              </a:rPr>
              <a:t>University of Kyoto, Kyoto, Japan</a:t>
            </a:r>
            <a:endParaRPr lang="en-US" sz="3200" i="1" dirty="0">
              <a:solidFill>
                <a:schemeClr val="accent2"/>
              </a:solidFill>
            </a:endParaRPr>
          </a:p>
        </p:txBody>
      </p:sp>
      <p:sp>
        <p:nvSpPr>
          <p:cNvPr id="2160" name="Text Box 112"/>
          <p:cNvSpPr txBox="1">
            <a:spLocks noChangeArrowheads="1"/>
          </p:cNvSpPr>
          <p:nvPr/>
        </p:nvSpPr>
        <p:spPr bwMode="auto">
          <a:xfrm>
            <a:off x="8382000" y="3972367"/>
            <a:ext cx="11245077" cy="769441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Results from GNET Code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233" name="Text Box 185"/>
          <p:cNvSpPr txBox="1">
            <a:spLocks noChangeArrowheads="1"/>
          </p:cNvSpPr>
          <p:nvPr/>
        </p:nvSpPr>
        <p:spPr bwMode="auto">
          <a:xfrm>
            <a:off x="12609399" y="7516581"/>
            <a:ext cx="2974959" cy="216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There is a large V</a:t>
            </a:r>
            <a:r>
              <a:rPr lang="en-US" sz="1600" baseline="-50000" dirty="0" smtClean="0">
                <a:latin typeface="Arial" charset="0"/>
              </a:rPr>
              <a:t>┴</a:t>
            </a:r>
            <a:r>
              <a:rPr lang="en-US" sz="1600" dirty="0" smtClean="0">
                <a:latin typeface="Arial" charset="0"/>
              </a:rPr>
              <a:t> distortion of the distribution function inside </a:t>
            </a:r>
            <a:r>
              <a:rPr lang="en-US" sz="1600" dirty="0">
                <a:latin typeface="Arial" charset="0"/>
              </a:rPr>
              <a:t>the resonance region </a:t>
            </a: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High energy (&gt; 5 keV) ions are predicted in both configurations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In QHS a distortion is more pronounced than in HS </a:t>
            </a:r>
            <a:endParaRPr lang="en-US" sz="1600" dirty="0">
              <a:latin typeface="Arial" charset="0"/>
            </a:endParaRPr>
          </a:p>
        </p:txBody>
      </p:sp>
      <p:sp>
        <p:nvSpPr>
          <p:cNvPr id="2220" name="Text Box 172"/>
          <p:cNvSpPr txBox="1">
            <a:spLocks noChangeArrowheads="1"/>
          </p:cNvSpPr>
          <p:nvPr/>
        </p:nvSpPr>
        <p:spPr bwMode="auto">
          <a:xfrm>
            <a:off x="8348071" y="4951461"/>
            <a:ext cx="110732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ICRH Efficiency Degrades with Heating </a:t>
            </a:r>
            <a:r>
              <a:rPr lang="en-US" sz="2400" b="1" dirty="0">
                <a:solidFill>
                  <a:schemeClr val="accent2"/>
                </a:solidFill>
              </a:rPr>
              <a:t>Power and Neutral Density</a:t>
            </a:r>
          </a:p>
        </p:txBody>
      </p:sp>
      <p:sp>
        <p:nvSpPr>
          <p:cNvPr id="2313" name="Text Box 265"/>
          <p:cNvSpPr txBox="1">
            <a:spLocks noChangeArrowheads="1"/>
          </p:cNvSpPr>
          <p:nvPr/>
        </p:nvSpPr>
        <p:spPr bwMode="auto">
          <a:xfrm>
            <a:off x="15240000" y="12505786"/>
            <a:ext cx="6112229" cy="769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Summary</a:t>
            </a:r>
          </a:p>
        </p:txBody>
      </p:sp>
      <p:sp>
        <p:nvSpPr>
          <p:cNvPr id="2316" name="Rectangle 268"/>
          <p:cNvSpPr>
            <a:spLocks noChangeArrowheads="1"/>
          </p:cNvSpPr>
          <p:nvPr/>
        </p:nvSpPr>
        <p:spPr bwMode="auto">
          <a:xfrm>
            <a:off x="15087600" y="13499770"/>
            <a:ext cx="6541949" cy="2062103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38125" indent="-238125"/>
            <a:r>
              <a:rPr lang="en-US" sz="2000" dirty="0"/>
              <a:t>A</a:t>
            </a:r>
            <a:r>
              <a:rPr lang="en-US" sz="2000" dirty="0" smtClean="0"/>
              <a:t> </a:t>
            </a:r>
            <a:r>
              <a:rPr lang="en-US" sz="2000" dirty="0"/>
              <a:t>new parallel </a:t>
            </a:r>
            <a:r>
              <a:rPr lang="en-US" sz="2000" dirty="0" smtClean="0"/>
              <a:t>version of the code </a:t>
            </a:r>
            <a:r>
              <a:rPr lang="en-US" sz="2000" dirty="0"/>
              <a:t>has been installed </a:t>
            </a:r>
            <a:r>
              <a:rPr lang="en-US" sz="2000" dirty="0" smtClean="0"/>
              <a:t>on </a:t>
            </a:r>
            <a:r>
              <a:rPr lang="en-US" sz="2000" dirty="0"/>
              <a:t>the NERSC Cray </a:t>
            </a:r>
            <a:r>
              <a:rPr lang="en-US" sz="2000" dirty="0" smtClean="0"/>
              <a:t>computer and benchmarked against the runs on the computer at Kyoto University </a:t>
            </a:r>
            <a:endParaRPr lang="en-US" sz="2000" dirty="0"/>
          </a:p>
          <a:p>
            <a:pPr marL="238125" indent="-238125"/>
            <a:r>
              <a:rPr lang="en-US" sz="2000" dirty="0" smtClean="0">
                <a:sym typeface="Symbol" pitchFamily="18" charset="2"/>
              </a:rPr>
              <a:t>At 1 T the heating efficiency is less than </a:t>
            </a:r>
            <a:r>
              <a:rPr lang="en-US" sz="2000" dirty="0">
                <a:sym typeface="Symbol" pitchFamily="18" charset="2"/>
              </a:rPr>
              <a:t>2</a:t>
            </a:r>
            <a:r>
              <a:rPr lang="en-US" sz="2000" dirty="0" smtClean="0">
                <a:sym typeface="Symbol" pitchFamily="18" charset="2"/>
              </a:rPr>
              <a:t>0%</a:t>
            </a:r>
            <a:endParaRPr lang="en-US" sz="2000" dirty="0">
              <a:sym typeface="Symbol" pitchFamily="18" charset="2"/>
            </a:endParaRPr>
          </a:p>
          <a:p>
            <a:pPr marL="238125" indent="-238125"/>
            <a:r>
              <a:rPr lang="en-US" sz="2000" dirty="0" smtClean="0"/>
              <a:t>In HSX the GNET code predicts rather high charge-exchange loss (&gt; 60%)</a:t>
            </a:r>
          </a:p>
        </p:txBody>
      </p:sp>
      <p:sp>
        <p:nvSpPr>
          <p:cNvPr id="2166" name="Text Box 118"/>
          <p:cNvSpPr txBox="1">
            <a:spLocks noChangeArrowheads="1"/>
          </p:cNvSpPr>
          <p:nvPr/>
        </p:nvSpPr>
        <p:spPr bwMode="auto">
          <a:xfrm>
            <a:off x="252122" y="11251269"/>
            <a:ext cx="656389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9538" lvl="1" indent="-109538">
              <a:spcBef>
                <a:spcPct val="20000"/>
              </a:spcBef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3-D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equilibrium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is calculated by the VMEC code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Linear Coulomb collision operator </a:t>
            </a:r>
            <a:r>
              <a:rPr lang="en-US" sz="1600" b="1" i="1" dirty="0" smtClean="0">
                <a:cs typeface="Times New Roman" pitchFamily="18" charset="0"/>
              </a:rPr>
              <a:t>C(f</a:t>
            </a:r>
            <a:r>
              <a:rPr lang="en-US" sz="1600" b="1" i="1" baseline="-25000" dirty="0" smtClean="0">
                <a:cs typeface="Times New Roman" pitchFamily="18" charset="0"/>
              </a:rPr>
              <a:t>min</a:t>
            </a:r>
            <a:r>
              <a:rPr lang="en-US" sz="1600" b="1" i="1" dirty="0" smtClean="0">
                <a:cs typeface="Times New Roman" pitchFamily="18" charset="0"/>
              </a:rPr>
              <a:t>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is used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1600" b="1" i="1" dirty="0" smtClean="0">
                <a:cs typeface="Times New Roman" pitchFamily="18" charset="0"/>
              </a:rPr>
              <a:t>Q</a:t>
            </a:r>
            <a:r>
              <a:rPr lang="en-US" sz="1600" b="1" i="1" baseline="-25000" dirty="0" smtClean="0">
                <a:cs typeface="Times New Roman" pitchFamily="18" charset="0"/>
              </a:rPr>
              <a:t>ICRF</a:t>
            </a:r>
            <a:r>
              <a:rPr lang="en-US" sz="1600" b="1" i="1" dirty="0" smtClean="0">
                <a:cs typeface="Times New Roman" pitchFamily="18" charset="0"/>
              </a:rPr>
              <a:t>(f</a:t>
            </a:r>
            <a:r>
              <a:rPr lang="en-US" sz="1600" b="1" i="1" baseline="-25000" dirty="0" smtClean="0">
                <a:cs typeface="Times New Roman" pitchFamily="18" charset="0"/>
              </a:rPr>
              <a:t>min</a:t>
            </a:r>
            <a:r>
              <a:rPr lang="en-US" sz="1600" b="1" i="1" dirty="0" smtClean="0">
                <a:cs typeface="Times New Roman" pitchFamily="18" charset="0"/>
              </a:rPr>
              <a:t>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 heating operator based on the results of TASK/WM code for the LHD stellarator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Particle losses </a:t>
            </a:r>
            <a:r>
              <a:rPr lang="en-US" sz="1600" b="1" i="1" dirty="0" smtClean="0">
                <a:cs typeface="Times New Roman" pitchFamily="18" charset="0"/>
              </a:rPr>
              <a:t>L</a:t>
            </a:r>
            <a:r>
              <a:rPr lang="en-US" sz="1600" b="1" i="1" baseline="-25000" dirty="0" smtClean="0">
                <a:cs typeface="Times New Roman" pitchFamily="18" charset="0"/>
              </a:rPr>
              <a:t>particle</a:t>
            </a:r>
            <a:r>
              <a:rPr lang="en-US" sz="1600" b="1" baseline="-25000" dirty="0" smtClean="0">
                <a:latin typeface="Italic" pitchFamily="2" charset="0"/>
                <a:cs typeface="Italic" pitchFamily="2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account for charge-exchange and orbits beyond the last closed flux surface</a:t>
            </a:r>
          </a:p>
          <a:p>
            <a:pPr>
              <a:spcBef>
                <a:spcPct val="20000"/>
              </a:spcBef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Particle source </a:t>
            </a:r>
            <a:r>
              <a:rPr lang="en-US" sz="1600" b="1" i="1" dirty="0">
                <a:cs typeface="Times New Roman" pitchFamily="18" charset="0"/>
              </a:rPr>
              <a:t>S</a:t>
            </a:r>
            <a:r>
              <a:rPr lang="en-US" sz="1600" b="1" i="1" baseline="-25000" dirty="0">
                <a:cs typeface="Times New Roman" pitchFamily="18" charset="0"/>
              </a:rPr>
              <a:t>particle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is determined by neutrals (AURORA code)</a:t>
            </a: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Minority ion distribution function </a:t>
            </a:r>
            <a:r>
              <a:rPr lang="en-US" sz="1600" b="1" i="1" dirty="0">
                <a:cs typeface="Times New Roman" pitchFamily="18" charset="0"/>
              </a:rPr>
              <a:t>f</a:t>
            </a:r>
            <a:r>
              <a:rPr lang="en-US" sz="1600" b="1" i="1" baseline="-25000" dirty="0">
                <a:cs typeface="Times New Roman" pitchFamily="18" charset="0"/>
              </a:rPr>
              <a:t>min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is a convolution of a particle source and a time dependent Green’s function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85" name="Text Box 137"/>
          <p:cNvSpPr txBox="1">
            <a:spLocks noChangeArrowheads="1"/>
          </p:cNvSpPr>
          <p:nvPr/>
        </p:nvSpPr>
        <p:spPr bwMode="auto">
          <a:xfrm>
            <a:off x="327300" y="9566280"/>
            <a:ext cx="62712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Linearized Drift Kinetic Equation is solved in 5-D space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315" name="Rectangle 267"/>
          <p:cNvSpPr>
            <a:spLocks noChangeArrowheads="1"/>
          </p:cNvSpPr>
          <p:nvPr/>
        </p:nvSpPr>
        <p:spPr bwMode="auto">
          <a:xfrm>
            <a:off x="256540" y="4970737"/>
            <a:ext cx="6525260" cy="4401864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28600" indent="-228600"/>
            <a:r>
              <a:rPr lang="en-US" sz="2000" dirty="0" smtClean="0"/>
              <a:t>With ECRH the ion </a:t>
            </a:r>
            <a:r>
              <a:rPr lang="en-US" sz="2000" dirty="0"/>
              <a:t>temperature in </a:t>
            </a:r>
            <a:r>
              <a:rPr lang="en-US" sz="2000" dirty="0" smtClean="0"/>
              <a:t>HSX </a:t>
            </a:r>
            <a:r>
              <a:rPr lang="en-US" sz="2000" dirty="0"/>
              <a:t>remains low (&lt; 100 eV) </a:t>
            </a:r>
            <a:r>
              <a:rPr lang="en-US" sz="2000" dirty="0" smtClean="0"/>
              <a:t>compared </a:t>
            </a:r>
            <a:r>
              <a:rPr lang="en-US" sz="2000" dirty="0"/>
              <a:t>to the electron temperature (~ 2 keV)</a:t>
            </a:r>
            <a:endParaRPr lang="en-US" sz="2000" dirty="0" smtClean="0"/>
          </a:p>
          <a:p>
            <a:pPr marL="228600" indent="-228600"/>
            <a:r>
              <a:rPr lang="en-US" sz="2000" dirty="0" smtClean="0"/>
              <a:t>With hot ions (a few hundred eV) the difference between quasi-symmetric </a:t>
            </a:r>
            <a:r>
              <a:rPr lang="en-US" sz="2000" dirty="0"/>
              <a:t>and conventional stellarator configurations may be more pronounced</a:t>
            </a:r>
          </a:p>
          <a:p>
            <a:pPr marL="566738" lvl="1" indent="-214313">
              <a:buFontTx/>
              <a:buChar char="–"/>
            </a:pPr>
            <a:r>
              <a:rPr lang="en-US" sz="2000" dirty="0"/>
              <a:t>I</a:t>
            </a:r>
            <a:r>
              <a:rPr lang="en-US" sz="2000" dirty="0" smtClean="0"/>
              <a:t>on </a:t>
            </a:r>
            <a:r>
              <a:rPr lang="en-US" sz="2000" dirty="0"/>
              <a:t>low collisionality regime becomes </a:t>
            </a:r>
            <a:r>
              <a:rPr lang="en-US" sz="2000" dirty="0" smtClean="0"/>
              <a:t>accessible</a:t>
            </a:r>
          </a:p>
          <a:p>
            <a:pPr marL="566738" lvl="1" indent="-214313">
              <a:buFontTx/>
              <a:buChar char="–"/>
            </a:pPr>
            <a:r>
              <a:rPr lang="en-US" sz="2000" dirty="0" smtClean="0"/>
              <a:t>Effect of radial electric field can be studied</a:t>
            </a:r>
            <a:endParaRPr lang="en-US" sz="2000" dirty="0"/>
          </a:p>
          <a:p>
            <a:pPr marL="228600" indent="-228600"/>
            <a:r>
              <a:rPr lang="en-US" sz="2000" dirty="0" smtClean="0"/>
              <a:t>GNET </a:t>
            </a:r>
            <a:r>
              <a:rPr lang="en-US" sz="2000" dirty="0"/>
              <a:t>code has been adapted to the HSX geometry</a:t>
            </a:r>
          </a:p>
          <a:p>
            <a:pPr marL="228600" lvl="1" indent="-228600">
              <a:buFont typeface="Arial" pitchFamily="34" charset="0"/>
              <a:buChar char="•"/>
            </a:pPr>
            <a:r>
              <a:rPr lang="en-US" sz="2000" dirty="0" smtClean="0"/>
              <a:t>The code can predict (1) efficiency </a:t>
            </a:r>
            <a:r>
              <a:rPr lang="en-US" sz="2000" dirty="0"/>
              <a:t>of ion cyclotron resonance heating (ICRH); (2) fast ion confinement; (3) charge-exchange </a:t>
            </a:r>
            <a:r>
              <a:rPr lang="en-US" sz="2000" dirty="0" smtClean="0"/>
              <a:t>losses; </a:t>
            </a:r>
            <a:r>
              <a:rPr lang="en-US" sz="2000" dirty="0"/>
              <a:t>(4) ion confinement in different magnetic </a:t>
            </a:r>
            <a:r>
              <a:rPr lang="en-US" sz="2000" dirty="0" smtClean="0"/>
              <a:t>configurations</a:t>
            </a:r>
            <a:endParaRPr lang="en-US" sz="2000" dirty="0"/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358104" y="3980137"/>
            <a:ext cx="6271295" cy="769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</a:p>
        </p:txBody>
      </p:sp>
      <p:sp>
        <p:nvSpPr>
          <p:cNvPr id="2376" name="Text Box 328"/>
          <p:cNvSpPr txBox="1">
            <a:spLocks noChangeArrowheads="1"/>
          </p:cNvSpPr>
          <p:nvPr/>
        </p:nvSpPr>
        <p:spPr bwMode="auto">
          <a:xfrm>
            <a:off x="10790176" y="13357815"/>
            <a:ext cx="4078473" cy="24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71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43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14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6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432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004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76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48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Helically symmetric (HS) configuration has two main terms (0,0) &amp; (1,4) in its magnetic field spectrum </a:t>
            </a: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In the quasi-helically symmetric (QHS) configuration there are non-symmetric harmonics as well</a:t>
            </a: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Due to the symmetry-breaking terms the fast ions drift out from the confinement </a:t>
            </a:r>
            <a:r>
              <a:rPr lang="en-US" sz="1600" dirty="0">
                <a:latin typeface="Arial" charset="0"/>
              </a:rPr>
              <a:t>volume in a short period of </a:t>
            </a:r>
            <a:r>
              <a:rPr lang="en-US" sz="1600" dirty="0" smtClean="0">
                <a:latin typeface="Arial" charset="0"/>
              </a:rPr>
              <a:t>time</a:t>
            </a:r>
          </a:p>
        </p:txBody>
      </p:sp>
      <p:sp>
        <p:nvSpPr>
          <p:cNvPr id="2379" name="Text Box 331"/>
          <p:cNvSpPr txBox="1">
            <a:spLocks noChangeArrowheads="1"/>
          </p:cNvSpPr>
          <p:nvPr/>
        </p:nvSpPr>
        <p:spPr bwMode="auto">
          <a:xfrm>
            <a:off x="15599765" y="7235238"/>
            <a:ext cx="5732912" cy="88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In HSX the charge-exchange losses prevail over heating efficiency and fast ion orbit loss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>
                <a:latin typeface="Arial" charset="0"/>
              </a:rPr>
              <a:t>W</a:t>
            </a:r>
            <a:r>
              <a:rPr lang="en-US" sz="1600" dirty="0" smtClean="0">
                <a:latin typeface="Arial" charset="0"/>
              </a:rPr>
              <a:t>ithout </a:t>
            </a:r>
            <a:r>
              <a:rPr lang="en-US" sz="1600" dirty="0">
                <a:latin typeface="Arial" charset="0"/>
              </a:rPr>
              <a:t>neutrals </a:t>
            </a:r>
            <a:r>
              <a:rPr lang="en-US" sz="1600" dirty="0" smtClean="0">
                <a:latin typeface="Arial" charset="0"/>
              </a:rPr>
              <a:t>the heating efficiency may get up to 40%</a:t>
            </a:r>
            <a:endParaRPr lang="en-US" sz="1600" dirty="0">
              <a:latin typeface="Arial" charset="0"/>
            </a:endParaRPr>
          </a:p>
        </p:txBody>
      </p:sp>
      <p:sp>
        <p:nvSpPr>
          <p:cNvPr id="2159" name="Line 111"/>
          <p:cNvSpPr>
            <a:spLocks noChangeShapeType="1"/>
          </p:cNvSpPr>
          <p:nvPr/>
        </p:nvSpPr>
        <p:spPr bwMode="auto">
          <a:xfrm>
            <a:off x="154940" y="3827736"/>
            <a:ext cx="215900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Text Box 137"/>
          <p:cNvSpPr txBox="1">
            <a:spLocks noChangeArrowheads="1"/>
          </p:cNvSpPr>
          <p:nvPr/>
        </p:nvSpPr>
        <p:spPr bwMode="auto">
          <a:xfrm>
            <a:off x="7628309" y="12491853"/>
            <a:ext cx="652526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Helically Symmetric and Quasi-Symmetric Magnetic Configurations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62" name="Text Box 328"/>
          <p:cNvSpPr txBox="1">
            <a:spLocks noChangeArrowheads="1"/>
          </p:cNvSpPr>
          <p:nvPr/>
        </p:nvSpPr>
        <p:spPr bwMode="auto">
          <a:xfrm>
            <a:off x="12313918" y="5534064"/>
            <a:ext cx="3525703" cy="185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71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43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14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6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432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004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76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48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At B</a:t>
            </a:r>
            <a:r>
              <a:rPr lang="en-US" sz="1600" baseline="-25000" dirty="0" smtClean="0">
                <a:latin typeface="Arial" charset="0"/>
              </a:rPr>
              <a:t>res</a:t>
            </a:r>
            <a:r>
              <a:rPr lang="en-US" sz="1600" dirty="0" smtClean="0">
                <a:latin typeface="Arial" charset="0"/>
              </a:rPr>
              <a:t> = 0.975 T the power is deposited at (0.2–0.3)·r/a</a:t>
            </a:r>
            <a:r>
              <a:rPr lang="en-US" sz="1600" baseline="-25000" dirty="0" smtClean="0">
                <a:latin typeface="Arial" charset="0"/>
              </a:rPr>
              <a:t>p</a:t>
            </a:r>
            <a:r>
              <a:rPr lang="en-US" sz="1600" dirty="0" smtClean="0">
                <a:latin typeface="Arial" charset="0"/>
              </a:rPr>
              <a:t>  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In helically symmetric (HS) configuration the heating is more efficient than in quasi-symmetric (QHS) mode due to a better fast ion confinement</a:t>
            </a:r>
            <a:endParaRPr lang="en-US" sz="1600" dirty="0">
              <a:latin typeface="Arial" charset="0"/>
            </a:endParaRPr>
          </a:p>
        </p:txBody>
      </p:sp>
      <p:sp>
        <p:nvSpPr>
          <p:cNvPr id="63" name="Text Box 328"/>
          <p:cNvSpPr txBox="1">
            <a:spLocks noChangeArrowheads="1"/>
          </p:cNvSpPr>
          <p:nvPr/>
        </p:nvSpPr>
        <p:spPr bwMode="auto">
          <a:xfrm>
            <a:off x="15274737" y="10263504"/>
            <a:ext cx="6339791" cy="220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9538" indent="-1095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71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43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145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605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432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004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76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48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At high plasma temperature the heating efficiency drops drastically  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>
                <a:latin typeface="Arial" charset="0"/>
              </a:rPr>
              <a:t>D</a:t>
            </a:r>
            <a:r>
              <a:rPr lang="en-US" sz="1600" dirty="0" smtClean="0">
                <a:latin typeface="Arial" charset="0"/>
              </a:rPr>
              <a:t>istortion of the ion distribution function increases with plasma temperature due to a poor confinement of high energy ions at a such low magnetic field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As high as 20% of heating power is estimated to go directly to the ions</a:t>
            </a:r>
            <a:endParaRPr lang="en-US" sz="1600" dirty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600" dirty="0" smtClean="0">
                <a:latin typeface="Arial" charset="0"/>
              </a:rPr>
              <a:t>Up to 80% of absorbed power will be lost through charge-exchange process and ions leaving the confinement volume</a:t>
            </a:r>
            <a:endParaRPr lang="en-US" sz="1600" dirty="0">
              <a:latin typeface="Arial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74892" y="13830995"/>
            <a:ext cx="2438400" cy="1857045"/>
            <a:chOff x="619279" y="13954272"/>
            <a:chExt cx="2438400" cy="1857045"/>
          </a:xfrm>
        </p:grpSpPr>
        <p:sp>
          <p:nvSpPr>
            <p:cNvPr id="68" name="Rectangle 67"/>
            <p:cNvSpPr/>
            <p:nvPr/>
          </p:nvSpPr>
          <p:spPr>
            <a:xfrm>
              <a:off x="619279" y="13954272"/>
              <a:ext cx="24384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Plasma Density and Temperature</a:t>
              </a:r>
              <a:endParaRPr lang="en-US" sz="1200" dirty="0"/>
            </a:p>
          </p:txBody>
        </p:sp>
        <p:pic>
          <p:nvPicPr>
            <p:cNvPr id="1047" name="Picture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14179675"/>
              <a:ext cx="2031895" cy="1523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" name="TextBox 87"/>
            <p:cNvSpPr txBox="1"/>
            <p:nvPr/>
          </p:nvSpPr>
          <p:spPr>
            <a:xfrm>
              <a:off x="1600200" y="15595873"/>
              <a:ext cx="4765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/>
                <a:t>r</a:t>
              </a:r>
              <a:r>
                <a:rPr lang="en-US" sz="800" b="1" dirty="0" smtClean="0"/>
                <a:t> / a</a:t>
              </a:r>
              <a:r>
                <a:rPr lang="en-US" sz="800" b="1" baseline="-25000" dirty="0" smtClean="0"/>
                <a:t>p</a:t>
              </a:r>
              <a:endParaRPr lang="en-US" sz="800" b="1" baseline="-25000" dirty="0"/>
            </a:p>
          </p:txBody>
        </p:sp>
        <p:sp>
          <p:nvSpPr>
            <p:cNvPr id="89" name="TextBox 88"/>
            <p:cNvSpPr txBox="1"/>
            <p:nvPr/>
          </p:nvSpPr>
          <p:spPr>
            <a:xfrm rot="5400000">
              <a:off x="2356089" y="14833914"/>
              <a:ext cx="875610" cy="215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N</a:t>
              </a:r>
              <a:r>
                <a:rPr lang="en-US" sz="800" b="1" baseline="-25000" dirty="0" smtClean="0"/>
                <a:t>e</a:t>
              </a:r>
              <a:r>
                <a:rPr lang="en-US" sz="800" b="1" dirty="0" smtClean="0"/>
                <a:t> (10</a:t>
              </a:r>
              <a:r>
                <a:rPr lang="en-US" sz="800" b="1" baseline="30000" dirty="0" smtClean="0"/>
                <a:t>18</a:t>
              </a:r>
              <a:r>
                <a:rPr lang="en-US" sz="800" b="1" dirty="0" smtClean="0"/>
                <a:t> m</a:t>
              </a:r>
              <a:r>
                <a:rPr lang="en-US" sz="800" b="1" baseline="30000" dirty="0" smtClean="0"/>
                <a:t>-3</a:t>
              </a:r>
              <a:r>
                <a:rPr lang="en-US" sz="800" b="1" dirty="0" smtClean="0"/>
                <a:t>)</a:t>
              </a:r>
              <a:endParaRPr lang="en-US" sz="800" b="1" baseline="-25000" dirty="0"/>
            </a:p>
          </p:txBody>
        </p:sp>
        <p:sp>
          <p:nvSpPr>
            <p:cNvPr id="92" name="TextBox 91"/>
            <p:cNvSpPr txBox="1"/>
            <p:nvPr/>
          </p:nvSpPr>
          <p:spPr>
            <a:xfrm rot="16200000">
              <a:off x="472732" y="14631786"/>
              <a:ext cx="6415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T</a:t>
              </a:r>
              <a:r>
                <a:rPr lang="en-US" sz="800" b="1" baseline="-25000" dirty="0" smtClean="0"/>
                <a:t>i,e</a:t>
              </a:r>
              <a:r>
                <a:rPr lang="en-US" sz="800" b="1" dirty="0" smtClean="0"/>
                <a:t> (eV)</a:t>
              </a:r>
              <a:endParaRPr lang="en-US" sz="800" b="1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>
              <a:off x="2362200" y="14478000"/>
              <a:ext cx="228600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Arrow Connector 93"/>
            <p:cNvCxnSpPr/>
            <p:nvPr/>
          </p:nvCxnSpPr>
          <p:spPr bwMode="auto">
            <a:xfrm flipH="1">
              <a:off x="1771959" y="14935200"/>
              <a:ext cx="244266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Group 23"/>
          <p:cNvGrpSpPr/>
          <p:nvPr/>
        </p:nvGrpSpPr>
        <p:grpSpPr>
          <a:xfrm>
            <a:off x="3581400" y="13809233"/>
            <a:ext cx="2619498" cy="1961599"/>
            <a:chOff x="3581400" y="13809233"/>
            <a:chExt cx="2619498" cy="1961599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4074189"/>
              <a:ext cx="2163376" cy="1622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6" name="Text Box 132"/>
            <p:cNvSpPr txBox="1">
              <a:spLocks noChangeArrowheads="1"/>
            </p:cNvSpPr>
            <p:nvPr/>
          </p:nvSpPr>
          <p:spPr bwMode="auto">
            <a:xfrm>
              <a:off x="3581400" y="13809233"/>
              <a:ext cx="261949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Neutral Density Profiles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577208" y="15555388"/>
              <a:ext cx="4765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/>
                <a:t>r</a:t>
              </a:r>
              <a:r>
                <a:rPr lang="en-US" sz="800" b="1" dirty="0" smtClean="0"/>
                <a:t> / a</a:t>
              </a:r>
              <a:r>
                <a:rPr lang="en-US" sz="800" b="1" baseline="-25000" dirty="0" smtClean="0"/>
                <a:t>p</a:t>
              </a:r>
              <a:endParaRPr lang="en-US" sz="800" b="1" baseline="-25000" dirty="0"/>
            </a:p>
          </p:txBody>
        </p:sp>
        <p:sp>
          <p:nvSpPr>
            <p:cNvPr id="87" name="TextBox 86"/>
            <p:cNvSpPr txBox="1"/>
            <p:nvPr/>
          </p:nvSpPr>
          <p:spPr>
            <a:xfrm rot="16200000">
              <a:off x="3403716" y="14672549"/>
              <a:ext cx="875610" cy="215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N</a:t>
              </a:r>
              <a:r>
                <a:rPr lang="en-US" sz="800" b="1" baseline="-25000" dirty="0" smtClean="0"/>
                <a:t>o</a:t>
              </a:r>
              <a:r>
                <a:rPr lang="en-US" sz="800" b="1" dirty="0" smtClean="0"/>
                <a:t> (10</a:t>
              </a:r>
              <a:r>
                <a:rPr lang="en-US" sz="800" b="1" baseline="30000" dirty="0" smtClean="0"/>
                <a:t>16</a:t>
              </a:r>
              <a:r>
                <a:rPr lang="en-US" sz="800" b="1" dirty="0" smtClean="0"/>
                <a:t> m</a:t>
              </a:r>
              <a:r>
                <a:rPr lang="en-US" sz="800" b="1" baseline="30000" dirty="0" smtClean="0"/>
                <a:t>-3</a:t>
              </a:r>
              <a:r>
                <a:rPr lang="en-US" sz="800" b="1" dirty="0" smtClean="0"/>
                <a:t>)</a:t>
              </a:r>
              <a:endParaRPr lang="en-US" sz="800" b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14800" y="14952579"/>
              <a:ext cx="1295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dirty="0" smtClean="0">
                  <a:solidFill>
                    <a:srgbClr val="FF0000"/>
                  </a:solidFill>
                </a:rPr>
                <a:t>Close to experiment</a:t>
              </a:r>
              <a:endParaRPr lang="en-US" sz="800" dirty="0">
                <a:solidFill>
                  <a:srgbClr val="FF0000"/>
                </a:solidFill>
              </a:endParaRPr>
            </a:p>
          </p:txBody>
        </p:sp>
        <p:cxnSp>
          <p:nvCxnSpPr>
            <p:cNvPr id="95" name="Straight Arrow Connector 94"/>
            <p:cNvCxnSpPr/>
            <p:nvPr/>
          </p:nvCxnSpPr>
          <p:spPr bwMode="auto">
            <a:xfrm>
              <a:off x="4640679" y="15141875"/>
              <a:ext cx="405566" cy="7620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/>
          <p:nvPr/>
        </p:nvGrpSpPr>
        <p:grpSpPr>
          <a:xfrm>
            <a:off x="19418455" y="5732129"/>
            <a:ext cx="2069797" cy="1587950"/>
            <a:chOff x="15603630" y="7224693"/>
            <a:chExt cx="2069797" cy="1587950"/>
          </a:xfrm>
        </p:grpSpPr>
        <p:sp>
          <p:nvSpPr>
            <p:cNvPr id="59" name="Rectangle 58"/>
            <p:cNvSpPr/>
            <p:nvPr/>
          </p:nvSpPr>
          <p:spPr>
            <a:xfrm>
              <a:off x="15603630" y="7224693"/>
              <a:ext cx="20697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ICRH with and w/o Neutrals</a:t>
              </a:r>
              <a:endParaRPr lang="en-US" sz="1200" dirty="0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1692" y="7426189"/>
              <a:ext cx="1704976" cy="1278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5" name="TextBox 74"/>
            <p:cNvSpPr txBox="1"/>
            <p:nvPr/>
          </p:nvSpPr>
          <p:spPr>
            <a:xfrm>
              <a:off x="16364086" y="8597199"/>
              <a:ext cx="7724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P</a:t>
              </a:r>
              <a:r>
                <a:rPr lang="en-US" sz="800" b="1" baseline="-25000" dirty="0" smtClean="0"/>
                <a:t>abs</a:t>
              </a:r>
              <a:r>
                <a:rPr lang="en-US" sz="800" b="1" dirty="0" smtClean="0"/>
                <a:t> (kW)</a:t>
              </a:r>
              <a:endParaRPr lang="en-US" sz="800" b="1" baseline="-25000" dirty="0"/>
            </a:p>
          </p:txBody>
        </p:sp>
        <p:sp>
          <p:nvSpPr>
            <p:cNvPr id="82" name="TextBox 81"/>
            <p:cNvSpPr txBox="1"/>
            <p:nvPr/>
          </p:nvSpPr>
          <p:spPr>
            <a:xfrm rot="16200000">
              <a:off x="15534820" y="7824775"/>
              <a:ext cx="4812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>
                  <a:latin typeface="Symbol" pitchFamily="18" charset="2"/>
                </a:rPr>
                <a:t>h</a:t>
              </a:r>
              <a:r>
                <a:rPr lang="en-US" sz="800" b="1" baseline="-25000" dirty="0" smtClean="0"/>
                <a:t> </a:t>
              </a:r>
              <a:r>
                <a:rPr lang="en-US" sz="800" b="1" dirty="0" smtClean="0"/>
                <a:t>(%)</a:t>
              </a:r>
              <a:endParaRPr lang="en-US" sz="800" b="1" baseline="-25000" dirty="0"/>
            </a:p>
          </p:txBody>
        </p:sp>
        <p:cxnSp>
          <p:nvCxnSpPr>
            <p:cNvPr id="114" name="Straight Arrow Connector 113"/>
            <p:cNvCxnSpPr/>
            <p:nvPr/>
          </p:nvCxnSpPr>
          <p:spPr bwMode="auto">
            <a:xfrm flipH="1">
              <a:off x="16462231" y="7810500"/>
              <a:ext cx="158894" cy="255055"/>
            </a:xfrm>
            <a:prstGeom prst="straightConnector1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8" name="TextBox 117"/>
            <p:cNvSpPr txBox="1"/>
            <p:nvPr/>
          </p:nvSpPr>
          <p:spPr>
            <a:xfrm>
              <a:off x="16350848" y="7620000"/>
              <a:ext cx="7775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u="sng" dirty="0" smtClean="0">
                  <a:solidFill>
                    <a:srgbClr val="FF00FF"/>
                  </a:solidFill>
                </a:rPr>
                <a:t>No Neutrals</a:t>
              </a:r>
              <a:endParaRPr lang="en-US" sz="800" b="1" u="sng" baseline="-250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6087520" y="8183539"/>
            <a:ext cx="4064473" cy="2092976"/>
            <a:chOff x="16849433" y="8793569"/>
            <a:chExt cx="4064473" cy="2092976"/>
          </a:xfrm>
        </p:grpSpPr>
        <p:sp>
          <p:nvSpPr>
            <p:cNvPr id="46" name="Text Box 329"/>
            <p:cNvSpPr txBox="1">
              <a:spLocks noChangeArrowheads="1"/>
            </p:cNvSpPr>
            <p:nvPr/>
          </p:nvSpPr>
          <p:spPr bwMode="auto">
            <a:xfrm>
              <a:off x="17012958" y="8793569"/>
              <a:ext cx="373769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Electron and Ion Temperature Scans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16849433" y="9081813"/>
              <a:ext cx="2097821" cy="1804732"/>
              <a:chOff x="16829567" y="9222437"/>
              <a:chExt cx="2097821" cy="1804732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17296675" y="9222437"/>
                <a:ext cx="12825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Efficiency vs. T</a:t>
                </a:r>
                <a:r>
                  <a:rPr lang="en-US" sz="1200" baseline="-25000" dirty="0" smtClean="0"/>
                  <a:t>e</a:t>
                </a:r>
                <a:endParaRPr lang="en-US" sz="1200" baseline="-25000" dirty="0"/>
              </a:p>
            </p:txBody>
          </p:sp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69300" y="9375209"/>
                <a:ext cx="2058088" cy="15435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8" name="TextBox 77"/>
              <p:cNvSpPr txBox="1"/>
              <p:nvPr/>
            </p:nvSpPr>
            <p:spPr>
              <a:xfrm>
                <a:off x="17707815" y="10811725"/>
                <a:ext cx="5882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e</a:t>
                </a:r>
                <a:r>
                  <a:rPr lang="en-US" sz="800" b="1" dirty="0" smtClean="0"/>
                  <a:t> (eV)</a:t>
                </a:r>
                <a:endParaRPr lang="en-US" sz="800" b="1" baseline="-25000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 rot="16200000">
                <a:off x="16329388" y="9950189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cxnSp>
            <p:nvCxnSpPr>
              <p:cNvPr id="103" name="Straight Arrow Connector 102"/>
              <p:cNvCxnSpPr/>
              <p:nvPr/>
            </p:nvCxnSpPr>
            <p:spPr bwMode="auto">
              <a:xfrm flipH="1">
                <a:off x="17996020" y="10518170"/>
                <a:ext cx="215780" cy="105867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Straight Arrow Connector 110"/>
              <p:cNvCxnSpPr/>
              <p:nvPr/>
            </p:nvCxnSpPr>
            <p:spPr bwMode="auto">
              <a:xfrm flipH="1">
                <a:off x="17564391" y="9905432"/>
                <a:ext cx="373582" cy="11814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9" name="TextBox 158"/>
              <p:cNvSpPr txBox="1"/>
              <p:nvPr/>
            </p:nvSpPr>
            <p:spPr>
              <a:xfrm>
                <a:off x="17723501" y="10289555"/>
                <a:ext cx="10394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ICRH 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17937973" y="9721364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17852530" y="10010399"/>
                <a:ext cx="693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CCFF"/>
                    </a:solidFill>
                  </a:rPr>
                  <a:t>Orbit Loss</a:t>
                </a:r>
                <a:endParaRPr lang="en-US" sz="800" b="1" u="sng" baseline="-25000" dirty="0">
                  <a:solidFill>
                    <a:srgbClr val="00CCFF"/>
                  </a:solidFill>
                </a:endParaRPr>
              </a:p>
            </p:txBody>
          </p:sp>
          <p:cxnSp>
            <p:nvCxnSpPr>
              <p:cNvPr id="177" name="Straight Arrow Connector 176"/>
              <p:cNvCxnSpPr/>
              <p:nvPr/>
            </p:nvCxnSpPr>
            <p:spPr bwMode="auto">
              <a:xfrm flipH="1">
                <a:off x="17535816" y="10175981"/>
                <a:ext cx="373582" cy="11814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19" name="Group 118"/>
            <p:cNvGrpSpPr/>
            <p:nvPr/>
          </p:nvGrpSpPr>
          <p:grpSpPr>
            <a:xfrm>
              <a:off x="18823856" y="9085442"/>
              <a:ext cx="2090050" cy="1797403"/>
              <a:chOff x="18803990" y="9226066"/>
              <a:chExt cx="2090050" cy="1797403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9244016" y="9226066"/>
                <a:ext cx="1242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en-US" sz="1200" dirty="0" smtClean="0"/>
                  <a:t>Efficiency vs. T</a:t>
                </a:r>
                <a:r>
                  <a:rPr lang="en-US" sz="1200" baseline="-25000" dirty="0" smtClean="0"/>
                  <a:t>i</a:t>
                </a:r>
                <a:endParaRPr lang="en-US" sz="1200" baseline="-25000" dirty="0"/>
              </a:p>
            </p:txBody>
          </p:sp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36640" y="9375724"/>
                <a:ext cx="2057400" cy="1543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9" name="TextBox 78"/>
              <p:cNvSpPr txBox="1"/>
              <p:nvPr/>
            </p:nvSpPr>
            <p:spPr>
              <a:xfrm>
                <a:off x="19702712" y="10808025"/>
                <a:ext cx="56147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</a:t>
                </a:r>
                <a:r>
                  <a:rPr lang="en-US" sz="800" b="1" dirty="0" smtClean="0"/>
                  <a:t> (eV)</a:t>
                </a:r>
                <a:endParaRPr lang="en-US" sz="800" b="1" baseline="-25000" dirty="0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 rot="16200000">
                <a:off x="18303811" y="9950190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cxnSp>
            <p:nvCxnSpPr>
              <p:cNvPr id="104" name="Straight Arrow Connector 103"/>
              <p:cNvCxnSpPr/>
              <p:nvPr/>
            </p:nvCxnSpPr>
            <p:spPr bwMode="auto">
              <a:xfrm flipH="1">
                <a:off x="19834754" y="10504999"/>
                <a:ext cx="205846" cy="8331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Straight Arrow Connector 112"/>
              <p:cNvCxnSpPr/>
              <p:nvPr/>
            </p:nvCxnSpPr>
            <p:spPr bwMode="auto">
              <a:xfrm flipH="1">
                <a:off x="19812000" y="9829086"/>
                <a:ext cx="171450" cy="1526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2" name="TextBox 161"/>
              <p:cNvSpPr txBox="1"/>
              <p:nvPr/>
            </p:nvSpPr>
            <p:spPr>
              <a:xfrm>
                <a:off x="19477662" y="10302726"/>
                <a:ext cx="10394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ICRH 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19978687" y="9659711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19997395" y="9984179"/>
                <a:ext cx="693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CCFF"/>
                    </a:solidFill>
                  </a:rPr>
                  <a:t>Orbit Loss</a:t>
                </a:r>
                <a:endParaRPr lang="en-US" sz="800" b="1" u="sng" baseline="-25000" dirty="0">
                  <a:solidFill>
                    <a:srgbClr val="00CCFF"/>
                  </a:solidFill>
                </a:endParaRPr>
              </a:p>
            </p:txBody>
          </p:sp>
          <p:cxnSp>
            <p:nvCxnSpPr>
              <p:cNvPr id="179" name="Straight Arrow Connector 178"/>
              <p:cNvCxnSpPr/>
              <p:nvPr/>
            </p:nvCxnSpPr>
            <p:spPr bwMode="auto">
              <a:xfrm flipH="1">
                <a:off x="19812000" y="10145606"/>
                <a:ext cx="228600" cy="14394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362" name="Group 2361"/>
          <p:cNvGrpSpPr/>
          <p:nvPr/>
        </p:nvGrpSpPr>
        <p:grpSpPr>
          <a:xfrm>
            <a:off x="7041098" y="5638346"/>
            <a:ext cx="1941828" cy="1573912"/>
            <a:chOff x="6918634" y="5538722"/>
            <a:chExt cx="1941828" cy="1573912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9829" y="5751680"/>
              <a:ext cx="1688310" cy="1266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Rectangle 48"/>
            <p:cNvSpPr/>
            <p:nvPr/>
          </p:nvSpPr>
          <p:spPr>
            <a:xfrm>
              <a:off x="7013482" y="5538722"/>
              <a:ext cx="184698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ICRH Power Deposition </a:t>
              </a:r>
              <a:endParaRPr lang="en-US" sz="1200" dirty="0"/>
            </a:p>
          </p:txBody>
        </p:sp>
        <p:sp>
          <p:nvSpPr>
            <p:cNvPr id="70" name="TextBox 69"/>
            <p:cNvSpPr txBox="1"/>
            <p:nvPr/>
          </p:nvSpPr>
          <p:spPr>
            <a:xfrm rot="16200000">
              <a:off x="6595096" y="6190937"/>
              <a:ext cx="862520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P</a:t>
              </a:r>
              <a:r>
                <a:rPr lang="en-US" sz="800" b="1" baseline="-25000" dirty="0" smtClean="0"/>
                <a:t>abs</a:t>
              </a:r>
              <a:r>
                <a:rPr lang="en-US" sz="800" b="1" dirty="0" smtClean="0"/>
                <a:t> (W/cm</a:t>
              </a:r>
              <a:r>
                <a:rPr lang="en-US" sz="800" b="1" baseline="30000" dirty="0" smtClean="0"/>
                <a:t>3</a:t>
              </a:r>
              <a:r>
                <a:rPr lang="en-US" sz="800" b="1" dirty="0" smtClean="0"/>
                <a:t>)</a:t>
              </a:r>
              <a:endParaRPr lang="en-US" sz="800" b="1" baseline="-250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729840" y="6897190"/>
              <a:ext cx="4765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/>
                <a:t>r</a:t>
              </a:r>
              <a:r>
                <a:rPr lang="en-US" sz="800" b="1" dirty="0" smtClean="0"/>
                <a:t> / a</a:t>
              </a:r>
              <a:r>
                <a:rPr lang="en-US" sz="800" b="1" baseline="-25000" dirty="0" smtClean="0"/>
                <a:t>p</a:t>
              </a:r>
              <a:endParaRPr lang="en-US" sz="800" b="1" baseline="-25000" dirty="0"/>
            </a:p>
          </p:txBody>
        </p:sp>
        <p:cxnSp>
          <p:nvCxnSpPr>
            <p:cNvPr id="99" name="Straight Arrow Connector 98"/>
            <p:cNvCxnSpPr/>
            <p:nvPr/>
          </p:nvCxnSpPr>
          <p:spPr bwMode="auto">
            <a:xfrm flipH="1">
              <a:off x="7584281" y="6193645"/>
              <a:ext cx="376742" cy="136226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/>
            <p:nvPr/>
          </p:nvCxnSpPr>
          <p:spPr bwMode="auto">
            <a:xfrm flipH="1">
              <a:off x="7732172" y="6557243"/>
              <a:ext cx="256764" cy="188185"/>
            </a:xfrm>
            <a:prstGeom prst="straightConnector1">
              <a:avLst/>
            </a:pr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5" name="TextBox 214"/>
            <p:cNvSpPr txBox="1"/>
            <p:nvPr/>
          </p:nvSpPr>
          <p:spPr>
            <a:xfrm>
              <a:off x="7621133" y="6001386"/>
              <a:ext cx="11270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u="sng" dirty="0" smtClean="0">
                  <a:solidFill>
                    <a:srgbClr val="FF0000"/>
                  </a:solidFill>
                </a:rPr>
                <a:t>HS Configuration</a:t>
              </a:r>
              <a:endParaRPr lang="en-US" sz="800" b="1" u="sng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7975260" y="6362457"/>
              <a:ext cx="4132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u="sng" dirty="0" smtClean="0">
                  <a:solidFill>
                    <a:srgbClr val="0000FF"/>
                  </a:solidFill>
                </a:rPr>
                <a:t>QHS</a:t>
              </a:r>
              <a:endParaRPr lang="en-US" sz="800" b="1" u="sng" baseline="-250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941710" y="7264816"/>
            <a:ext cx="5835064" cy="2478379"/>
            <a:chOff x="7026356" y="7071702"/>
            <a:chExt cx="5835064" cy="2478379"/>
          </a:xfrm>
        </p:grpSpPr>
        <p:sp>
          <p:nvSpPr>
            <p:cNvPr id="47" name="Text Box 329"/>
            <p:cNvSpPr txBox="1">
              <a:spLocks noChangeArrowheads="1"/>
            </p:cNvSpPr>
            <p:nvPr/>
          </p:nvSpPr>
          <p:spPr bwMode="auto">
            <a:xfrm>
              <a:off x="7206392" y="7071702"/>
              <a:ext cx="56284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Minority Ion Distribution Function in QHS Configuration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grpSp>
          <p:nvGrpSpPr>
            <p:cNvPr id="2363" name="Group 2362"/>
            <p:cNvGrpSpPr/>
            <p:nvPr/>
          </p:nvGrpSpPr>
          <p:grpSpPr>
            <a:xfrm>
              <a:off x="7026356" y="7356791"/>
              <a:ext cx="2774910" cy="2193290"/>
              <a:chOff x="7228926" y="7380262"/>
              <a:chExt cx="2774910" cy="2193290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4315" y="7380262"/>
                <a:ext cx="2759521" cy="20696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8372038" y="9327331"/>
                <a:ext cx="593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000" b="1" baseline="-25000" dirty="0" smtClean="0"/>
                  <a:t>||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 rot="16200000">
                <a:off x="6989702" y="8138575"/>
                <a:ext cx="724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200" b="1" baseline="-50000" dirty="0" smtClean="0"/>
                  <a:t>┴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8940620" y="7489795"/>
                <a:ext cx="839357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0.2</a:t>
                </a:r>
              </a:p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= 34 kW</a:t>
                </a:r>
              </a:p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i,e</a:t>
                </a:r>
                <a:r>
                  <a:rPr lang="en-US" sz="800" b="1" dirty="0" smtClean="0"/>
                  <a:t> = 200 eV </a:t>
                </a:r>
                <a:endParaRPr lang="en-US" sz="800" b="1" baseline="-25000" dirty="0"/>
              </a:p>
            </p:txBody>
          </p:sp>
        </p:grpSp>
        <p:grpSp>
          <p:nvGrpSpPr>
            <p:cNvPr id="2364" name="Group 2363"/>
            <p:cNvGrpSpPr/>
            <p:nvPr/>
          </p:nvGrpSpPr>
          <p:grpSpPr>
            <a:xfrm>
              <a:off x="9738756" y="7357897"/>
              <a:ext cx="3122664" cy="2192184"/>
              <a:chOff x="9941326" y="7381368"/>
              <a:chExt cx="3122664" cy="2192184"/>
            </a:xfrm>
          </p:grpSpPr>
          <p:pic>
            <p:nvPicPr>
              <p:cNvPr id="1057" name="Picture 33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41326" y="7381368"/>
                <a:ext cx="3122664" cy="20701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11121465" y="9327331"/>
                <a:ext cx="593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000" b="1" baseline="-25000" dirty="0" smtClean="0"/>
                  <a:t>||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16200000">
                <a:off x="9716800" y="8148100"/>
                <a:ext cx="724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200" b="1" baseline="-50000" dirty="0" smtClean="0"/>
                  <a:t>┴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11686007" y="7489795"/>
                <a:ext cx="812410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0.5</a:t>
                </a:r>
              </a:p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= 34 kW</a:t>
                </a:r>
              </a:p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i,e</a:t>
                </a:r>
                <a:r>
                  <a:rPr lang="en-US" sz="800" b="1" dirty="0" smtClean="0"/>
                  <a:t> = 200 eV </a:t>
                </a:r>
                <a:endParaRPr lang="en-US" sz="800" b="1" baseline="-25000" dirty="0"/>
              </a:p>
            </p:txBody>
          </p:sp>
        </p:grpSp>
      </p:grpSp>
      <p:grpSp>
        <p:nvGrpSpPr>
          <p:cNvPr id="98" name="Group 97"/>
          <p:cNvGrpSpPr/>
          <p:nvPr/>
        </p:nvGrpSpPr>
        <p:grpSpPr>
          <a:xfrm>
            <a:off x="6988562" y="9874267"/>
            <a:ext cx="8070719" cy="2466638"/>
            <a:chOff x="6918634" y="9671845"/>
            <a:chExt cx="8070719" cy="2466638"/>
          </a:xfrm>
        </p:grpSpPr>
        <p:sp>
          <p:nvSpPr>
            <p:cNvPr id="2377" name="Text Box 329"/>
            <p:cNvSpPr txBox="1">
              <a:spLocks noChangeArrowheads="1"/>
            </p:cNvSpPr>
            <p:nvPr/>
          </p:nvSpPr>
          <p:spPr bwMode="auto">
            <a:xfrm>
              <a:off x="8771030" y="9671845"/>
              <a:ext cx="430835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Ion Temperature Scan in HS Configuration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grpSp>
          <p:nvGrpSpPr>
            <p:cNvPr id="2367" name="Group 2366"/>
            <p:cNvGrpSpPr/>
            <p:nvPr/>
          </p:nvGrpSpPr>
          <p:grpSpPr>
            <a:xfrm>
              <a:off x="6918634" y="9949990"/>
              <a:ext cx="2739968" cy="2186579"/>
              <a:chOff x="6918634" y="9949990"/>
              <a:chExt cx="2739968" cy="2186579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8634" y="9949990"/>
                <a:ext cx="2739968" cy="20549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8032413" y="11890348"/>
                <a:ext cx="593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000" b="1" baseline="-25000" dirty="0" smtClean="0"/>
                  <a:t>||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16200000">
                <a:off x="6679412" y="10680554"/>
                <a:ext cx="724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200" b="1" baseline="-50000" dirty="0" smtClean="0"/>
                  <a:t>┴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8593887" y="10060194"/>
                <a:ext cx="828946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0.5</a:t>
                </a:r>
              </a:p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= 37 kW</a:t>
                </a:r>
              </a:p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i,e</a:t>
                </a:r>
                <a:r>
                  <a:rPr lang="en-US" sz="800" b="1" dirty="0" smtClean="0"/>
                  <a:t> = 200 eV </a:t>
                </a:r>
                <a:endParaRPr lang="en-US" sz="800" b="1" baseline="-25000" dirty="0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9574294" y="9949990"/>
              <a:ext cx="2751292" cy="2188493"/>
              <a:chOff x="9574294" y="9949990"/>
              <a:chExt cx="2751292" cy="2188493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74294" y="9949990"/>
                <a:ext cx="2751292" cy="20634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10696098" y="11892262"/>
                <a:ext cx="593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000" b="1" baseline="-25000" dirty="0" smtClean="0"/>
                  <a:t>||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 rot="16200000">
                <a:off x="9335070" y="10680554"/>
                <a:ext cx="724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200" b="1" baseline="-50000" dirty="0" smtClean="0"/>
                  <a:t>┴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11354547" y="10053827"/>
                <a:ext cx="828946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0.5</a:t>
                </a:r>
              </a:p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= 50 kW</a:t>
                </a:r>
              </a:p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i,e</a:t>
                </a:r>
                <a:r>
                  <a:rPr lang="en-US" sz="800" b="1" dirty="0" smtClean="0"/>
                  <a:t> = 500 eV </a:t>
                </a:r>
                <a:endParaRPr lang="en-US" sz="800" b="1" baseline="-25000" dirty="0"/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12243990" y="9943677"/>
              <a:ext cx="2745363" cy="2192892"/>
              <a:chOff x="12243990" y="9943677"/>
              <a:chExt cx="2745363" cy="2192892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43990" y="9943677"/>
                <a:ext cx="2745363" cy="20590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6" name="TextBox 55"/>
              <p:cNvSpPr txBox="1"/>
              <p:nvPr/>
            </p:nvSpPr>
            <p:spPr>
              <a:xfrm>
                <a:off x="13357702" y="11890348"/>
                <a:ext cx="593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000" b="1" baseline="-25000" dirty="0" smtClean="0"/>
                  <a:t>||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 rot="16200000">
                <a:off x="12004766" y="10689693"/>
                <a:ext cx="724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000" b="1" dirty="0" smtClean="0"/>
                  <a:t>V</a:t>
                </a:r>
                <a:r>
                  <a:rPr lang="en-US" sz="1200" b="1" baseline="-50000" dirty="0" smtClean="0"/>
                  <a:t>┴ </a:t>
                </a:r>
                <a:r>
                  <a:rPr lang="en-US" sz="1000" b="1" dirty="0" smtClean="0"/>
                  <a:t>/ V</a:t>
                </a:r>
                <a:r>
                  <a:rPr lang="en-US" sz="1000" b="1" baseline="-25000" dirty="0" smtClean="0"/>
                  <a:t>th</a:t>
                </a:r>
                <a:endParaRPr lang="en-US" sz="1000" b="1" baseline="-25000" dirty="0"/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14004538" y="10060194"/>
                <a:ext cx="828946" cy="510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0.5</a:t>
                </a:r>
              </a:p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= 38 kW</a:t>
                </a:r>
              </a:p>
              <a:p>
                <a:pPr>
                  <a:buNone/>
                </a:pPr>
                <a:r>
                  <a:rPr lang="en-US" sz="800" b="1" dirty="0" smtClean="0"/>
                  <a:t>T</a:t>
                </a:r>
                <a:r>
                  <a:rPr lang="en-US" sz="800" b="1" baseline="-25000" dirty="0" smtClean="0"/>
                  <a:t>i,e</a:t>
                </a:r>
                <a:r>
                  <a:rPr lang="en-US" sz="800" b="1" dirty="0" smtClean="0"/>
                  <a:t> = 1000 eV </a:t>
                </a:r>
                <a:endParaRPr lang="en-US" sz="800" b="1" baseline="-25000" dirty="0"/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5839621" y="5388916"/>
            <a:ext cx="3423305" cy="1876636"/>
            <a:chOff x="15697200" y="5272424"/>
            <a:chExt cx="3423305" cy="1876636"/>
          </a:xfrm>
        </p:grpSpPr>
        <p:sp>
          <p:nvSpPr>
            <p:cNvPr id="65" name="Text Box 132"/>
            <p:cNvSpPr txBox="1">
              <a:spLocks noChangeArrowheads="1"/>
            </p:cNvSpPr>
            <p:nvPr/>
          </p:nvSpPr>
          <p:spPr bwMode="auto">
            <a:xfrm>
              <a:off x="16364085" y="5272424"/>
              <a:ext cx="235184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Neutral Density Scan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15697200" y="5735507"/>
              <a:ext cx="1803537" cy="1413188"/>
              <a:chOff x="15697200" y="5735507"/>
              <a:chExt cx="1803537" cy="1413188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76318" y="5735507"/>
                <a:ext cx="1724419" cy="1293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16411298" y="6933251"/>
                <a:ext cx="7724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(kW)</a:t>
                </a:r>
                <a:endParaRPr lang="en-US" sz="800" b="1" baseline="-25000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 rot="16200000">
                <a:off x="15197021" y="6235686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16383970" y="6477202"/>
                <a:ext cx="163287" cy="16222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0" name="Straight Arrow Connector 109"/>
              <p:cNvCxnSpPr/>
              <p:nvPr/>
            </p:nvCxnSpPr>
            <p:spPr bwMode="auto">
              <a:xfrm flipH="1" flipV="1">
                <a:off x="16383970" y="5935902"/>
                <a:ext cx="123780" cy="31249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3" name="Straight Arrow Connector 132"/>
              <p:cNvCxnSpPr/>
              <p:nvPr/>
            </p:nvCxnSpPr>
            <p:spPr bwMode="auto">
              <a:xfrm flipH="1">
                <a:off x="16604180" y="6011273"/>
                <a:ext cx="333109" cy="129405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5" name="Straight Arrow Connector 134"/>
              <p:cNvCxnSpPr/>
              <p:nvPr/>
            </p:nvCxnSpPr>
            <p:spPr bwMode="auto">
              <a:xfrm>
                <a:off x="16797514" y="6477202"/>
                <a:ext cx="166098" cy="21937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3" name="TextBox 142"/>
              <p:cNvSpPr txBox="1"/>
              <p:nvPr/>
            </p:nvSpPr>
            <p:spPr>
              <a:xfrm>
                <a:off x="16068204" y="6292966"/>
                <a:ext cx="10394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ICRH 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6177001" y="6032956"/>
                <a:ext cx="3741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N</a:t>
                </a:r>
                <a:r>
                  <a:rPr lang="en-US" sz="800" b="1" baseline="-25000" dirty="0" smtClean="0"/>
                  <a:t>o</a:t>
                </a:r>
                <a:endParaRPr lang="en-US" sz="800" b="1" baseline="-25000" dirty="0"/>
              </a:p>
            </p:txBody>
          </p:sp>
          <p:cxnSp>
            <p:nvCxnSpPr>
              <p:cNvPr id="145" name="Straight Arrow Connector 144"/>
              <p:cNvCxnSpPr/>
              <p:nvPr/>
            </p:nvCxnSpPr>
            <p:spPr bwMode="auto">
              <a:xfrm flipH="1">
                <a:off x="16963613" y="6032956"/>
                <a:ext cx="58072" cy="26570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0" name="TextBox 149"/>
              <p:cNvSpPr txBox="1"/>
              <p:nvPr/>
            </p:nvSpPr>
            <p:spPr>
              <a:xfrm>
                <a:off x="16855991" y="5828180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17348946" y="5740712"/>
              <a:ext cx="1771559" cy="1408348"/>
              <a:chOff x="17348946" y="5740712"/>
              <a:chExt cx="1771559" cy="140834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02948" y="5740712"/>
                <a:ext cx="1717557" cy="12881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7" name="TextBox 76"/>
              <p:cNvSpPr txBox="1"/>
              <p:nvPr/>
            </p:nvSpPr>
            <p:spPr>
              <a:xfrm>
                <a:off x="17893507" y="6933616"/>
                <a:ext cx="926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N</a:t>
                </a:r>
                <a:r>
                  <a:rPr lang="en-US" sz="800" b="1" baseline="-25000" dirty="0" smtClean="0"/>
                  <a:t>o</a:t>
                </a:r>
                <a:r>
                  <a:rPr lang="en-US" sz="800" b="1" dirty="0" smtClean="0"/>
                  <a:t> (10</a:t>
                </a:r>
                <a:r>
                  <a:rPr lang="en-US" sz="800" b="1" baseline="30000" dirty="0" smtClean="0"/>
                  <a:t>16</a:t>
                </a:r>
                <a:r>
                  <a:rPr lang="en-US" sz="800" b="1" dirty="0" smtClean="0"/>
                  <a:t> m</a:t>
                </a:r>
                <a:r>
                  <a:rPr lang="en-US" sz="800" b="1" baseline="30000" dirty="0" smtClean="0"/>
                  <a:t>-3</a:t>
                </a:r>
                <a:r>
                  <a:rPr lang="en-US" sz="800" b="1" dirty="0" smtClean="0"/>
                  <a:t>)</a:t>
                </a:r>
                <a:endParaRPr lang="en-US" sz="800" b="1" baseline="-25000" dirty="0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 rot="16200000">
                <a:off x="16848767" y="6240891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cxnSp>
            <p:nvCxnSpPr>
              <p:cNvPr id="102" name="Straight Arrow Connector 101"/>
              <p:cNvCxnSpPr/>
              <p:nvPr/>
            </p:nvCxnSpPr>
            <p:spPr bwMode="auto">
              <a:xfrm flipH="1">
                <a:off x="17984377" y="6488109"/>
                <a:ext cx="214653" cy="19226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Straight Arrow Connector 111"/>
              <p:cNvCxnSpPr/>
              <p:nvPr/>
            </p:nvCxnSpPr>
            <p:spPr bwMode="auto">
              <a:xfrm flipH="1" flipV="1">
                <a:off x="18120578" y="6043624"/>
                <a:ext cx="363270" cy="12857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5" name="TextBox 154"/>
              <p:cNvSpPr txBox="1"/>
              <p:nvPr/>
            </p:nvSpPr>
            <p:spPr>
              <a:xfrm>
                <a:off x="18459877" y="6032956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17782480" y="6277074"/>
                <a:ext cx="10394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ICRH 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18318642" y="6509914"/>
                <a:ext cx="6930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CCFF"/>
                    </a:solidFill>
                  </a:rPr>
                  <a:t>Orbit Loss</a:t>
                </a:r>
                <a:endParaRPr lang="en-US" sz="800" b="1" u="sng" baseline="-25000" dirty="0">
                  <a:solidFill>
                    <a:srgbClr val="00CCFF"/>
                  </a:solidFill>
                </a:endParaRPr>
              </a:p>
            </p:txBody>
          </p:sp>
          <p:cxnSp>
            <p:nvCxnSpPr>
              <p:cNvPr id="194" name="Straight Arrow Connector 193"/>
              <p:cNvCxnSpPr/>
              <p:nvPr/>
            </p:nvCxnSpPr>
            <p:spPr bwMode="auto">
              <a:xfrm flipH="1">
                <a:off x="17997174" y="6686354"/>
                <a:ext cx="373582" cy="11814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45" name="Rectangle 244"/>
            <p:cNvSpPr/>
            <p:nvPr/>
          </p:nvSpPr>
          <p:spPr>
            <a:xfrm>
              <a:off x="15981091" y="5561193"/>
              <a:ext cx="13921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Efficiency vs. P</a:t>
              </a:r>
              <a:r>
                <a:rPr lang="en-US" sz="1200" baseline="-25000" dirty="0" smtClean="0"/>
                <a:t>abs</a:t>
              </a:r>
              <a:endParaRPr lang="en-US" sz="1200" baseline="-25000" dirty="0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17606124" y="5578698"/>
              <a:ext cx="1291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Efficiency vs. N</a:t>
              </a:r>
              <a:r>
                <a:rPr lang="en-US" sz="1200" baseline="-25000" dirty="0" smtClean="0"/>
                <a:t>o</a:t>
              </a:r>
              <a:endParaRPr lang="en-US" sz="1200" baseline="-250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8906614" y="5393574"/>
            <a:ext cx="3472597" cy="1871978"/>
            <a:chOff x="8906614" y="5393574"/>
            <a:chExt cx="3472597" cy="1871978"/>
          </a:xfrm>
        </p:grpSpPr>
        <p:sp>
          <p:nvSpPr>
            <p:cNvPr id="2180" name="Text Box 132"/>
            <p:cNvSpPr txBox="1">
              <a:spLocks noChangeArrowheads="1"/>
            </p:cNvSpPr>
            <p:nvPr/>
          </p:nvSpPr>
          <p:spPr bwMode="auto">
            <a:xfrm>
              <a:off x="9532991" y="5393574"/>
              <a:ext cx="224099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Heating Power Scan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10609495" y="5857261"/>
              <a:ext cx="1769716" cy="1408291"/>
              <a:chOff x="10414266" y="5733937"/>
              <a:chExt cx="1769716" cy="1408291"/>
            </a:xfrm>
          </p:grpSpPr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5011" y="5736184"/>
                <a:ext cx="1708971" cy="12817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11000281" y="6926784"/>
                <a:ext cx="7724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(kW)</a:t>
                </a:r>
                <a:endParaRPr lang="en-US" sz="800" b="1" baseline="-25000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 rot="16200000">
                <a:off x="9914087" y="6234116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cxnSp>
            <p:nvCxnSpPr>
              <p:cNvPr id="101" name="Straight Arrow Connector 100"/>
              <p:cNvCxnSpPr/>
              <p:nvPr/>
            </p:nvCxnSpPr>
            <p:spPr bwMode="auto">
              <a:xfrm flipH="1">
                <a:off x="10976680" y="6488109"/>
                <a:ext cx="169390" cy="13826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/>
              <p:nvPr/>
            </p:nvCxnSpPr>
            <p:spPr bwMode="auto">
              <a:xfrm flipH="1">
                <a:off x="11289980" y="6043624"/>
                <a:ext cx="212678" cy="97054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6" name="TextBox 155"/>
              <p:cNvSpPr txBox="1"/>
              <p:nvPr/>
            </p:nvSpPr>
            <p:spPr>
              <a:xfrm>
                <a:off x="11457486" y="5880671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11624791" y="6191496"/>
                <a:ext cx="4910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CCFF"/>
                    </a:solidFill>
                  </a:rPr>
                  <a:t>Orbit</a:t>
                </a:r>
                <a:endParaRPr lang="en-US" sz="800" b="1" u="sng" baseline="-25000" dirty="0">
                  <a:solidFill>
                    <a:srgbClr val="00CCFF"/>
                  </a:solidFill>
                </a:endParaRPr>
              </a:p>
            </p:txBody>
          </p:sp>
          <p:cxnSp>
            <p:nvCxnSpPr>
              <p:cNvPr id="198" name="Straight Arrow Connector 197"/>
              <p:cNvCxnSpPr/>
              <p:nvPr/>
            </p:nvCxnSpPr>
            <p:spPr bwMode="auto">
              <a:xfrm flipH="1">
                <a:off x="11715345" y="6406940"/>
                <a:ext cx="107350" cy="232484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3" name="TextBox 212"/>
              <p:cNvSpPr txBox="1"/>
              <p:nvPr/>
            </p:nvSpPr>
            <p:spPr>
              <a:xfrm>
                <a:off x="10883763" y="6274014"/>
                <a:ext cx="6969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8906614" y="5839388"/>
              <a:ext cx="1761865" cy="1420479"/>
              <a:chOff x="8711385" y="5716064"/>
              <a:chExt cx="1761865" cy="1420479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6154" y="5735507"/>
                <a:ext cx="1707096" cy="1280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 rot="16200000">
                <a:off x="8211206" y="6216243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9354515" y="6921099"/>
                <a:ext cx="7724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P</a:t>
                </a:r>
                <a:r>
                  <a:rPr lang="en-US" sz="800" b="1" baseline="-25000" dirty="0" smtClean="0"/>
                  <a:t>abs</a:t>
                </a:r>
                <a:r>
                  <a:rPr lang="en-US" sz="800" b="1" dirty="0" smtClean="0"/>
                  <a:t> (kW)</a:t>
                </a:r>
                <a:endParaRPr lang="en-US" sz="800" b="1" baseline="-25000" dirty="0"/>
              </a:p>
            </p:txBody>
          </p:sp>
          <p:cxnSp>
            <p:nvCxnSpPr>
              <p:cNvPr id="100" name="Straight Arrow Connector 99"/>
              <p:cNvCxnSpPr/>
              <p:nvPr/>
            </p:nvCxnSpPr>
            <p:spPr bwMode="auto">
              <a:xfrm flipH="1">
                <a:off x="9448801" y="6464964"/>
                <a:ext cx="170901" cy="11927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Straight Arrow Connector 107"/>
              <p:cNvCxnSpPr/>
              <p:nvPr/>
            </p:nvCxnSpPr>
            <p:spPr bwMode="auto">
              <a:xfrm flipH="1">
                <a:off x="9833891" y="6075975"/>
                <a:ext cx="169945" cy="85069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57" name="TextBox 156"/>
              <p:cNvSpPr txBox="1"/>
              <p:nvPr/>
            </p:nvSpPr>
            <p:spPr>
              <a:xfrm>
                <a:off x="9956024" y="5892468"/>
                <a:ext cx="3652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00FF"/>
                    </a:solidFill>
                  </a:rPr>
                  <a:t>CX</a:t>
                </a:r>
                <a:endParaRPr lang="en-US" sz="800" b="1" u="sng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9970751" y="6281836"/>
                <a:ext cx="4910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00CCFF"/>
                    </a:solidFill>
                  </a:rPr>
                  <a:t>Orbit</a:t>
                </a:r>
                <a:endParaRPr lang="en-US" sz="800" b="1" u="sng" baseline="-25000" dirty="0">
                  <a:solidFill>
                    <a:srgbClr val="00CCFF"/>
                  </a:solidFill>
                </a:endParaRPr>
              </a:p>
            </p:txBody>
          </p:sp>
          <p:cxnSp>
            <p:nvCxnSpPr>
              <p:cNvPr id="211" name="Straight Arrow Connector 210"/>
              <p:cNvCxnSpPr/>
              <p:nvPr/>
            </p:nvCxnSpPr>
            <p:spPr bwMode="auto">
              <a:xfrm flipH="1">
                <a:off x="10044475" y="6470179"/>
                <a:ext cx="123740" cy="11624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4" name="TextBox 213"/>
              <p:cNvSpPr txBox="1"/>
              <p:nvPr/>
            </p:nvSpPr>
            <p:spPr>
              <a:xfrm>
                <a:off x="9430005" y="6261758"/>
                <a:ext cx="6969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u="sng" dirty="0" smtClean="0">
                    <a:solidFill>
                      <a:srgbClr val="FF0000"/>
                    </a:solidFill>
                  </a:rPr>
                  <a:t>Efficiency</a:t>
                </a:r>
                <a:endParaRPr lang="en-US" sz="800" b="1" u="sng" baseline="-250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38" name="Rectangle 237"/>
            <p:cNvSpPr/>
            <p:nvPr/>
          </p:nvSpPr>
          <p:spPr>
            <a:xfrm>
              <a:off x="9207890" y="5684913"/>
              <a:ext cx="12575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Efficiency in HS</a:t>
              </a:r>
              <a:endParaRPr lang="en-US" sz="1200" baseline="-25000" dirty="0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10875672" y="5692538"/>
              <a:ext cx="13777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Efficiency in QHS</a:t>
              </a:r>
              <a:endParaRPr lang="en-US" sz="1200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06902" y="13411200"/>
            <a:ext cx="4288976" cy="1905000"/>
            <a:chOff x="6506902" y="13411200"/>
            <a:chExt cx="4288976" cy="1905000"/>
          </a:xfrm>
        </p:grpSpPr>
        <p:sp>
          <p:nvSpPr>
            <p:cNvPr id="69" name="Rectangle 68"/>
            <p:cNvSpPr/>
            <p:nvPr/>
          </p:nvSpPr>
          <p:spPr>
            <a:xfrm>
              <a:off x="6722346" y="13411200"/>
              <a:ext cx="385134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dirty="0" smtClean="0"/>
                <a:t>Mod B along a field line and its 10 spectral harmonics</a:t>
              </a:r>
              <a:endParaRPr lang="en-US" sz="12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506902" y="13654039"/>
              <a:ext cx="2110814" cy="1660646"/>
              <a:chOff x="6506902" y="13654039"/>
              <a:chExt cx="2110814" cy="1660646"/>
            </a:xfrm>
          </p:grpSpPr>
          <p:pic>
            <p:nvPicPr>
              <p:cNvPr id="2" name="Picture 7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47150" y="13654039"/>
                <a:ext cx="2070566" cy="15529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0" name="TextBox 89"/>
              <p:cNvSpPr txBox="1"/>
              <p:nvPr/>
            </p:nvSpPr>
            <p:spPr>
              <a:xfrm>
                <a:off x="7428330" y="15099241"/>
                <a:ext cx="4974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>
                    <a:latin typeface="Symbol" pitchFamily="18" charset="2"/>
                  </a:rPr>
                  <a:t>f</a:t>
                </a:r>
                <a:r>
                  <a:rPr lang="en-US" sz="800" b="1" dirty="0" smtClean="0"/>
                  <a:t> (rad)</a:t>
                </a:r>
                <a:endParaRPr lang="en-US" sz="800" b="1" baseline="-2500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 rot="16200000">
                <a:off x="6327668" y="14197727"/>
                <a:ext cx="57391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/>
                  <a:t>B (T)</a:t>
                </a:r>
                <a:endParaRPr lang="en-US" sz="800" b="1" baseline="-25000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213543" y="13812731"/>
                <a:ext cx="7122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r>
                  <a:rPr lang="en-US" sz="800" b="1" dirty="0" smtClean="0"/>
                  <a:t> = 0.5</a:t>
                </a:r>
                <a:endParaRPr lang="en-US" sz="800" b="1" baseline="-250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511016" y="13647432"/>
              <a:ext cx="2284862" cy="1668768"/>
              <a:chOff x="8545682" y="13654769"/>
              <a:chExt cx="2215529" cy="1654094"/>
            </a:xfrm>
          </p:grpSpPr>
          <p:pic>
            <p:nvPicPr>
              <p:cNvPr id="1095" name="Picture 71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98889" y="13654769"/>
                <a:ext cx="2069590" cy="1552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3" name="TextBox 162"/>
              <p:cNvSpPr txBox="1"/>
              <p:nvPr/>
            </p:nvSpPr>
            <p:spPr>
              <a:xfrm>
                <a:off x="9529053" y="15093419"/>
                <a:ext cx="4765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r</a:t>
                </a:r>
                <a:r>
                  <a:rPr lang="en-US" sz="800" b="1" dirty="0" smtClean="0"/>
                  <a:t> / a</a:t>
                </a:r>
                <a:r>
                  <a:rPr lang="en-US" sz="800" b="1" baseline="-25000" dirty="0" smtClean="0"/>
                  <a:t>p</a:t>
                </a:r>
                <a:endParaRPr lang="en-US" sz="800" b="1" baseline="-25000" dirty="0"/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 rot="16200000">
                <a:off x="8304591" y="14259584"/>
                <a:ext cx="6976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i="1" dirty="0" smtClean="0">
                    <a:solidFill>
                      <a:srgbClr val="0000FF"/>
                    </a:solidFill>
                  </a:rPr>
                  <a:t>b</a:t>
                </a:r>
                <a:r>
                  <a:rPr lang="en-US" sz="800" b="1" i="1" baseline="-25000" dirty="0" smtClean="0">
                    <a:solidFill>
                      <a:srgbClr val="0000FF"/>
                    </a:solidFill>
                  </a:rPr>
                  <a:t>0,0</a:t>
                </a:r>
                <a:r>
                  <a:rPr lang="en-US" sz="800" b="1" dirty="0" smtClean="0"/>
                  <a:t> &amp; </a:t>
                </a:r>
                <a:r>
                  <a:rPr lang="en-US" sz="800" b="1" i="1" dirty="0" smtClean="0">
                    <a:solidFill>
                      <a:srgbClr val="FF3300"/>
                    </a:solidFill>
                  </a:rPr>
                  <a:t>b</a:t>
                </a:r>
                <a:r>
                  <a:rPr lang="en-US" sz="800" b="1" i="1" baseline="-25000" dirty="0" smtClean="0">
                    <a:solidFill>
                      <a:srgbClr val="FF3300"/>
                    </a:solidFill>
                  </a:rPr>
                  <a:t>1,4</a:t>
                </a:r>
                <a:endParaRPr lang="en-US" sz="800" b="1" i="1" baseline="-25000" dirty="0">
                  <a:solidFill>
                    <a:srgbClr val="FF3300"/>
                  </a:solidFill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 rot="5400000">
                <a:off x="10459572" y="14259583"/>
                <a:ext cx="38783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i="1" dirty="0" smtClean="0"/>
                  <a:t>b</a:t>
                </a:r>
                <a:r>
                  <a:rPr lang="en-US" sz="800" b="1" i="1" baseline="-25000" dirty="0" smtClean="0"/>
                  <a:t>mn</a:t>
                </a:r>
                <a:r>
                  <a:rPr lang="en-US" sz="800" b="1" dirty="0" smtClean="0"/>
                  <a:t> </a:t>
                </a:r>
                <a:endParaRPr lang="en-US" sz="800" b="1" baseline="-25000" dirty="0"/>
              </a:p>
            </p:txBody>
          </p:sp>
        </p:grpSp>
      </p:grp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99715646"/>
              </p:ext>
            </p:extLst>
          </p:nvPr>
        </p:nvGraphicFramePr>
        <p:xfrm>
          <a:off x="8919508" y="15377588"/>
          <a:ext cx="1498600" cy="355600"/>
        </p:xfrm>
        <a:graphic>
          <a:graphicData uri="http://schemas.openxmlformats.org/presentationml/2006/ole">
            <p:oleObj spid="_x0000_s1114" name="Equation" r:id="rId22" imgW="149832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</TotalTime>
  <Words>857</Words>
  <Application>Microsoft Office PowerPoint</Application>
  <PresentationFormat>Custom</PresentationFormat>
  <Paragraphs>129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Default Design</vt:lpstr>
      <vt:lpstr>Custom Design</vt:lpstr>
      <vt:lpstr>Equation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HSX-User</cp:lastModifiedBy>
  <cp:revision>205</cp:revision>
  <dcterms:created xsi:type="dcterms:W3CDTF">2005-10-11T17:07:47Z</dcterms:created>
  <dcterms:modified xsi:type="dcterms:W3CDTF">2012-10-23T20:53:52Z</dcterms:modified>
</cp:coreProperties>
</file>