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918400" cy="16459200"/>
  <p:notesSz cx="65166875" cy="322484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1pPr>
    <a:lvl2pPr marL="595313" indent="-138113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2pPr>
    <a:lvl3pPr marL="1192213" indent="-277813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3pPr>
    <a:lvl4pPr marL="1787525" indent="-415925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4pPr>
    <a:lvl5pPr marL="2384425" indent="-555625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8872" autoAdjust="0"/>
    <p:restoredTop sz="86349" autoAdjust="0"/>
  </p:normalViewPr>
  <p:slideViewPr>
    <p:cSldViewPr>
      <p:cViewPr varScale="1">
        <p:scale>
          <a:sx n="44" d="100"/>
          <a:sy n="44" d="100"/>
        </p:scale>
        <p:origin x="-90" y="-336"/>
      </p:cViewPr>
      <p:guideLst>
        <p:guide orient="horz"/>
        <p:guide pos="15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" d="100"/>
          <a:sy n="10" d="100"/>
        </p:scale>
        <p:origin x="-1530" y="-162"/>
      </p:cViewPr>
      <p:guideLst>
        <p:guide orient="horz" pos="10157"/>
        <p:guide pos="2052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2"/>
            <a:ext cx="28246248" cy="1612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56252" tIns="278126" rIns="556252" bIns="278126" numCol="1" anchor="t" anchorCtr="0" compatLnSpc="1">
            <a:prstTxWarp prst="textNoShape">
              <a:avLst/>
            </a:prstTxWarp>
          </a:bodyPr>
          <a:lstStyle>
            <a:lvl1pPr defTabSz="5565398">
              <a:defRPr sz="7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6920630" y="2"/>
            <a:ext cx="28246248" cy="1612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56252" tIns="278126" rIns="556252" bIns="278126" numCol="1" anchor="t" anchorCtr="0" compatLnSpc="1">
            <a:prstTxWarp prst="textNoShape">
              <a:avLst/>
            </a:prstTxWarp>
          </a:bodyPr>
          <a:lstStyle>
            <a:lvl1pPr algn="r" defTabSz="5565398">
              <a:defRPr sz="7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30636157"/>
            <a:ext cx="28246248" cy="1612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56252" tIns="278126" rIns="556252" bIns="278126" numCol="1" anchor="b" anchorCtr="0" compatLnSpc="1">
            <a:prstTxWarp prst="textNoShape">
              <a:avLst/>
            </a:prstTxWarp>
          </a:bodyPr>
          <a:lstStyle>
            <a:lvl1pPr defTabSz="5565398">
              <a:defRPr sz="7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6920630" y="30636157"/>
            <a:ext cx="28246248" cy="1612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56252" tIns="278126" rIns="556252" bIns="278126" numCol="1" anchor="b" anchorCtr="0" compatLnSpc="1">
            <a:prstTxWarp prst="textNoShape">
              <a:avLst/>
            </a:prstTxWarp>
          </a:bodyPr>
          <a:lstStyle>
            <a:lvl1pPr algn="r" defTabSz="5565398">
              <a:defRPr sz="7300">
                <a:latin typeface="Times New Roman" pitchFamily="18" charset="0"/>
              </a:defRPr>
            </a:lvl1pPr>
          </a:lstStyle>
          <a:p>
            <a:pPr>
              <a:defRPr/>
            </a:pPr>
            <a:fld id="{2A127F91-87EC-40FB-B78E-A6E9101C4C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7351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8239834" cy="1612320"/>
          </a:xfrm>
          <a:prstGeom prst="rect">
            <a:avLst/>
          </a:prstGeom>
        </p:spPr>
        <p:txBody>
          <a:bodyPr vert="horz" lIns="109973" tIns="54990" rIns="109973" bIns="5499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6914216" y="2"/>
            <a:ext cx="28236624" cy="1612320"/>
          </a:xfrm>
          <a:prstGeom prst="rect">
            <a:avLst/>
          </a:prstGeom>
        </p:spPr>
        <p:txBody>
          <a:bodyPr vert="horz" lIns="109973" tIns="54990" rIns="109973" bIns="54990" rtlCol="0"/>
          <a:lstStyle>
            <a:lvl1pPr algn="r">
              <a:defRPr sz="1200"/>
            </a:lvl1pPr>
          </a:lstStyle>
          <a:p>
            <a:fld id="{339D622B-33A4-4456-8222-8ECF21EC741A}" type="datetimeFigureOut">
              <a:rPr lang="en-US" smtClean="0"/>
              <a:pPr/>
              <a:t>2/8/2011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488275" y="2414588"/>
            <a:ext cx="24190325" cy="12095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9973" tIns="54990" rIns="109973" bIns="5499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515405" y="15318080"/>
            <a:ext cx="52136066" cy="14511919"/>
          </a:xfrm>
          <a:prstGeom prst="rect">
            <a:avLst/>
          </a:prstGeom>
        </p:spPr>
        <p:txBody>
          <a:bodyPr vert="horz" lIns="109973" tIns="54990" rIns="109973" bIns="5499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30630904"/>
            <a:ext cx="28239834" cy="1612320"/>
          </a:xfrm>
          <a:prstGeom prst="rect">
            <a:avLst/>
          </a:prstGeom>
        </p:spPr>
        <p:txBody>
          <a:bodyPr vert="horz" lIns="109973" tIns="54990" rIns="109973" bIns="5499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6914216" y="30630904"/>
            <a:ext cx="28236624" cy="1612320"/>
          </a:xfrm>
          <a:prstGeom prst="rect">
            <a:avLst/>
          </a:prstGeom>
        </p:spPr>
        <p:txBody>
          <a:bodyPr vert="horz" lIns="109973" tIns="54990" rIns="109973" bIns="54990" rtlCol="0" anchor="b"/>
          <a:lstStyle>
            <a:lvl1pPr algn="r">
              <a:defRPr sz="1200"/>
            </a:lvl1pPr>
          </a:lstStyle>
          <a:p>
            <a:fld id="{D7F482D6-D595-4FAB-9589-9ECB073718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51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0488275" y="2414588"/>
            <a:ext cx="24190325" cy="120951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482D6-D595-4FAB-9589-9ECB0737182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5113028"/>
            <a:ext cx="27980640" cy="35280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0" y="9326880"/>
            <a:ext cx="23042880" cy="42062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663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132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99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2653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831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3980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9643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5307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FA15A-8651-4BB0-B8E7-D30DB10912D3}" type="datetimeFigureOut">
              <a:rPr lang="en-US" smtClean="0"/>
              <a:pPr/>
              <a:t>2/8/2011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B2FA-E2B0-4DC6-B8EE-0DBF6AA838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FA15A-8651-4BB0-B8E7-D30DB10912D3}" type="datetimeFigureOut">
              <a:rPr lang="en-US" smtClean="0"/>
              <a:pPr/>
              <a:t>2/8/2011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B2FA-E2B0-4DC6-B8EE-0DBF6AA838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7" y="10576568"/>
            <a:ext cx="27980640" cy="3268980"/>
          </a:xfrm>
        </p:spPr>
        <p:txBody>
          <a:bodyPr anchor="t"/>
          <a:lstStyle>
            <a:lvl1pPr algn="l">
              <a:defRPr sz="13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7" y="6976112"/>
            <a:ext cx="27980640" cy="3600449"/>
          </a:xfrm>
        </p:spPr>
        <p:txBody>
          <a:bodyPr anchor="b"/>
          <a:lstStyle>
            <a:lvl1pPr marL="0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1pPr>
            <a:lvl2pPr marL="1566338" indent="0"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2pPr>
            <a:lvl3pPr marL="3132675" indent="0">
              <a:buNone/>
              <a:defRPr sz="5500">
                <a:solidFill>
                  <a:schemeClr val="tx1">
                    <a:tint val="75000"/>
                  </a:schemeClr>
                </a:solidFill>
              </a:defRPr>
            </a:lvl3pPr>
            <a:lvl4pPr marL="4699013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4pPr>
            <a:lvl5pPr marL="6265351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5pPr>
            <a:lvl6pPr marL="7831688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9398026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10964364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12530701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FA15A-8651-4BB0-B8E7-D30DB10912D3}" type="datetimeFigureOut">
              <a:rPr lang="en-US" smtClean="0"/>
              <a:pPr/>
              <a:t>2/8/2011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B2FA-E2B0-4DC6-B8EE-0DBF6AA838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26458" y="12291061"/>
            <a:ext cx="53052343" cy="34758632"/>
          </a:xfrm>
        </p:spPr>
        <p:txBody>
          <a:bodyPr/>
          <a:lstStyle>
            <a:lvl1pPr>
              <a:defRPr sz="9600"/>
            </a:lvl1pPr>
            <a:lvl2pPr>
              <a:defRPr sz="8200"/>
            </a:lvl2pPr>
            <a:lvl3pPr>
              <a:defRPr sz="6900"/>
            </a:lvl3pPr>
            <a:lvl4pPr>
              <a:defRPr sz="6200"/>
            </a:lvl4pPr>
            <a:lvl5pPr>
              <a:defRPr sz="6200"/>
            </a:lvl5pPr>
            <a:lvl6pPr>
              <a:defRPr sz="6200"/>
            </a:lvl6pPr>
            <a:lvl7pPr>
              <a:defRPr sz="6200"/>
            </a:lvl7pPr>
            <a:lvl8pPr>
              <a:defRPr sz="6200"/>
            </a:lvl8pPr>
            <a:lvl9pPr>
              <a:defRPr sz="6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527454" y="12291061"/>
            <a:ext cx="53052347" cy="34758632"/>
          </a:xfrm>
        </p:spPr>
        <p:txBody>
          <a:bodyPr/>
          <a:lstStyle>
            <a:lvl1pPr>
              <a:defRPr sz="9600"/>
            </a:lvl1pPr>
            <a:lvl2pPr>
              <a:defRPr sz="8200"/>
            </a:lvl2pPr>
            <a:lvl3pPr>
              <a:defRPr sz="6900"/>
            </a:lvl3pPr>
            <a:lvl4pPr>
              <a:defRPr sz="6200"/>
            </a:lvl4pPr>
            <a:lvl5pPr>
              <a:defRPr sz="6200"/>
            </a:lvl5pPr>
            <a:lvl6pPr>
              <a:defRPr sz="6200"/>
            </a:lvl6pPr>
            <a:lvl7pPr>
              <a:defRPr sz="6200"/>
            </a:lvl7pPr>
            <a:lvl8pPr>
              <a:defRPr sz="6200"/>
            </a:lvl8pPr>
            <a:lvl9pPr>
              <a:defRPr sz="6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FA15A-8651-4BB0-B8E7-D30DB10912D3}" type="datetimeFigureOut">
              <a:rPr lang="en-US" smtClean="0"/>
              <a:pPr/>
              <a:t>2/8/2011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B2FA-E2B0-4DC6-B8EE-0DBF6AA838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659132"/>
            <a:ext cx="29626560" cy="2743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1" y="3684271"/>
            <a:ext cx="14544677" cy="1535429"/>
          </a:xfrm>
        </p:spPr>
        <p:txBody>
          <a:bodyPr anchor="b"/>
          <a:lstStyle>
            <a:lvl1pPr marL="0" indent="0">
              <a:buNone/>
              <a:defRPr sz="8200" b="1"/>
            </a:lvl1pPr>
            <a:lvl2pPr marL="1566338" indent="0">
              <a:buNone/>
              <a:defRPr sz="6900" b="1"/>
            </a:lvl2pPr>
            <a:lvl3pPr marL="3132675" indent="0">
              <a:buNone/>
              <a:defRPr sz="6200" b="1"/>
            </a:lvl3pPr>
            <a:lvl4pPr marL="4699013" indent="0">
              <a:buNone/>
              <a:defRPr sz="5500" b="1"/>
            </a:lvl4pPr>
            <a:lvl5pPr marL="6265351" indent="0">
              <a:buNone/>
              <a:defRPr sz="5500" b="1"/>
            </a:lvl5pPr>
            <a:lvl6pPr marL="7831688" indent="0">
              <a:buNone/>
              <a:defRPr sz="5500" b="1"/>
            </a:lvl6pPr>
            <a:lvl7pPr marL="9398026" indent="0">
              <a:buNone/>
              <a:defRPr sz="5500" b="1"/>
            </a:lvl7pPr>
            <a:lvl8pPr marL="10964364" indent="0">
              <a:buNone/>
              <a:defRPr sz="5500" b="1"/>
            </a:lvl8pPr>
            <a:lvl9pPr marL="12530701" indent="0">
              <a:buNone/>
              <a:defRPr sz="5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5921" y="5219700"/>
            <a:ext cx="14544677" cy="9483092"/>
          </a:xfrm>
        </p:spPr>
        <p:txBody>
          <a:bodyPr/>
          <a:lstStyle>
            <a:lvl1pPr>
              <a:defRPr sz="8200"/>
            </a:lvl1pPr>
            <a:lvl2pPr>
              <a:defRPr sz="6900"/>
            </a:lvl2pPr>
            <a:lvl3pPr>
              <a:defRPr sz="6200"/>
            </a:lvl3pPr>
            <a:lvl4pPr>
              <a:defRPr sz="5500"/>
            </a:lvl4pPr>
            <a:lvl5pPr>
              <a:defRPr sz="5500"/>
            </a:lvl5pPr>
            <a:lvl6pPr>
              <a:defRPr sz="5500"/>
            </a:lvl6pPr>
            <a:lvl7pPr>
              <a:defRPr sz="5500"/>
            </a:lvl7pPr>
            <a:lvl8pPr>
              <a:defRPr sz="5500"/>
            </a:lvl8pPr>
            <a:lvl9pPr>
              <a:defRPr sz="5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095" y="3684271"/>
            <a:ext cx="14550390" cy="1535429"/>
          </a:xfrm>
        </p:spPr>
        <p:txBody>
          <a:bodyPr anchor="b"/>
          <a:lstStyle>
            <a:lvl1pPr marL="0" indent="0">
              <a:buNone/>
              <a:defRPr sz="8200" b="1"/>
            </a:lvl1pPr>
            <a:lvl2pPr marL="1566338" indent="0">
              <a:buNone/>
              <a:defRPr sz="6900" b="1"/>
            </a:lvl2pPr>
            <a:lvl3pPr marL="3132675" indent="0">
              <a:buNone/>
              <a:defRPr sz="6200" b="1"/>
            </a:lvl3pPr>
            <a:lvl4pPr marL="4699013" indent="0">
              <a:buNone/>
              <a:defRPr sz="5500" b="1"/>
            </a:lvl4pPr>
            <a:lvl5pPr marL="6265351" indent="0">
              <a:buNone/>
              <a:defRPr sz="5500" b="1"/>
            </a:lvl5pPr>
            <a:lvl6pPr marL="7831688" indent="0">
              <a:buNone/>
              <a:defRPr sz="5500" b="1"/>
            </a:lvl6pPr>
            <a:lvl7pPr marL="9398026" indent="0">
              <a:buNone/>
              <a:defRPr sz="5500" b="1"/>
            </a:lvl7pPr>
            <a:lvl8pPr marL="10964364" indent="0">
              <a:buNone/>
              <a:defRPr sz="5500" b="1"/>
            </a:lvl8pPr>
            <a:lvl9pPr marL="12530701" indent="0">
              <a:buNone/>
              <a:defRPr sz="5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095" y="5219700"/>
            <a:ext cx="14550390" cy="9483092"/>
          </a:xfrm>
        </p:spPr>
        <p:txBody>
          <a:bodyPr/>
          <a:lstStyle>
            <a:lvl1pPr>
              <a:defRPr sz="8200"/>
            </a:lvl1pPr>
            <a:lvl2pPr>
              <a:defRPr sz="6900"/>
            </a:lvl2pPr>
            <a:lvl3pPr>
              <a:defRPr sz="6200"/>
            </a:lvl3pPr>
            <a:lvl4pPr>
              <a:defRPr sz="5500"/>
            </a:lvl4pPr>
            <a:lvl5pPr>
              <a:defRPr sz="5500"/>
            </a:lvl5pPr>
            <a:lvl6pPr>
              <a:defRPr sz="5500"/>
            </a:lvl6pPr>
            <a:lvl7pPr>
              <a:defRPr sz="5500"/>
            </a:lvl7pPr>
            <a:lvl8pPr>
              <a:defRPr sz="5500"/>
            </a:lvl8pPr>
            <a:lvl9pPr>
              <a:defRPr sz="5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FA15A-8651-4BB0-B8E7-D30DB10912D3}" type="datetimeFigureOut">
              <a:rPr lang="en-US" smtClean="0"/>
              <a:pPr/>
              <a:t>2/8/2011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B2FA-E2B0-4DC6-B8EE-0DBF6AA838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FA15A-8651-4BB0-B8E7-D30DB10912D3}" type="datetimeFigureOut">
              <a:rPr lang="en-US" smtClean="0"/>
              <a:pPr/>
              <a:t>2/8/2011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B2FA-E2B0-4DC6-B8EE-0DBF6AA838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FA15A-8651-4BB0-B8E7-D30DB10912D3}" type="datetimeFigureOut">
              <a:rPr lang="en-US" smtClean="0"/>
              <a:pPr/>
              <a:t>2/8/2011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B2FA-E2B0-4DC6-B8EE-0DBF6AA838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34" y="655320"/>
            <a:ext cx="10829927" cy="2788920"/>
          </a:xfrm>
        </p:spPr>
        <p:txBody>
          <a:bodyPr anchor="b"/>
          <a:lstStyle>
            <a:lvl1pPr algn="l">
              <a:defRPr sz="6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180" y="655321"/>
            <a:ext cx="18402300" cy="14047472"/>
          </a:xfrm>
        </p:spPr>
        <p:txBody>
          <a:bodyPr/>
          <a:lstStyle>
            <a:lvl1pPr>
              <a:defRPr sz="11000"/>
            </a:lvl1pPr>
            <a:lvl2pPr>
              <a:defRPr sz="9600"/>
            </a:lvl2pPr>
            <a:lvl3pPr>
              <a:defRPr sz="8200"/>
            </a:lvl3pPr>
            <a:lvl4pPr>
              <a:defRPr sz="6900"/>
            </a:lvl4pPr>
            <a:lvl5pPr>
              <a:defRPr sz="6900"/>
            </a:lvl5pPr>
            <a:lvl6pPr>
              <a:defRPr sz="6900"/>
            </a:lvl6pPr>
            <a:lvl7pPr>
              <a:defRPr sz="6900"/>
            </a:lvl7pPr>
            <a:lvl8pPr>
              <a:defRPr sz="6900"/>
            </a:lvl8pPr>
            <a:lvl9pPr>
              <a:defRPr sz="6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34" y="3444241"/>
            <a:ext cx="10829927" cy="11258552"/>
          </a:xfrm>
        </p:spPr>
        <p:txBody>
          <a:bodyPr/>
          <a:lstStyle>
            <a:lvl1pPr marL="0" indent="0">
              <a:buNone/>
              <a:defRPr sz="4800"/>
            </a:lvl1pPr>
            <a:lvl2pPr marL="1566338" indent="0">
              <a:buNone/>
              <a:defRPr sz="4100"/>
            </a:lvl2pPr>
            <a:lvl3pPr marL="3132675" indent="0">
              <a:buNone/>
              <a:defRPr sz="3400"/>
            </a:lvl3pPr>
            <a:lvl4pPr marL="4699013" indent="0">
              <a:buNone/>
              <a:defRPr sz="3100"/>
            </a:lvl4pPr>
            <a:lvl5pPr marL="6265351" indent="0">
              <a:buNone/>
              <a:defRPr sz="3100"/>
            </a:lvl5pPr>
            <a:lvl6pPr marL="7831688" indent="0">
              <a:buNone/>
              <a:defRPr sz="3100"/>
            </a:lvl6pPr>
            <a:lvl7pPr marL="9398026" indent="0">
              <a:buNone/>
              <a:defRPr sz="3100"/>
            </a:lvl7pPr>
            <a:lvl8pPr marL="10964364" indent="0">
              <a:buNone/>
              <a:defRPr sz="3100"/>
            </a:lvl8pPr>
            <a:lvl9pPr marL="12530701" indent="0">
              <a:buNone/>
              <a:defRPr sz="3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FA15A-8651-4BB0-B8E7-D30DB10912D3}" type="datetimeFigureOut">
              <a:rPr lang="en-US" smtClean="0"/>
              <a:pPr/>
              <a:t>2/8/2011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B2FA-E2B0-4DC6-B8EE-0DBF6AA838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237" y="11521440"/>
            <a:ext cx="19751040" cy="1360172"/>
          </a:xfrm>
        </p:spPr>
        <p:txBody>
          <a:bodyPr anchor="b"/>
          <a:lstStyle>
            <a:lvl1pPr algn="l">
              <a:defRPr sz="6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2237" y="1470660"/>
            <a:ext cx="19751040" cy="9875520"/>
          </a:xfrm>
        </p:spPr>
        <p:txBody>
          <a:bodyPr/>
          <a:lstStyle>
            <a:lvl1pPr marL="0" indent="0">
              <a:buNone/>
              <a:defRPr sz="11000"/>
            </a:lvl1pPr>
            <a:lvl2pPr marL="1566338" indent="0">
              <a:buNone/>
              <a:defRPr sz="9600"/>
            </a:lvl2pPr>
            <a:lvl3pPr marL="3132675" indent="0">
              <a:buNone/>
              <a:defRPr sz="8200"/>
            </a:lvl3pPr>
            <a:lvl4pPr marL="4699013" indent="0">
              <a:buNone/>
              <a:defRPr sz="6900"/>
            </a:lvl4pPr>
            <a:lvl5pPr marL="6265351" indent="0">
              <a:buNone/>
              <a:defRPr sz="6900"/>
            </a:lvl5pPr>
            <a:lvl6pPr marL="7831688" indent="0">
              <a:buNone/>
              <a:defRPr sz="6900"/>
            </a:lvl6pPr>
            <a:lvl7pPr marL="9398026" indent="0">
              <a:buNone/>
              <a:defRPr sz="6900"/>
            </a:lvl7pPr>
            <a:lvl8pPr marL="10964364" indent="0">
              <a:buNone/>
              <a:defRPr sz="6900"/>
            </a:lvl8pPr>
            <a:lvl9pPr marL="12530701" indent="0">
              <a:buNone/>
              <a:defRPr sz="6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2237" y="12881611"/>
            <a:ext cx="19751040" cy="1931669"/>
          </a:xfrm>
        </p:spPr>
        <p:txBody>
          <a:bodyPr/>
          <a:lstStyle>
            <a:lvl1pPr marL="0" indent="0">
              <a:buNone/>
              <a:defRPr sz="4800"/>
            </a:lvl1pPr>
            <a:lvl2pPr marL="1566338" indent="0">
              <a:buNone/>
              <a:defRPr sz="4100"/>
            </a:lvl2pPr>
            <a:lvl3pPr marL="3132675" indent="0">
              <a:buNone/>
              <a:defRPr sz="3400"/>
            </a:lvl3pPr>
            <a:lvl4pPr marL="4699013" indent="0">
              <a:buNone/>
              <a:defRPr sz="3100"/>
            </a:lvl4pPr>
            <a:lvl5pPr marL="6265351" indent="0">
              <a:buNone/>
              <a:defRPr sz="3100"/>
            </a:lvl5pPr>
            <a:lvl6pPr marL="7831688" indent="0">
              <a:buNone/>
              <a:defRPr sz="3100"/>
            </a:lvl6pPr>
            <a:lvl7pPr marL="9398026" indent="0">
              <a:buNone/>
              <a:defRPr sz="3100"/>
            </a:lvl7pPr>
            <a:lvl8pPr marL="10964364" indent="0">
              <a:buNone/>
              <a:defRPr sz="3100"/>
            </a:lvl8pPr>
            <a:lvl9pPr marL="12530701" indent="0">
              <a:buNone/>
              <a:defRPr sz="3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FA15A-8651-4BB0-B8E7-D30DB10912D3}" type="datetimeFigureOut">
              <a:rPr lang="en-US" smtClean="0"/>
              <a:pPr/>
              <a:t>2/8/2011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B2FA-E2B0-4DC6-B8EE-0DBF6AA838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FA15A-8651-4BB0-B8E7-D30DB10912D3}" type="datetimeFigureOut">
              <a:rPr lang="en-US" smtClean="0"/>
              <a:pPr/>
              <a:t>2/8/2011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B2FA-E2B0-4DC6-B8EE-0DBF6AA838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919311" y="2110741"/>
            <a:ext cx="26660477" cy="4493895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26471" y="2110741"/>
            <a:ext cx="79444213" cy="44938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FA15A-8651-4BB0-B8E7-D30DB10912D3}" type="datetimeFigureOut">
              <a:rPr lang="en-US" smtClean="0"/>
              <a:pPr/>
              <a:t>2/8/2011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B2FA-E2B0-4DC6-B8EE-0DBF6AA838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45920" y="659132"/>
            <a:ext cx="29626560" cy="2743200"/>
          </a:xfrm>
          <a:prstGeom prst="rect">
            <a:avLst/>
          </a:prstGeom>
        </p:spPr>
        <p:txBody>
          <a:bodyPr vert="horz" lIns="313265" tIns="156638" rIns="313265" bIns="15663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3840481"/>
            <a:ext cx="29626560" cy="10862312"/>
          </a:xfrm>
          <a:prstGeom prst="rect">
            <a:avLst/>
          </a:prstGeom>
        </p:spPr>
        <p:txBody>
          <a:bodyPr vert="horz" lIns="313265" tIns="156638" rIns="313265" bIns="15663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45920" y="15255248"/>
            <a:ext cx="7680960" cy="876300"/>
          </a:xfrm>
          <a:prstGeom prst="rect">
            <a:avLst/>
          </a:prstGeom>
        </p:spPr>
        <p:txBody>
          <a:bodyPr vert="horz" lIns="313265" tIns="156638" rIns="313265" bIns="156638" rtlCol="0" anchor="ctr"/>
          <a:lstStyle>
            <a:lvl1pPr algn="l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DFA15A-8651-4BB0-B8E7-D30DB10912D3}" type="datetimeFigureOut">
              <a:rPr lang="en-US" smtClean="0"/>
              <a:pPr/>
              <a:t>2/8/2011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47120" y="15255248"/>
            <a:ext cx="10424160" cy="876300"/>
          </a:xfrm>
          <a:prstGeom prst="rect">
            <a:avLst/>
          </a:prstGeom>
        </p:spPr>
        <p:txBody>
          <a:bodyPr vert="horz" lIns="313265" tIns="156638" rIns="313265" bIns="156638" rtlCol="0" anchor="ctr"/>
          <a:lstStyle>
            <a:lvl1pPr algn="ctr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591520" y="15255248"/>
            <a:ext cx="7680960" cy="876300"/>
          </a:xfrm>
          <a:prstGeom prst="rect">
            <a:avLst/>
          </a:prstGeom>
        </p:spPr>
        <p:txBody>
          <a:bodyPr vert="horz" lIns="313265" tIns="156638" rIns="313265" bIns="156638" rtlCol="0" anchor="ctr"/>
          <a:lstStyle>
            <a:lvl1pPr algn="r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1B2FA-E2B0-4DC6-B8EE-0DBF6AA8380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3657600" y="15830550"/>
            <a:ext cx="26746200" cy="646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359" tIns="38179" rIns="76359" bIns="38179">
            <a:spAutoFit/>
          </a:bodyPr>
          <a:lstStyle/>
          <a:p>
            <a:pPr algn="ctr" defTabSz="763588" fontAlgn="ctr">
              <a:defRPr/>
            </a:pPr>
            <a:r>
              <a:rPr lang="en-US" sz="3700" b="1" dirty="0" smtClean="0">
                <a:solidFill>
                  <a:srgbClr val="000066"/>
                </a:solidFill>
                <a:cs typeface="Arial" charset="0"/>
              </a:rPr>
              <a:t>52</a:t>
            </a:r>
            <a:r>
              <a:rPr lang="en-US" sz="3700" b="1" baseline="30000" dirty="0" smtClean="0">
                <a:solidFill>
                  <a:srgbClr val="000066"/>
                </a:solidFill>
                <a:cs typeface="Arial" charset="0"/>
              </a:rPr>
              <a:t>nd</a:t>
            </a:r>
            <a:r>
              <a:rPr lang="en-US" sz="3700" b="1" dirty="0" smtClean="0">
                <a:solidFill>
                  <a:srgbClr val="000066"/>
                </a:solidFill>
                <a:cs typeface="Arial" charset="0"/>
              </a:rPr>
              <a:t> </a:t>
            </a:r>
            <a:r>
              <a:rPr lang="en-US" sz="3700" b="1" dirty="0">
                <a:solidFill>
                  <a:srgbClr val="000066"/>
                </a:solidFill>
                <a:cs typeface="Arial" charset="0"/>
              </a:rPr>
              <a:t>APS-DPP Annual Meeting, </a:t>
            </a:r>
            <a:r>
              <a:rPr lang="en-US" sz="3700" b="1" dirty="0" smtClean="0">
                <a:solidFill>
                  <a:srgbClr val="000066"/>
                </a:solidFill>
                <a:cs typeface="Arial" charset="0"/>
              </a:rPr>
              <a:t>November, 8-12, 2010, Chicago, IL</a:t>
            </a:r>
            <a:endParaRPr lang="en-US" sz="3700" b="1" dirty="0">
              <a:solidFill>
                <a:srgbClr val="000066"/>
              </a:solidFill>
              <a:cs typeface="Arial" charset="0"/>
            </a:endParaRPr>
          </a:p>
        </p:txBody>
      </p:sp>
      <p:pic>
        <p:nvPicPr>
          <p:cNvPr id="8" name="Picture 10" descr="bucky badger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6200" y="259080"/>
            <a:ext cx="2540545" cy="2865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1" descr="qhs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9260800" y="91440"/>
            <a:ext cx="4572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55" r:id="rId12"/>
  </p:sldLayoutIdLst>
  <p:txStyles>
    <p:titleStyle>
      <a:lvl1pPr algn="ctr" defTabSz="3132675" rtl="0" eaLnBrk="1" latinLnBrk="0" hangingPunct="1">
        <a:spcBef>
          <a:spcPct val="0"/>
        </a:spcBef>
        <a:buNone/>
        <a:defRPr sz="15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74752" indent="-1174752" algn="l" defTabSz="3132675" rtl="0" eaLnBrk="1" latinLnBrk="0" hangingPunct="1">
        <a:spcBef>
          <a:spcPct val="20000"/>
        </a:spcBef>
        <a:buFont typeface="Arial" pitchFamily="34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45301" indent="-978964" algn="l" defTabSz="3132675" rtl="0" eaLnBrk="1" latinLnBrk="0" hangingPunct="1">
        <a:spcBef>
          <a:spcPct val="20000"/>
        </a:spcBef>
        <a:buFont typeface="Arial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2pPr>
      <a:lvl3pPr marL="3915844" indent="-783169" algn="l" defTabSz="3132675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5482182" indent="-783169" algn="l" defTabSz="3132675" rtl="0" eaLnBrk="1" latinLnBrk="0" hangingPunct="1">
        <a:spcBef>
          <a:spcPct val="20000"/>
        </a:spcBef>
        <a:buFont typeface="Arial" pitchFamily="34" charset="0"/>
        <a:buChar char="–"/>
        <a:defRPr sz="6900" kern="1200">
          <a:solidFill>
            <a:schemeClr val="tx1"/>
          </a:solidFill>
          <a:latin typeface="+mn-lt"/>
          <a:ea typeface="+mn-ea"/>
          <a:cs typeface="+mn-cs"/>
        </a:defRPr>
      </a:lvl4pPr>
      <a:lvl5pPr marL="7048519" indent="-783169" algn="l" defTabSz="3132675" rtl="0" eaLnBrk="1" latinLnBrk="0" hangingPunct="1">
        <a:spcBef>
          <a:spcPct val="20000"/>
        </a:spcBef>
        <a:buFont typeface="Arial" pitchFamily="34" charset="0"/>
        <a:buChar char="»"/>
        <a:defRPr sz="6900" kern="1200">
          <a:solidFill>
            <a:schemeClr val="tx1"/>
          </a:solidFill>
          <a:latin typeface="+mn-lt"/>
          <a:ea typeface="+mn-ea"/>
          <a:cs typeface="+mn-cs"/>
        </a:defRPr>
      </a:lvl5pPr>
      <a:lvl6pPr marL="8614857" indent="-783169" algn="l" defTabSz="3132675" rtl="0" eaLnBrk="1" latinLnBrk="0" hangingPunct="1">
        <a:spcBef>
          <a:spcPct val="20000"/>
        </a:spcBef>
        <a:buFont typeface="Arial" pitchFamily="34" charset="0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6pPr>
      <a:lvl7pPr marL="10181195" indent="-783169" algn="l" defTabSz="3132675" rtl="0" eaLnBrk="1" latinLnBrk="0" hangingPunct="1">
        <a:spcBef>
          <a:spcPct val="20000"/>
        </a:spcBef>
        <a:buFont typeface="Arial" pitchFamily="34" charset="0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7pPr>
      <a:lvl8pPr marL="11747532" indent="-783169" algn="l" defTabSz="3132675" rtl="0" eaLnBrk="1" latinLnBrk="0" hangingPunct="1">
        <a:spcBef>
          <a:spcPct val="20000"/>
        </a:spcBef>
        <a:buFont typeface="Arial" pitchFamily="34" charset="0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8pPr>
      <a:lvl9pPr marL="13313870" indent="-783169" algn="l" defTabSz="3132675" rtl="0" eaLnBrk="1" latinLnBrk="0" hangingPunct="1">
        <a:spcBef>
          <a:spcPct val="20000"/>
        </a:spcBef>
        <a:buFont typeface="Arial" pitchFamily="34" charset="0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132675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1pPr>
      <a:lvl2pPr marL="1566338" algn="l" defTabSz="3132675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2pPr>
      <a:lvl3pPr marL="3132675" algn="l" defTabSz="3132675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3pPr>
      <a:lvl4pPr marL="4699013" algn="l" defTabSz="3132675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4pPr>
      <a:lvl5pPr marL="6265351" algn="l" defTabSz="3132675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5pPr>
      <a:lvl6pPr marL="7831688" algn="l" defTabSz="3132675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6pPr>
      <a:lvl7pPr marL="9398026" algn="l" defTabSz="3132675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7pPr>
      <a:lvl8pPr marL="10964364" algn="l" defTabSz="3132675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8pPr>
      <a:lvl9pPr marL="12530701" algn="l" defTabSz="3132675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13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emf"/><Relationship Id="rId15" Type="http://schemas.openxmlformats.org/officeDocument/2006/relationships/image" Target="../media/image1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emf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4636" y="0"/>
            <a:ext cx="32634382" cy="16092747"/>
            <a:chOff x="34636" y="0"/>
            <a:chExt cx="32634382" cy="16092747"/>
          </a:xfrm>
        </p:grpSpPr>
        <p:grpSp>
          <p:nvGrpSpPr>
            <p:cNvPr id="2" name="Group 1"/>
            <p:cNvGrpSpPr/>
            <p:nvPr/>
          </p:nvGrpSpPr>
          <p:grpSpPr>
            <a:xfrm>
              <a:off x="26098500" y="12771623"/>
              <a:ext cx="3352799" cy="2897683"/>
              <a:chOff x="26098500" y="12771623"/>
              <a:chExt cx="3352799" cy="2897683"/>
            </a:xfrm>
          </p:grpSpPr>
          <p:pic>
            <p:nvPicPr>
              <p:cNvPr id="107" name="Picture 106" descr="Carson_figure.jpe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670000" y="13100566"/>
                <a:ext cx="2209800" cy="2209800"/>
              </a:xfrm>
              <a:prstGeom prst="rect">
                <a:avLst/>
              </a:prstGeom>
            </p:spPr>
          </p:pic>
          <p:sp>
            <p:nvSpPr>
              <p:cNvPr id="144" name="TextBox 108"/>
              <p:cNvSpPr txBox="1">
                <a:spLocks noChangeArrowheads="1"/>
              </p:cNvSpPr>
              <p:nvPr/>
            </p:nvSpPr>
            <p:spPr bwMode="auto">
              <a:xfrm>
                <a:off x="26098500" y="12771623"/>
                <a:ext cx="3352799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dirty="0" smtClean="0">
                    <a:cs typeface="Arial" charset="0"/>
                  </a:rPr>
                  <a:t>Plasma Pressure / B•J Contours</a:t>
                </a:r>
                <a:endParaRPr lang="en-US" sz="1400" b="1" dirty="0">
                  <a:cs typeface="Arial" charset="0"/>
                </a:endParaRPr>
              </a:p>
            </p:txBody>
          </p:sp>
          <p:sp>
            <p:nvSpPr>
              <p:cNvPr id="146" name="Text Box 68"/>
              <p:cNvSpPr txBox="1">
                <a:spLocks noChangeArrowheads="1"/>
              </p:cNvSpPr>
              <p:nvPr/>
            </p:nvSpPr>
            <p:spPr bwMode="auto">
              <a:xfrm>
                <a:off x="26791227" y="15333468"/>
                <a:ext cx="2209800" cy="3358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119231" tIns="59615" rIns="119231" bIns="59615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 dirty="0" err="1" smtClean="0"/>
                  <a:t>Poloidal</a:t>
                </a:r>
                <a:r>
                  <a:rPr lang="en-US" sz="1400" dirty="0" smtClean="0"/>
                  <a:t> dimension</a:t>
                </a:r>
                <a:endParaRPr lang="en-US" sz="1400" dirty="0"/>
              </a:p>
            </p:txBody>
          </p:sp>
          <p:sp>
            <p:nvSpPr>
              <p:cNvPr id="148" name="Text Box 69"/>
              <p:cNvSpPr txBox="1">
                <a:spLocks noChangeAspect="1" noChangeArrowheads="1"/>
              </p:cNvSpPr>
              <p:nvPr/>
            </p:nvSpPr>
            <p:spPr bwMode="auto">
              <a:xfrm rot="16200000">
                <a:off x="25473188" y="14081741"/>
                <a:ext cx="1905000" cy="3358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119231" tIns="59615" rIns="119231" bIns="59615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 dirty="0" smtClean="0"/>
                  <a:t>Radial dimension</a:t>
                </a:r>
                <a:endParaRPr lang="en-US" sz="1400" dirty="0"/>
              </a:p>
            </p:txBody>
          </p:sp>
        </p:grpSp>
        <p:grpSp>
          <p:nvGrpSpPr>
            <p:cNvPr id="167" name="Group 166"/>
            <p:cNvGrpSpPr/>
            <p:nvPr/>
          </p:nvGrpSpPr>
          <p:grpSpPr>
            <a:xfrm>
              <a:off x="457200" y="11887200"/>
              <a:ext cx="2895600" cy="2362460"/>
              <a:chOff x="457200" y="11887200"/>
              <a:chExt cx="2895600" cy="2362460"/>
            </a:xfrm>
          </p:grpSpPr>
          <p:pic>
            <p:nvPicPr>
              <p:cNvPr id="1167" name="Picture 6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57200" y="12115800"/>
                <a:ext cx="2819400" cy="19837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69" name="Text Box 68"/>
              <p:cNvSpPr txBox="1">
                <a:spLocks noChangeArrowheads="1"/>
              </p:cNvSpPr>
              <p:nvPr/>
            </p:nvSpPr>
            <p:spPr bwMode="auto">
              <a:xfrm>
                <a:off x="914400" y="13944600"/>
                <a:ext cx="1981200" cy="3050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119231" tIns="59615" rIns="119231" bIns="59615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dirty="0" err="1" smtClean="0"/>
                  <a:t>Toroidal</a:t>
                </a:r>
                <a:r>
                  <a:rPr lang="en-US" sz="1200" dirty="0" smtClean="0"/>
                  <a:t> Angle (</a:t>
                </a:r>
                <a:r>
                  <a:rPr lang="en-US" sz="1200" dirty="0" err="1" smtClean="0"/>
                  <a:t>rad</a:t>
                </a:r>
                <a:r>
                  <a:rPr lang="en-US" sz="1200" dirty="0" smtClean="0"/>
                  <a:t>)</a:t>
                </a:r>
                <a:endParaRPr lang="en-US" sz="1200" dirty="0"/>
              </a:p>
            </p:txBody>
          </p:sp>
          <p:sp>
            <p:nvSpPr>
              <p:cNvPr id="1170" name="Text Box 69"/>
              <p:cNvSpPr txBox="1">
                <a:spLocks noChangeAspect="1" noChangeArrowheads="1"/>
              </p:cNvSpPr>
              <p:nvPr/>
            </p:nvSpPr>
            <p:spPr bwMode="auto">
              <a:xfrm rot="16200000">
                <a:off x="-433258" y="12853858"/>
                <a:ext cx="2238376" cy="3050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119231" tIns="59615" rIns="119231" bIns="59615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200" dirty="0" err="1" smtClean="0"/>
                  <a:t>Poloidal</a:t>
                </a:r>
                <a:r>
                  <a:rPr lang="en-US" sz="1200" dirty="0" smtClean="0"/>
                  <a:t> Angle (</a:t>
                </a:r>
                <a:r>
                  <a:rPr lang="en-US" sz="1200" dirty="0" err="1" smtClean="0"/>
                  <a:t>rad</a:t>
                </a:r>
                <a:r>
                  <a:rPr lang="en-US" sz="1200" dirty="0" smtClean="0"/>
                  <a:t>)</a:t>
                </a:r>
                <a:endParaRPr lang="en-US" sz="1200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847725" y="11925300"/>
                <a:ext cx="2362200" cy="305060"/>
              </a:xfrm>
              <a:prstGeom prst="rect">
                <a:avLst/>
              </a:prstGeom>
              <a:noFill/>
            </p:spPr>
            <p:txBody>
              <a:bodyPr wrap="square" lIns="119231" tIns="59615" rIns="119231" bIns="59615">
                <a:spAutoFit/>
              </a:bodyPr>
              <a:lstStyle/>
              <a:p>
                <a:pPr algn="ctr">
                  <a:defRPr/>
                </a:pPr>
                <a:r>
                  <a:rPr lang="en-US" sz="1200" b="1" dirty="0" smtClean="0"/>
                  <a:t>HSX Magnetic Field Strength </a:t>
                </a:r>
                <a:endParaRPr lang="en-US" sz="1200" b="1" strike="sngStrike" dirty="0"/>
              </a:p>
            </p:txBody>
          </p:sp>
          <p:cxnSp>
            <p:nvCxnSpPr>
              <p:cNvPr id="101" name="Straight Arrow Connector 100"/>
              <p:cNvCxnSpPr/>
              <p:nvPr/>
            </p:nvCxnSpPr>
            <p:spPr>
              <a:xfrm rot="10800000">
                <a:off x="2438400" y="12496804"/>
                <a:ext cx="457200" cy="152397"/>
              </a:xfrm>
              <a:prstGeom prst="straightConnector1">
                <a:avLst/>
              </a:prstGeom>
              <a:ln cap="flat">
                <a:solidFill>
                  <a:schemeClr val="tx1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" name="TextBox 101"/>
              <p:cNvSpPr txBox="1"/>
              <p:nvPr/>
            </p:nvSpPr>
            <p:spPr>
              <a:xfrm>
                <a:off x="2819400" y="12496800"/>
                <a:ext cx="533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 smtClean="0"/>
                  <a:t>Field Line</a:t>
                </a:r>
                <a:endParaRPr lang="en-US" sz="1000" dirty="0"/>
              </a:p>
            </p:txBody>
          </p:sp>
        </p:grpSp>
        <p:grpSp>
          <p:nvGrpSpPr>
            <p:cNvPr id="166" name="Group 165"/>
            <p:cNvGrpSpPr/>
            <p:nvPr/>
          </p:nvGrpSpPr>
          <p:grpSpPr>
            <a:xfrm>
              <a:off x="431223" y="14325600"/>
              <a:ext cx="2673927" cy="1767147"/>
              <a:chOff x="431223" y="14325600"/>
              <a:chExt cx="2673927" cy="1767147"/>
            </a:xfrm>
          </p:grpSpPr>
          <p:pic>
            <p:nvPicPr>
              <p:cNvPr id="1157" name="Picture 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31223" y="14488391"/>
                <a:ext cx="2673927" cy="16043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55" name="TextBox 108"/>
              <p:cNvSpPr txBox="1">
                <a:spLocks noChangeArrowheads="1"/>
              </p:cNvSpPr>
              <p:nvPr/>
            </p:nvSpPr>
            <p:spPr bwMode="auto">
              <a:xfrm>
                <a:off x="990600" y="14325600"/>
                <a:ext cx="1988126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b="1" dirty="0" smtClean="0">
                    <a:cs typeface="Arial" charset="0"/>
                  </a:rPr>
                  <a:t>Magnetic Field Ripple</a:t>
                </a:r>
                <a:endParaRPr lang="en-US" sz="1200" b="1" dirty="0">
                  <a:cs typeface="Arial" charset="0"/>
                </a:endParaRPr>
              </a:p>
            </p:txBody>
          </p:sp>
          <p:sp>
            <p:nvSpPr>
              <p:cNvPr id="93" name="Donut 92"/>
              <p:cNvSpPr/>
              <p:nvPr/>
            </p:nvSpPr>
            <p:spPr>
              <a:xfrm flipV="1">
                <a:off x="2257425" y="14620875"/>
                <a:ext cx="171450" cy="485775"/>
              </a:xfrm>
              <a:prstGeom prst="donu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95" name="Straight Arrow Connector 94"/>
              <p:cNvCxnSpPr/>
              <p:nvPr/>
            </p:nvCxnSpPr>
            <p:spPr>
              <a:xfrm flipV="1">
                <a:off x="1307524" y="14878050"/>
                <a:ext cx="921326" cy="1039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6" name="Group 155"/>
            <p:cNvGrpSpPr/>
            <p:nvPr/>
          </p:nvGrpSpPr>
          <p:grpSpPr>
            <a:xfrm>
              <a:off x="19354800" y="11811000"/>
              <a:ext cx="2667000" cy="2000693"/>
              <a:chOff x="19354800" y="11811000"/>
              <a:chExt cx="2667000" cy="2000693"/>
            </a:xfrm>
          </p:grpSpPr>
          <p:pic>
            <p:nvPicPr>
              <p:cNvPr id="78" name="Content Placeholder 6" descr="PSD_CH8_11_17_09shot29_34_43_total_log.jpg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9574540" y="12211493"/>
                <a:ext cx="2133600" cy="1600200"/>
              </a:xfrm>
              <a:prstGeom prst="rect">
                <a:avLst/>
              </a:prstGeom>
            </p:spPr>
          </p:pic>
          <p:sp>
            <p:nvSpPr>
              <p:cNvPr id="147" name="TextBox 108"/>
              <p:cNvSpPr txBox="1">
                <a:spLocks noChangeArrowheads="1"/>
              </p:cNvSpPr>
              <p:nvPr/>
            </p:nvSpPr>
            <p:spPr bwMode="auto">
              <a:xfrm>
                <a:off x="19354800" y="11811000"/>
                <a:ext cx="266700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b="1" dirty="0" smtClean="0">
                    <a:cs typeface="Arial" charset="0"/>
                  </a:rPr>
                  <a:t>Density Fluctuation Spectrum</a:t>
                </a:r>
              </a:p>
              <a:p>
                <a:pPr algn="ctr"/>
                <a:r>
                  <a:rPr lang="en-US" sz="1200" b="1" dirty="0" smtClean="0">
                    <a:cs typeface="Arial" charset="0"/>
                  </a:rPr>
                  <a:t>Forward Scattering Data</a:t>
                </a:r>
                <a:endParaRPr lang="en-US" sz="1200" b="1" dirty="0">
                  <a:cs typeface="Arial" charset="0"/>
                </a:endParaRPr>
              </a:p>
            </p:txBody>
          </p:sp>
        </p:grpSp>
        <p:grpSp>
          <p:nvGrpSpPr>
            <p:cNvPr id="155" name="Group 154"/>
            <p:cNvGrpSpPr/>
            <p:nvPr/>
          </p:nvGrpSpPr>
          <p:grpSpPr>
            <a:xfrm>
              <a:off x="19507201" y="13753214"/>
              <a:ext cx="2285999" cy="1916092"/>
              <a:chOff x="19507201" y="13753214"/>
              <a:chExt cx="2285999" cy="1916092"/>
            </a:xfrm>
          </p:grpSpPr>
          <p:pic>
            <p:nvPicPr>
              <p:cNvPr id="136" name="Picture 135" descr="QHS_Mirror_FFT.bmp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9659600" y="13944600"/>
                <a:ext cx="2133600" cy="1600200"/>
              </a:xfrm>
              <a:prstGeom prst="rect">
                <a:avLst/>
              </a:prstGeom>
            </p:spPr>
          </p:pic>
          <p:sp>
            <p:nvSpPr>
              <p:cNvPr id="138" name="TextBox 108"/>
              <p:cNvSpPr txBox="1">
                <a:spLocks noChangeArrowheads="1"/>
              </p:cNvSpPr>
              <p:nvPr/>
            </p:nvSpPr>
            <p:spPr bwMode="auto">
              <a:xfrm>
                <a:off x="20345400" y="14020800"/>
                <a:ext cx="10668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1800" dirty="0" smtClean="0">
                    <a:solidFill>
                      <a:srgbClr val="FF0000"/>
                    </a:solidFill>
                    <a:cs typeface="Arial" charset="0"/>
                  </a:rPr>
                  <a:t>Mirror </a:t>
                </a:r>
                <a:endParaRPr lang="en-US" sz="1800" dirty="0">
                  <a:solidFill>
                    <a:srgbClr val="FF0000"/>
                  </a:solidFill>
                  <a:cs typeface="Arial" charset="0"/>
                </a:endParaRPr>
              </a:p>
            </p:txBody>
          </p:sp>
          <p:sp>
            <p:nvSpPr>
              <p:cNvPr id="145" name="TextBox 108"/>
              <p:cNvSpPr txBox="1">
                <a:spLocks noChangeArrowheads="1"/>
              </p:cNvSpPr>
              <p:nvPr/>
            </p:nvSpPr>
            <p:spPr bwMode="auto">
              <a:xfrm>
                <a:off x="20802600" y="14630400"/>
                <a:ext cx="7620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1800" dirty="0" smtClean="0">
                    <a:solidFill>
                      <a:srgbClr val="00B050"/>
                    </a:solidFill>
                    <a:cs typeface="Arial" charset="0"/>
                  </a:rPr>
                  <a:t>QHS </a:t>
                </a:r>
                <a:endParaRPr lang="en-US" sz="1800" dirty="0">
                  <a:solidFill>
                    <a:srgbClr val="00B050"/>
                  </a:solidFill>
                  <a:cs typeface="Arial" charset="0"/>
                </a:endParaRPr>
              </a:p>
            </p:txBody>
          </p:sp>
          <p:sp>
            <p:nvSpPr>
              <p:cNvPr id="151" name="TextBox 108"/>
              <p:cNvSpPr txBox="1">
                <a:spLocks noChangeArrowheads="1"/>
              </p:cNvSpPr>
              <p:nvPr/>
            </p:nvSpPr>
            <p:spPr bwMode="auto">
              <a:xfrm>
                <a:off x="19751749" y="13753214"/>
                <a:ext cx="1828800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b="1" dirty="0" err="1" smtClean="0">
                    <a:cs typeface="Arial" charset="0"/>
                  </a:rPr>
                  <a:t>Reflectometer</a:t>
                </a:r>
                <a:r>
                  <a:rPr lang="en-US" sz="1200" b="1" dirty="0" smtClean="0">
                    <a:cs typeface="Arial" charset="0"/>
                  </a:rPr>
                  <a:t> Data</a:t>
                </a:r>
                <a:endParaRPr lang="en-US" sz="1200" b="1" dirty="0">
                  <a:cs typeface="Arial" charset="0"/>
                </a:endParaRPr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20292237" y="15438474"/>
                <a:ext cx="1024639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900" dirty="0" smtClean="0"/>
                  <a:t>Frequency [kHz]</a:t>
                </a:r>
                <a:endParaRPr lang="en-US" sz="900" baseline="-25000" dirty="0"/>
              </a:p>
            </p:txBody>
          </p:sp>
          <p:sp>
            <p:nvSpPr>
              <p:cNvPr id="154" name="Rectangle 153"/>
              <p:cNvSpPr/>
              <p:nvPr/>
            </p:nvSpPr>
            <p:spPr>
              <a:xfrm rot="16200000">
                <a:off x="19267391" y="14565409"/>
                <a:ext cx="710451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900" dirty="0" smtClean="0"/>
                  <a:t>PSD [</a:t>
                </a:r>
                <a:r>
                  <a:rPr lang="en-US" sz="900" dirty="0" err="1" smtClean="0"/>
                  <a:t>a.u</a:t>
                </a:r>
                <a:r>
                  <a:rPr lang="en-US" sz="900" dirty="0" smtClean="0"/>
                  <a:t>.]</a:t>
                </a:r>
                <a:endParaRPr lang="en-US" sz="900" baseline="-25000" dirty="0"/>
              </a:p>
            </p:txBody>
          </p:sp>
        </p:grpSp>
        <p:grpSp>
          <p:nvGrpSpPr>
            <p:cNvPr id="100" name="Group 99"/>
            <p:cNvGrpSpPr/>
            <p:nvPr/>
          </p:nvGrpSpPr>
          <p:grpSpPr>
            <a:xfrm>
              <a:off x="11125200" y="11811000"/>
              <a:ext cx="2667000" cy="3733800"/>
              <a:chOff x="10896600" y="11811000"/>
              <a:chExt cx="2667000" cy="3733800"/>
            </a:xfrm>
          </p:grpSpPr>
          <p:grpSp>
            <p:nvGrpSpPr>
              <p:cNvPr id="75" name="Group 74"/>
              <p:cNvGrpSpPr/>
              <p:nvPr/>
            </p:nvGrpSpPr>
            <p:grpSpPr>
              <a:xfrm>
                <a:off x="10896600" y="11811000"/>
                <a:ext cx="2667000" cy="1924225"/>
                <a:chOff x="10896600" y="11811000"/>
                <a:chExt cx="2667000" cy="1924225"/>
              </a:xfrm>
            </p:grpSpPr>
            <p:pic>
              <p:nvPicPr>
                <p:cNvPr id="63" name="Picture 149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10896600" y="12115800"/>
                  <a:ext cx="2590799" cy="1619425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5" name="TextBox 108"/>
                <p:cNvSpPr txBox="1">
                  <a:spLocks noChangeArrowheads="1"/>
                </p:cNvSpPr>
                <p:nvPr/>
              </p:nvSpPr>
              <p:spPr bwMode="auto">
                <a:xfrm>
                  <a:off x="11049000" y="11811000"/>
                  <a:ext cx="2514600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800" b="1" dirty="0" smtClean="0">
                      <a:cs typeface="Arial" charset="0"/>
                    </a:rPr>
                    <a:t>Time Evolution of </a:t>
                  </a:r>
                  <a:r>
                    <a:rPr lang="en-US" sz="1800" b="1" dirty="0" err="1" smtClean="0">
                      <a:cs typeface="Arial" charset="0"/>
                    </a:rPr>
                    <a:t>I</a:t>
                  </a:r>
                  <a:r>
                    <a:rPr lang="en-US" sz="1800" b="1" baseline="-25000" dirty="0" err="1" smtClean="0">
                      <a:cs typeface="Arial" charset="0"/>
                    </a:rPr>
                    <a:t>tor</a:t>
                  </a:r>
                  <a:endParaRPr lang="en-US" sz="1800" b="1" baseline="-25000" dirty="0">
                    <a:cs typeface="Arial" charset="0"/>
                  </a:endParaRPr>
                </a:p>
              </p:txBody>
            </p:sp>
          </p:grpSp>
          <p:grpSp>
            <p:nvGrpSpPr>
              <p:cNvPr id="74" name="Group 73"/>
              <p:cNvGrpSpPr/>
              <p:nvPr/>
            </p:nvGrpSpPr>
            <p:grpSpPr>
              <a:xfrm>
                <a:off x="10906125" y="13716000"/>
                <a:ext cx="2590800" cy="1828800"/>
                <a:chOff x="10896600" y="13944600"/>
                <a:chExt cx="2590800" cy="1828800"/>
              </a:xfrm>
            </p:grpSpPr>
            <p:pic>
              <p:nvPicPr>
                <p:cNvPr id="64" name="Picture 140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>
                  <a:off x="10896600" y="14173200"/>
                  <a:ext cx="2560043" cy="1600200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6" name="TextBox 108"/>
                <p:cNvSpPr txBox="1">
                  <a:spLocks noChangeArrowheads="1"/>
                </p:cNvSpPr>
                <p:nvPr/>
              </p:nvSpPr>
              <p:spPr bwMode="auto">
                <a:xfrm>
                  <a:off x="10972800" y="13944600"/>
                  <a:ext cx="2514600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800" b="1" dirty="0" err="1" smtClean="0">
                      <a:cs typeface="Arial" charset="0"/>
                    </a:rPr>
                    <a:t>B</a:t>
                  </a:r>
                  <a:r>
                    <a:rPr lang="en-US" sz="1800" b="1" baseline="-25000" dirty="0" err="1" smtClean="0">
                      <a:latin typeface="Symbol" pitchFamily="18" charset="2"/>
                      <a:cs typeface="Arial" charset="0"/>
                    </a:rPr>
                    <a:t>q</a:t>
                  </a:r>
                  <a:r>
                    <a:rPr lang="en-US" sz="1800" b="1" dirty="0" smtClean="0">
                      <a:cs typeface="Arial" charset="0"/>
                    </a:rPr>
                    <a:t> in </a:t>
                  </a:r>
                  <a:r>
                    <a:rPr lang="en-US" sz="1800" b="1" dirty="0" err="1" smtClean="0">
                      <a:cs typeface="Arial" charset="0"/>
                    </a:rPr>
                    <a:t>Poloidal</a:t>
                  </a:r>
                  <a:r>
                    <a:rPr lang="en-US" sz="1800" b="1" dirty="0" smtClean="0">
                      <a:cs typeface="Arial" charset="0"/>
                    </a:rPr>
                    <a:t> Plane</a:t>
                  </a:r>
                  <a:endParaRPr lang="en-US" sz="1800" b="1" dirty="0">
                    <a:cs typeface="Arial" charset="0"/>
                  </a:endParaRPr>
                </a:p>
              </p:txBody>
            </p:sp>
            <p:sp>
              <p:nvSpPr>
                <p:cNvPr id="67" name="Text Box 465"/>
                <p:cNvSpPr txBox="1">
                  <a:spLocks noChangeArrowheads="1"/>
                </p:cNvSpPr>
                <p:nvPr/>
              </p:nvSpPr>
              <p:spPr bwMode="auto">
                <a:xfrm>
                  <a:off x="11582400" y="14672983"/>
                  <a:ext cx="533400" cy="2308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buFontTx/>
                    <a:buNone/>
                  </a:pPr>
                  <a:r>
                    <a:rPr lang="en-US" sz="900" b="1" dirty="0">
                      <a:solidFill>
                        <a:srgbClr val="FF0000"/>
                      </a:solidFill>
                    </a:rPr>
                    <a:t>V3FIT</a:t>
                  </a:r>
                </a:p>
              </p:txBody>
            </p:sp>
            <p:sp>
              <p:nvSpPr>
                <p:cNvPr id="68" name="Line 466"/>
                <p:cNvSpPr>
                  <a:spLocks noChangeShapeType="1"/>
                </p:cNvSpPr>
                <p:nvPr/>
              </p:nvSpPr>
              <p:spPr bwMode="auto">
                <a:xfrm flipH="1" flipV="1">
                  <a:off x="11506200" y="14859000"/>
                  <a:ext cx="304800" cy="0"/>
                </a:xfrm>
                <a:prstGeom prst="line">
                  <a:avLst/>
                </a:prstGeom>
                <a:noFill/>
                <a:ln w="15875">
                  <a:solidFill>
                    <a:srgbClr val="FF0000"/>
                  </a:solidFill>
                  <a:round/>
                  <a:headEnd/>
                  <a:tailEnd type="stealth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" name="Text Box 465"/>
                <p:cNvSpPr txBox="1">
                  <a:spLocks noChangeArrowheads="1"/>
                </p:cNvSpPr>
                <p:nvPr/>
              </p:nvSpPr>
              <p:spPr bwMode="auto">
                <a:xfrm>
                  <a:off x="11582400" y="15316200"/>
                  <a:ext cx="762000" cy="2308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  <a:buFontTx/>
                    <a:buNone/>
                  </a:pPr>
                  <a:r>
                    <a:rPr lang="en-US" sz="900" b="1" dirty="0" smtClean="0"/>
                    <a:t>@ t </a:t>
                  </a:r>
                  <a:r>
                    <a:rPr lang="en-US" sz="900" b="1" dirty="0"/>
                    <a:t>= 8 </a:t>
                  </a:r>
                  <a:r>
                    <a:rPr lang="en-US" sz="900" b="1" dirty="0" smtClean="0"/>
                    <a:t>ms</a:t>
                  </a:r>
                  <a:endParaRPr lang="en-US" sz="900" b="1" dirty="0"/>
                </a:p>
              </p:txBody>
            </p:sp>
            <p:sp>
              <p:nvSpPr>
                <p:cNvPr id="70" name="Line 466"/>
                <p:cNvSpPr>
                  <a:spLocks noChangeShapeType="1"/>
                </p:cNvSpPr>
                <p:nvPr/>
              </p:nvSpPr>
              <p:spPr bwMode="auto">
                <a:xfrm flipH="1" flipV="1">
                  <a:off x="12297334" y="14630400"/>
                  <a:ext cx="275665" cy="152400"/>
                </a:xfrm>
                <a:prstGeom prst="line">
                  <a:avLst/>
                </a:prstGeom>
                <a:noFill/>
                <a:ln w="15875">
                  <a:solidFill>
                    <a:srgbClr val="FF0000"/>
                  </a:solidFill>
                  <a:round/>
                  <a:headEnd/>
                  <a:tailEnd type="arrow" w="sm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" name="Line 466"/>
                <p:cNvSpPr>
                  <a:spLocks noChangeShapeType="1"/>
                </p:cNvSpPr>
                <p:nvPr/>
              </p:nvSpPr>
              <p:spPr bwMode="auto">
                <a:xfrm flipH="1" flipV="1">
                  <a:off x="11658597" y="15163800"/>
                  <a:ext cx="228602" cy="228600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 type="arrow" w="sm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" name="Text Box 465"/>
                <p:cNvSpPr txBox="1">
                  <a:spLocks noChangeArrowheads="1"/>
                </p:cNvSpPr>
                <p:nvPr/>
              </p:nvSpPr>
              <p:spPr bwMode="auto">
                <a:xfrm>
                  <a:off x="12192000" y="14724529"/>
                  <a:ext cx="762000" cy="2308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  <a:buFontTx/>
                    <a:buNone/>
                  </a:pPr>
                  <a:r>
                    <a:rPr lang="en-US" sz="900" b="1" dirty="0" smtClean="0">
                      <a:solidFill>
                        <a:srgbClr val="FF0000"/>
                      </a:solidFill>
                    </a:rPr>
                    <a:t>t </a:t>
                  </a:r>
                  <a:r>
                    <a:rPr lang="en-US" sz="900" b="1" dirty="0">
                      <a:solidFill>
                        <a:srgbClr val="FF0000"/>
                      </a:solidFill>
                    </a:rPr>
                    <a:t>= </a:t>
                  </a:r>
                  <a:r>
                    <a:rPr lang="en-US" sz="900" b="1" dirty="0" smtClean="0">
                      <a:solidFill>
                        <a:srgbClr val="FF0000"/>
                      </a:solidFill>
                    </a:rPr>
                    <a:t>50 ms</a:t>
                  </a:r>
                  <a:endParaRPr lang="en-US" sz="900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  <p:grpSp>
          <p:nvGrpSpPr>
            <p:cNvPr id="99" name="Group 98"/>
            <p:cNvGrpSpPr/>
            <p:nvPr/>
          </p:nvGrpSpPr>
          <p:grpSpPr>
            <a:xfrm>
              <a:off x="10820400" y="7620000"/>
              <a:ext cx="2971800" cy="3374735"/>
              <a:chOff x="10591800" y="7620000"/>
              <a:chExt cx="2971800" cy="3374735"/>
            </a:xfrm>
          </p:grpSpPr>
          <p:pic>
            <p:nvPicPr>
              <p:cNvPr id="140" name="Picture 139" descr="QHS_summed_bicoherence.jpg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0668000" y="7848600"/>
                <a:ext cx="2895600" cy="3146135"/>
              </a:xfrm>
              <a:prstGeom prst="rect">
                <a:avLst/>
              </a:prstGeom>
            </p:spPr>
          </p:pic>
          <p:sp>
            <p:nvSpPr>
              <p:cNvPr id="142" name="TextBox 108"/>
              <p:cNvSpPr txBox="1">
                <a:spLocks noChangeArrowheads="1"/>
              </p:cNvSpPr>
              <p:nvPr/>
            </p:nvSpPr>
            <p:spPr bwMode="auto">
              <a:xfrm>
                <a:off x="10591800" y="7620000"/>
                <a:ext cx="28956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800" b="1" dirty="0" smtClean="0">
                    <a:cs typeface="Arial" charset="0"/>
                  </a:rPr>
                  <a:t>Total bi-coherence of </a:t>
                </a:r>
                <a:r>
                  <a:rPr lang="en-US" sz="1800" b="1" dirty="0" err="1" smtClean="0">
                    <a:cs typeface="Arial" charset="0"/>
                  </a:rPr>
                  <a:t>E</a:t>
                </a:r>
                <a:r>
                  <a:rPr lang="en-US" sz="1800" b="1" baseline="-25000" dirty="0" err="1" smtClean="0">
                    <a:latin typeface="Symbol" pitchFamily="18" charset="2"/>
                    <a:cs typeface="Arial" charset="0"/>
                  </a:rPr>
                  <a:t>q</a:t>
                </a:r>
                <a:endParaRPr lang="en-US" sz="1800" b="1" baseline="-25000" dirty="0">
                  <a:latin typeface="Symbol" pitchFamily="18" charset="2"/>
                  <a:cs typeface="Arial" charset="0"/>
                </a:endParaRPr>
              </a:p>
            </p:txBody>
          </p:sp>
        </p:grpSp>
        <p:grpSp>
          <p:nvGrpSpPr>
            <p:cNvPr id="98" name="Group 97"/>
            <p:cNvGrpSpPr/>
            <p:nvPr/>
          </p:nvGrpSpPr>
          <p:grpSpPr>
            <a:xfrm>
              <a:off x="10896600" y="4010891"/>
              <a:ext cx="3200400" cy="2639463"/>
              <a:chOff x="10668000" y="4010891"/>
              <a:chExt cx="3200400" cy="2639463"/>
            </a:xfrm>
          </p:grpSpPr>
          <p:pic>
            <p:nvPicPr>
              <p:cNvPr id="130" name="Picture 3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10668000" y="4267200"/>
                <a:ext cx="3200400" cy="2383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1" name="TextBox 108"/>
              <p:cNvSpPr txBox="1">
                <a:spLocks noChangeArrowheads="1"/>
              </p:cNvSpPr>
              <p:nvPr/>
            </p:nvSpPr>
            <p:spPr bwMode="auto">
              <a:xfrm>
                <a:off x="10896600" y="4010891"/>
                <a:ext cx="28956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800" b="1" dirty="0" smtClean="0">
                    <a:cs typeface="Arial" charset="0"/>
                  </a:rPr>
                  <a:t>Parallel Velocity Profile</a:t>
                </a:r>
                <a:endParaRPr lang="en-US" sz="1800" b="1" dirty="0">
                  <a:cs typeface="Arial" charset="0"/>
                </a:endParaRPr>
              </a:p>
            </p:txBody>
          </p:sp>
        </p:grpSp>
        <p:sp>
          <p:nvSpPr>
            <p:cNvPr id="1032" name="Text Box 107"/>
            <p:cNvSpPr txBox="1">
              <a:spLocks noChangeArrowheads="1"/>
            </p:cNvSpPr>
            <p:nvPr/>
          </p:nvSpPr>
          <p:spPr bwMode="auto">
            <a:xfrm>
              <a:off x="3657600" y="0"/>
              <a:ext cx="24688800" cy="1351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19231" tIns="59615" rIns="119231" bIns="59615">
              <a:spAutoFit/>
            </a:bodyPr>
            <a:lstStyle/>
            <a:p>
              <a:pPr algn="ctr"/>
              <a:r>
                <a:rPr lang="en-US" sz="8000" b="1" dirty="0"/>
                <a:t>Overview of HSX </a:t>
              </a:r>
              <a:r>
                <a:rPr lang="en-US" sz="8000" b="1" dirty="0" smtClean="0"/>
                <a:t>Stellarator Experiments</a:t>
              </a:r>
              <a:endParaRPr lang="en-US" sz="8000" b="1" dirty="0"/>
            </a:p>
          </p:txBody>
        </p:sp>
        <p:sp>
          <p:nvSpPr>
            <p:cNvPr id="1033" name="Text Box 108"/>
            <p:cNvSpPr txBox="1">
              <a:spLocks noChangeArrowheads="1"/>
            </p:cNvSpPr>
            <p:nvPr/>
          </p:nvSpPr>
          <p:spPr bwMode="auto">
            <a:xfrm>
              <a:off x="3657600" y="1200150"/>
              <a:ext cx="24688800" cy="192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19231" tIns="59615" rIns="119231" bIns="59615">
              <a:spAutoFit/>
            </a:bodyPr>
            <a:lstStyle/>
            <a:p>
              <a:pPr algn="ctr"/>
              <a:r>
                <a:rPr lang="en-US" sz="4000" b="1" dirty="0" smtClean="0">
                  <a:cs typeface="Times New Roman" pitchFamily="18" charset="0"/>
                </a:rPr>
                <a:t>K. M. Likin, D.T</a:t>
              </a:r>
              <a:r>
                <a:rPr lang="en-US" sz="4000" b="1" dirty="0">
                  <a:cs typeface="Times New Roman" pitchFamily="18" charset="0"/>
                </a:rPr>
                <a:t>. Anderson, F.S.B. Anderson, </a:t>
              </a:r>
              <a:r>
                <a:rPr lang="en-US" sz="4000" b="1" dirty="0" smtClean="0">
                  <a:cs typeface="Times New Roman" pitchFamily="18" charset="0"/>
                </a:rPr>
                <a:t>A.R. </a:t>
              </a:r>
              <a:r>
                <a:rPr lang="en-US" sz="4000" b="1" dirty="0">
                  <a:cs typeface="Times New Roman" pitchFamily="18" charset="0"/>
                </a:rPr>
                <a:t>Briesemeister</a:t>
              </a:r>
              <a:r>
                <a:rPr lang="en-US" sz="4000" b="1" dirty="0" smtClean="0">
                  <a:cs typeface="Times New Roman" pitchFamily="18" charset="0"/>
                </a:rPr>
                <a:t>, D.L. Brower</a:t>
              </a:r>
              <a:r>
                <a:rPr lang="en-US" sz="4000" b="1" baseline="30000" dirty="0" smtClean="0">
                  <a:cs typeface="Times New Roman" pitchFamily="18" charset="0"/>
                </a:rPr>
                <a:t>1</a:t>
              </a:r>
              <a:r>
                <a:rPr lang="en-US" sz="4000" b="1" dirty="0" smtClean="0">
                  <a:cs typeface="Times New Roman" pitchFamily="18" charset="0"/>
                </a:rPr>
                <a:t>, C.A. </a:t>
              </a:r>
              <a:r>
                <a:rPr lang="en-US" sz="4000" b="1" dirty="0">
                  <a:cs typeface="Times New Roman" pitchFamily="18" charset="0"/>
                </a:rPr>
                <a:t>Clark</a:t>
              </a:r>
              <a:r>
                <a:rPr lang="en-US" sz="4000" b="1" dirty="0" smtClean="0">
                  <a:cs typeface="Times New Roman" pitchFamily="18" charset="0"/>
                </a:rPr>
                <a:t>, C.R. Cook, </a:t>
              </a:r>
              <a:r>
                <a:rPr lang="en-US" sz="4000" b="1" dirty="0">
                  <a:cs typeface="Times New Roman" pitchFamily="18" charset="0"/>
                </a:rPr>
                <a:t>C. </a:t>
              </a:r>
              <a:r>
                <a:rPr lang="en-US" sz="4000" b="1" dirty="0" smtClean="0">
                  <a:cs typeface="Times New Roman" pitchFamily="18" charset="0"/>
                </a:rPr>
                <a:t>Deng</a:t>
              </a:r>
              <a:r>
                <a:rPr lang="en-US" sz="4000" b="1" baseline="30000" dirty="0" smtClean="0">
                  <a:cs typeface="Times New Roman" pitchFamily="18" charset="0"/>
                </a:rPr>
                <a:t>1</a:t>
              </a:r>
              <a:r>
                <a:rPr lang="en-US" sz="4000" b="1" dirty="0" smtClean="0">
                  <a:cs typeface="Times New Roman" pitchFamily="18" charset="0"/>
                </a:rPr>
                <a:t>, J.W. Radder, J</a:t>
              </a:r>
              <a:r>
                <a:rPr lang="en-US" sz="4000" b="1" dirty="0">
                  <a:cs typeface="Times New Roman" pitchFamily="18" charset="0"/>
                </a:rPr>
                <a:t>. C. Schmitt, J.N. Talmadge, </a:t>
              </a:r>
              <a:r>
                <a:rPr lang="en-US" sz="4000" b="1" dirty="0" smtClean="0">
                  <a:cs typeface="Times New Roman" pitchFamily="18" charset="0"/>
                </a:rPr>
                <a:t>G.M. </a:t>
              </a:r>
              <a:r>
                <a:rPr lang="en-US" sz="4000" b="1" dirty="0">
                  <a:cs typeface="Times New Roman" pitchFamily="18" charset="0"/>
                </a:rPr>
                <a:t>Weir, </a:t>
              </a:r>
              <a:r>
                <a:rPr lang="en-US" sz="4000" b="1" dirty="0" smtClean="0">
                  <a:cs typeface="Times New Roman" pitchFamily="18" charset="0"/>
                </a:rPr>
                <a:t>R.S. </a:t>
              </a:r>
              <a:r>
                <a:rPr lang="en-US" sz="4000" b="1" dirty="0">
                  <a:cs typeface="Times New Roman" pitchFamily="18" charset="0"/>
                </a:rPr>
                <a:t>Wilcox, K. Zhai   </a:t>
              </a:r>
              <a:endParaRPr lang="en-US" sz="4000" i="1" dirty="0">
                <a:solidFill>
                  <a:schemeClr val="accent2"/>
                </a:solidFill>
              </a:endParaRPr>
            </a:p>
            <a:p>
              <a:pPr algn="ctr"/>
              <a:r>
                <a:rPr lang="en-US" sz="3700" i="1" dirty="0">
                  <a:solidFill>
                    <a:schemeClr val="accent2"/>
                  </a:solidFill>
                </a:rPr>
                <a:t>HSX Plasma Laboratory, Univ. of Wisconsin, Madison, </a:t>
              </a:r>
              <a:r>
                <a:rPr lang="en-US" sz="3700" i="1" dirty="0" smtClean="0">
                  <a:solidFill>
                    <a:schemeClr val="accent2"/>
                  </a:solidFill>
                </a:rPr>
                <a:t>WI, USA; </a:t>
              </a:r>
              <a:r>
                <a:rPr lang="en-US" sz="3700" i="1" baseline="30000" dirty="0" smtClean="0">
                  <a:solidFill>
                    <a:schemeClr val="accent2"/>
                  </a:solidFill>
                </a:rPr>
                <a:t>1</a:t>
              </a:r>
              <a:r>
                <a:rPr lang="en-US" sz="3700" i="1" dirty="0" smtClean="0">
                  <a:solidFill>
                    <a:schemeClr val="accent2"/>
                  </a:solidFill>
                </a:rPr>
                <a:t>University of California, Los Angeles, CA, USA</a:t>
              </a:r>
              <a:endParaRPr lang="en-US" sz="3700" i="1" dirty="0">
                <a:solidFill>
                  <a:schemeClr val="accent2"/>
                </a:solidFill>
              </a:endParaRPr>
            </a:p>
          </p:txBody>
        </p:sp>
        <p:sp>
          <p:nvSpPr>
            <p:cNvPr id="25" name="Text Box 113"/>
            <p:cNvSpPr txBox="1">
              <a:spLocks noChangeArrowheads="1"/>
            </p:cNvSpPr>
            <p:nvPr/>
          </p:nvSpPr>
          <p:spPr bwMode="auto">
            <a:xfrm>
              <a:off x="2362200" y="3200400"/>
              <a:ext cx="6553200" cy="797503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 lIns="119231" tIns="59615" rIns="119231" bIns="59615">
              <a:spAutoFit/>
            </a:bodyPr>
            <a:lstStyle/>
            <a:p>
              <a:pPr algn="ctr">
                <a:defRPr/>
              </a:pPr>
              <a:r>
                <a:rPr lang="en-US" sz="4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Summary</a:t>
              </a:r>
              <a:endPara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3" name="Text Box 113"/>
            <p:cNvSpPr txBox="1">
              <a:spLocks noChangeArrowheads="1"/>
            </p:cNvSpPr>
            <p:nvPr/>
          </p:nvSpPr>
          <p:spPr bwMode="auto">
            <a:xfrm>
              <a:off x="19735800" y="10972800"/>
              <a:ext cx="6400800" cy="797503"/>
            </a:xfrm>
            <a:prstGeom prst="rect">
              <a:avLst/>
            </a:prstGeom>
            <a:solidFill>
              <a:srgbClr val="80008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 lIns="119231" tIns="59615" rIns="119231" bIns="59615">
              <a:spAutoFit/>
            </a:bodyPr>
            <a:lstStyle/>
            <a:p>
              <a:pPr algn="ctr">
                <a:defRPr/>
              </a:pPr>
              <a:r>
                <a:rPr lang="en-US" sz="4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Density Fluctuations</a:t>
              </a:r>
              <a:endPara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039" name="TextBox 53"/>
            <p:cNvSpPr txBox="1">
              <a:spLocks noChangeArrowheads="1"/>
            </p:cNvSpPr>
            <p:nvPr/>
          </p:nvSpPr>
          <p:spPr bwMode="auto">
            <a:xfrm>
              <a:off x="22021800" y="12268200"/>
              <a:ext cx="4038600" cy="3444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19231" tIns="59615" rIns="119231" bIns="59615">
              <a:spAutoFit/>
            </a:bodyPr>
            <a:lstStyle/>
            <a:p>
              <a:pPr marL="114300" indent="-114300">
                <a:buFont typeface="Arial" charset="0"/>
                <a:buChar char="•"/>
              </a:pPr>
              <a:r>
                <a:rPr lang="en-US" sz="1800" dirty="0" smtClean="0"/>
                <a:t>In HSX, density fluctuation spectrum is measured by the interferometer (forward scattering) and the </a:t>
              </a:r>
              <a:r>
                <a:rPr lang="en-US" sz="1800" dirty="0" err="1" smtClean="0"/>
                <a:t>reflectometer</a:t>
              </a:r>
              <a:endParaRPr lang="en-US" sz="1800" dirty="0" smtClean="0"/>
            </a:p>
            <a:p>
              <a:pPr marL="114300" indent="-114300">
                <a:buFont typeface="Arial" charset="0"/>
                <a:buChar char="•"/>
              </a:pPr>
              <a:r>
                <a:rPr lang="en-US" sz="1800" dirty="0" smtClean="0"/>
                <a:t>Density fluctuation spectrum in QHS and Mirror are almost identical except a narrow feature at 28 kHz; T</a:t>
              </a:r>
              <a:r>
                <a:rPr lang="en-US" sz="1800" baseline="-25000" dirty="0" smtClean="0"/>
                <a:t>e</a:t>
              </a:r>
              <a:r>
                <a:rPr lang="en-US" sz="1800" dirty="0" smtClean="0"/>
                <a:t> profile in QHS is peaked with central temperature ~ 1.2 </a:t>
              </a:r>
              <a:r>
                <a:rPr lang="en-US" sz="1800" dirty="0" err="1" smtClean="0"/>
                <a:t>keV</a:t>
              </a:r>
              <a:r>
                <a:rPr lang="en-US" sz="1800" dirty="0" smtClean="0"/>
                <a:t> and  Mirror plasma with core T</a:t>
              </a:r>
              <a:r>
                <a:rPr lang="en-US" sz="1800" baseline="-25000" dirty="0" smtClean="0"/>
                <a:t>e</a:t>
              </a:r>
              <a:r>
                <a:rPr lang="en-US" sz="1800" dirty="0" smtClean="0"/>
                <a:t> ~ 500 </a:t>
              </a:r>
              <a:r>
                <a:rPr lang="en-US" sz="1800" dirty="0" err="1" smtClean="0"/>
                <a:t>eV</a:t>
              </a:r>
              <a:r>
                <a:rPr lang="en-US" sz="1800" dirty="0" smtClean="0"/>
                <a:t> does not manifest a steep T</a:t>
              </a:r>
              <a:r>
                <a:rPr lang="en-US" sz="1800" baseline="-25000" dirty="0" smtClean="0"/>
                <a:t>e</a:t>
              </a:r>
              <a:r>
                <a:rPr lang="en-US" sz="1800" dirty="0" smtClean="0"/>
                <a:t> gradient</a:t>
              </a:r>
              <a:endParaRPr lang="en-US" sz="1800" dirty="0"/>
            </a:p>
          </p:txBody>
        </p:sp>
        <p:sp>
          <p:nvSpPr>
            <p:cNvPr id="62" name="Text Box 113"/>
            <p:cNvSpPr txBox="1">
              <a:spLocks noChangeArrowheads="1"/>
            </p:cNvSpPr>
            <p:nvPr/>
          </p:nvSpPr>
          <p:spPr bwMode="auto">
            <a:xfrm>
              <a:off x="21031200" y="6629400"/>
              <a:ext cx="9144000" cy="797503"/>
            </a:xfrm>
            <a:prstGeom prst="rect">
              <a:avLst/>
            </a:prstGeom>
            <a:solidFill>
              <a:srgbClr val="80008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 lIns="119231" tIns="59615" rIns="119231" bIns="59615">
              <a:spAutoFit/>
            </a:bodyPr>
            <a:lstStyle/>
            <a:p>
              <a:pPr algn="ctr">
                <a:defRPr/>
              </a:pPr>
              <a:r>
                <a:rPr lang="en-US" sz="4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Second ECRH System and ECE</a:t>
              </a:r>
              <a:endPara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045" name="TextBox 62"/>
            <p:cNvSpPr txBox="1">
              <a:spLocks noChangeArrowheads="1"/>
            </p:cNvSpPr>
            <p:nvPr/>
          </p:nvSpPr>
          <p:spPr bwMode="auto">
            <a:xfrm>
              <a:off x="24765000" y="7924800"/>
              <a:ext cx="7772400" cy="2830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59620" tIns="29810" rIns="59620" bIns="29810">
              <a:spAutoFit/>
            </a:bodyPr>
            <a:lstStyle/>
            <a:p>
              <a:pPr marL="125413" indent="-125413">
                <a:buFont typeface="Arial" pitchFamily="34" charset="0"/>
                <a:buChar char="•"/>
              </a:pPr>
              <a:r>
                <a:rPr lang="en-US" sz="1800" dirty="0" smtClean="0"/>
                <a:t>Second ECRH system is to be operational early next year; second gyrotron has been tested on a dummy load; assembly of the second transmission line is expected to complete in this December</a:t>
              </a:r>
            </a:p>
            <a:p>
              <a:pPr marL="125413" indent="-125413">
                <a:buFont typeface="Arial" pitchFamily="34" charset="0"/>
                <a:buChar char="•"/>
              </a:pPr>
              <a:r>
                <a:rPr lang="en-US" sz="1800" dirty="0" smtClean="0"/>
                <a:t>Additional 200 kW will be available</a:t>
              </a:r>
            </a:p>
            <a:p>
              <a:pPr marL="125413" indent="-125413">
                <a:buFont typeface="Arial" pitchFamily="34" charset="0"/>
                <a:buChar char="•"/>
              </a:pPr>
              <a:r>
                <a:rPr lang="en-US" sz="1800" dirty="0" smtClean="0"/>
                <a:t>To shift the ITB region the steerable mirror is designed for off-axis heating</a:t>
              </a:r>
            </a:p>
            <a:p>
              <a:pPr marL="125413" indent="-125413">
                <a:buFont typeface="Arial" pitchFamily="34" charset="0"/>
                <a:buChar char="•"/>
              </a:pPr>
              <a:r>
                <a:rPr lang="en-US" sz="1800" dirty="0" smtClean="0"/>
                <a:t>To study an electron diffusivity the second heating source can produce a power modulation in a heat pulse propagation experiment</a:t>
              </a:r>
            </a:p>
            <a:p>
              <a:pPr marL="125413" indent="-125413">
                <a:buFont typeface="Arial" pitchFamily="34" charset="0"/>
                <a:buChar char="•"/>
              </a:pPr>
              <a:r>
                <a:rPr lang="en-US" sz="1800" dirty="0" smtClean="0"/>
                <a:t>1-D modeling of T</a:t>
              </a:r>
              <a:r>
                <a:rPr lang="en-US" sz="1800" baseline="-25000" dirty="0" smtClean="0"/>
                <a:t>e</a:t>
              </a:r>
              <a:r>
                <a:rPr lang="en-US" sz="1800" dirty="0" smtClean="0"/>
                <a:t> perturbations in HSX plasma has been made</a:t>
              </a:r>
            </a:p>
            <a:p>
              <a:pPr marL="125413" indent="-125413">
                <a:buFont typeface="Arial" pitchFamily="34" charset="0"/>
                <a:buChar char="•"/>
              </a:pPr>
              <a:r>
                <a:rPr lang="en-US" sz="1800" dirty="0" smtClean="0"/>
                <a:t>Next steps on ECE diagnostic: (1) to improve sensitivity of some ECE  channels; (2) to model ECE signals from the modeled T</a:t>
              </a:r>
              <a:r>
                <a:rPr lang="en-US" sz="1800" baseline="-25000" dirty="0" smtClean="0"/>
                <a:t>e</a:t>
              </a:r>
              <a:r>
                <a:rPr lang="en-US" sz="1800" dirty="0" smtClean="0"/>
                <a:t> perturbation</a:t>
              </a:r>
              <a:endParaRPr lang="en-US" sz="1800" dirty="0"/>
            </a:p>
          </p:txBody>
        </p:sp>
        <p:sp>
          <p:nvSpPr>
            <p:cNvPr id="87" name="Text Box 113"/>
            <p:cNvSpPr txBox="1">
              <a:spLocks noChangeArrowheads="1"/>
            </p:cNvSpPr>
            <p:nvPr/>
          </p:nvSpPr>
          <p:spPr bwMode="auto">
            <a:xfrm>
              <a:off x="11201400" y="3200400"/>
              <a:ext cx="7315200" cy="797503"/>
            </a:xfrm>
            <a:prstGeom prst="rect">
              <a:avLst/>
            </a:prstGeom>
            <a:solidFill>
              <a:srgbClr val="80008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 lIns="119231" tIns="59615" rIns="119231" bIns="59615">
              <a:spAutoFit/>
            </a:bodyPr>
            <a:lstStyle/>
            <a:p>
              <a:pPr algn="ctr">
                <a:defRPr/>
              </a:pPr>
              <a:r>
                <a:rPr lang="en-US" sz="4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Parallel Velocity and </a:t>
              </a:r>
              <a:r>
                <a:rPr lang="en-US" sz="44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E</a:t>
              </a:r>
              <a:r>
                <a:rPr lang="en-US" sz="4400" b="1" baseline="-25000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r</a:t>
              </a:r>
              <a:endParaRPr lang="en-US" sz="44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049" name="TextBox 123"/>
            <p:cNvSpPr txBox="1">
              <a:spLocks noChangeArrowheads="1"/>
            </p:cNvSpPr>
            <p:nvPr/>
          </p:nvSpPr>
          <p:spPr bwMode="auto">
            <a:xfrm>
              <a:off x="13944600" y="4419600"/>
              <a:ext cx="5029200" cy="2276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59620" tIns="29810" rIns="59620" bIns="29810">
              <a:spAutoFit/>
            </a:bodyPr>
            <a:lstStyle/>
            <a:p>
              <a:pPr marL="109538" indent="-109538">
                <a:buFont typeface="Arial" charset="0"/>
                <a:buChar char="•"/>
              </a:pPr>
              <a:r>
                <a:rPr lang="en-US" sz="1800" dirty="0" smtClean="0"/>
                <a:t>Large parallel flow (~15 km/s) observed for QHS configuration, often neglected in neoclassical calculations</a:t>
              </a:r>
            </a:p>
            <a:p>
              <a:pPr marL="109538" indent="-109538">
                <a:buFont typeface="Arial" charset="0"/>
                <a:buChar char="•"/>
              </a:pPr>
              <a:r>
                <a:rPr lang="en-US" sz="1800" dirty="0" smtClean="0"/>
                <a:t>Non-momentum conserving calculations under-predict V</a:t>
              </a:r>
              <a:r>
                <a:rPr lang="en-US" sz="1800" baseline="-25000" dirty="0" smtClean="0"/>
                <a:t>||</a:t>
              </a:r>
              <a:r>
                <a:rPr lang="en-US" sz="1800" dirty="0" smtClean="0"/>
                <a:t> by an order of magnitude compared to measured values</a:t>
              </a:r>
            </a:p>
            <a:p>
              <a:pPr marL="109538" indent="-109538">
                <a:buFont typeface="Arial" charset="0"/>
                <a:buChar char="•"/>
              </a:pPr>
              <a:r>
                <a:rPr lang="en-US" sz="1800" dirty="0" smtClean="0"/>
                <a:t>Derived radial electric field corresponds to that in the neoclassical ion root regime</a:t>
              </a:r>
              <a:endParaRPr lang="en-US" sz="1800" dirty="0"/>
            </a:p>
          </p:txBody>
        </p:sp>
        <p:sp>
          <p:nvSpPr>
            <p:cNvPr id="125" name="Text Box 113"/>
            <p:cNvSpPr txBox="1">
              <a:spLocks noChangeArrowheads="1"/>
            </p:cNvSpPr>
            <p:nvPr/>
          </p:nvSpPr>
          <p:spPr bwMode="auto">
            <a:xfrm>
              <a:off x="11049000" y="10972800"/>
              <a:ext cx="7772400" cy="797503"/>
            </a:xfrm>
            <a:prstGeom prst="rect">
              <a:avLst/>
            </a:prstGeom>
            <a:solidFill>
              <a:srgbClr val="80008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 lIns="119231" tIns="59615" rIns="119231" bIns="59615">
              <a:spAutoFit/>
            </a:bodyPr>
            <a:lstStyle/>
            <a:p>
              <a:pPr algn="ctr">
                <a:defRPr/>
              </a:pPr>
              <a:r>
                <a:rPr lang="en-US" sz="4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Equilibrium Reconstruction</a:t>
              </a:r>
              <a:endPara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7" name="Text Box 113"/>
            <p:cNvSpPr txBox="1">
              <a:spLocks noChangeArrowheads="1"/>
            </p:cNvSpPr>
            <p:nvPr/>
          </p:nvSpPr>
          <p:spPr bwMode="auto">
            <a:xfrm>
              <a:off x="21031200" y="3200400"/>
              <a:ext cx="9144000" cy="797503"/>
            </a:xfrm>
            <a:prstGeom prst="rect">
              <a:avLst/>
            </a:prstGeom>
            <a:solidFill>
              <a:srgbClr val="80008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 lIns="119231" tIns="59615" rIns="119231" bIns="59615">
              <a:spAutoFit/>
            </a:bodyPr>
            <a:lstStyle/>
            <a:p>
              <a:pPr algn="ctr">
                <a:defRPr/>
              </a:pPr>
              <a:r>
                <a:rPr lang="en-US" sz="4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Impurity Transport</a:t>
              </a:r>
              <a:endPara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054" name="TextBox 128"/>
            <p:cNvSpPr txBox="1">
              <a:spLocks noChangeArrowheads="1"/>
            </p:cNvSpPr>
            <p:nvPr/>
          </p:nvSpPr>
          <p:spPr bwMode="auto">
            <a:xfrm>
              <a:off x="23372618" y="4488873"/>
              <a:ext cx="9296400" cy="20299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59620" tIns="29810" rIns="59620" bIns="29810">
              <a:spAutoFit/>
            </a:bodyPr>
            <a:lstStyle/>
            <a:p>
              <a:pPr marL="125413" indent="-125413">
                <a:buFont typeface="Arial" charset="0"/>
                <a:buChar char="•"/>
              </a:pPr>
              <a:r>
                <a:rPr lang="en-US" sz="1800" dirty="0" smtClean="0"/>
                <a:t>About 1% of aluminum will be injected into plasma by a laser blow-off technique</a:t>
              </a:r>
            </a:p>
            <a:p>
              <a:pPr marL="125413" indent="-125413">
                <a:buFont typeface="Arial" charset="0"/>
                <a:buChar char="•"/>
              </a:pPr>
              <a:r>
                <a:rPr lang="en-US" sz="1800" dirty="0" smtClean="0"/>
                <a:t>Time evolution of the Al</a:t>
              </a:r>
              <a:r>
                <a:rPr lang="en-US" sz="1800" baseline="30000" dirty="0" smtClean="0"/>
                <a:t>+</a:t>
              </a:r>
              <a:r>
                <a:rPr lang="en-US" sz="1800" dirty="0" smtClean="0"/>
                <a:t> radiation will be measured by a set of bolometers and SXR detector arrays</a:t>
              </a:r>
            </a:p>
            <a:p>
              <a:pPr marL="125413" indent="-125413">
                <a:buFont typeface="Arial" charset="0"/>
                <a:buChar char="•"/>
              </a:pPr>
              <a:r>
                <a:rPr lang="en-US" sz="1800" dirty="0" smtClean="0"/>
                <a:t>Impurity diffusivity and convective velocity will be found with the STRAHL code and a nonlinear optimization algorithm</a:t>
              </a:r>
            </a:p>
            <a:p>
              <a:pPr marL="125413" indent="-125413">
                <a:buFont typeface="Arial" charset="0"/>
                <a:buChar char="•"/>
              </a:pPr>
              <a:r>
                <a:rPr lang="en-US" sz="1800" dirty="0" smtClean="0"/>
                <a:t>Thomson </a:t>
              </a:r>
              <a:r>
                <a:rPr lang="en-US" sz="1800" dirty="0" smtClean="0"/>
                <a:t>Scattering diagnostic is being upgraded to get three snapshots of plasma profiles in each discharge</a:t>
              </a:r>
            </a:p>
          </p:txBody>
        </p:sp>
        <p:sp>
          <p:nvSpPr>
            <p:cNvPr id="1087" name="TextBox 160"/>
            <p:cNvSpPr txBox="1">
              <a:spLocks noChangeArrowheads="1"/>
            </p:cNvSpPr>
            <p:nvPr/>
          </p:nvSpPr>
          <p:spPr bwMode="auto">
            <a:xfrm>
              <a:off x="14173200" y="4038600"/>
              <a:ext cx="4191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dirty="0">
                  <a:solidFill>
                    <a:srgbClr val="FF3300"/>
                  </a:solidFill>
                </a:rPr>
                <a:t>See poster by </a:t>
              </a:r>
              <a:r>
                <a:rPr lang="en-US" sz="2000" dirty="0" smtClean="0">
                  <a:solidFill>
                    <a:srgbClr val="FF3300"/>
                  </a:solidFill>
                </a:rPr>
                <a:t>Alexis Briesemeister</a:t>
              </a:r>
              <a:endParaRPr lang="en-US" sz="2000" dirty="0"/>
            </a:p>
          </p:txBody>
        </p:sp>
        <p:sp>
          <p:nvSpPr>
            <p:cNvPr id="1095" name="TextBox 173"/>
            <p:cNvSpPr txBox="1">
              <a:spLocks noChangeArrowheads="1"/>
            </p:cNvSpPr>
            <p:nvPr/>
          </p:nvSpPr>
          <p:spPr bwMode="auto">
            <a:xfrm>
              <a:off x="13639800" y="12268200"/>
              <a:ext cx="5410200" cy="3416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125413" indent="-125413">
                <a:buFont typeface="Arial" charset="0"/>
                <a:buChar char="•"/>
              </a:pPr>
              <a:r>
                <a:rPr lang="en-US" sz="1800" kern="0" dirty="0" smtClean="0"/>
                <a:t>The steady-state neoclassical bootstrap current is calculated by PENTA and the evolving current profile is modeled by a diffusion equation with a 3D </a:t>
              </a:r>
              <a:r>
                <a:rPr lang="en-US" sz="1800" kern="0" dirty="0" err="1" smtClean="0"/>
                <a:t>susceptance</a:t>
              </a:r>
              <a:r>
                <a:rPr lang="en-US" sz="1800" kern="0" dirty="0" smtClean="0"/>
                <a:t> matrix</a:t>
              </a:r>
            </a:p>
            <a:p>
              <a:pPr marL="125413" indent="-125413">
                <a:buFont typeface="Arial" charset="0"/>
                <a:buChar char="•"/>
              </a:pPr>
              <a:r>
                <a:rPr lang="en-US" sz="1800" dirty="0" err="1" smtClean="0"/>
                <a:t>Toroidal</a:t>
              </a:r>
              <a:r>
                <a:rPr lang="en-US" sz="1800" dirty="0" smtClean="0"/>
                <a:t> current matches or exceeds the neoclassical ion-root solution for most cases</a:t>
              </a:r>
            </a:p>
            <a:p>
              <a:pPr marL="125413" indent="-125413">
                <a:buFont typeface="Arial" charset="0"/>
                <a:buChar char="•"/>
              </a:pPr>
              <a:r>
                <a:rPr lang="en-US" sz="1800" dirty="0" smtClean="0"/>
                <a:t>A set of small coils outside the HSX vessel provide data for 3-D equilibrium reconstruction and current profile by the V3FIT code</a:t>
              </a:r>
            </a:p>
            <a:p>
              <a:pPr marL="125413" indent="-125413">
                <a:buFont typeface="Arial" charset="0"/>
                <a:buChar char="•"/>
              </a:pPr>
              <a:r>
                <a:rPr lang="en-US" sz="1800" dirty="0" smtClean="0">
                  <a:sym typeface="Symbol" pitchFamily="18" charset="2"/>
                </a:rPr>
                <a:t>At the beginning the dipole-field from the </a:t>
              </a:r>
              <a:r>
                <a:rPr lang="en-US" sz="1800" dirty="0" err="1" smtClean="0">
                  <a:sym typeface="Symbol" pitchFamily="18" charset="2"/>
                </a:rPr>
                <a:t>Pfirsch-Schl</a:t>
              </a:r>
              <a:r>
                <a:rPr lang="en-US" sz="1800" dirty="0" err="1" smtClean="0"/>
                <a:t>ü</a:t>
              </a:r>
              <a:r>
                <a:rPr lang="en-US" sz="1800" dirty="0" err="1" smtClean="0">
                  <a:sym typeface="Symbol" pitchFamily="18" charset="2"/>
                </a:rPr>
                <a:t>ter</a:t>
              </a:r>
              <a:r>
                <a:rPr lang="en-US" sz="1800" dirty="0" smtClean="0">
                  <a:sym typeface="Symbol" pitchFamily="18" charset="2"/>
                </a:rPr>
                <a:t> current is detected ; later a contribution from the bootstrap current is measured as well</a:t>
              </a:r>
              <a:endParaRPr lang="en-US" sz="1800" dirty="0" smtClean="0"/>
            </a:p>
          </p:txBody>
        </p:sp>
        <p:sp>
          <p:nvSpPr>
            <p:cNvPr id="200" name="Text Box 113"/>
            <p:cNvSpPr txBox="1">
              <a:spLocks noChangeArrowheads="1"/>
            </p:cNvSpPr>
            <p:nvPr/>
          </p:nvSpPr>
          <p:spPr bwMode="auto">
            <a:xfrm>
              <a:off x="11201400" y="6781800"/>
              <a:ext cx="7315200" cy="797503"/>
            </a:xfrm>
            <a:prstGeom prst="rect">
              <a:avLst/>
            </a:prstGeom>
            <a:solidFill>
              <a:srgbClr val="80008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 lIns="119231" tIns="59615" rIns="119231" bIns="59615">
              <a:spAutoFit/>
            </a:bodyPr>
            <a:lstStyle/>
            <a:p>
              <a:pPr algn="ctr">
                <a:defRPr/>
              </a:pPr>
              <a:r>
                <a:rPr lang="en-US" sz="4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Zonal Flow</a:t>
              </a:r>
              <a:endPara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1" name="TextBox 128"/>
            <p:cNvSpPr txBox="1">
              <a:spLocks noChangeArrowheads="1"/>
            </p:cNvSpPr>
            <p:nvPr/>
          </p:nvSpPr>
          <p:spPr bwMode="auto">
            <a:xfrm>
              <a:off x="13868400" y="8001000"/>
              <a:ext cx="5181600" cy="2830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59620" tIns="29810" rIns="59620" bIns="29810">
              <a:spAutoFit/>
            </a:bodyPr>
            <a:lstStyle/>
            <a:p>
              <a:pPr marL="125413" indent="-125413">
                <a:buFont typeface="Arial" charset="0"/>
                <a:buChar char="•"/>
              </a:pPr>
              <a:r>
                <a:rPr lang="en-US" sz="1800" dirty="0" smtClean="0"/>
                <a:t>Zonal flow levels predicted to be higher in configurations optimized for reduced neoclassical transport</a:t>
              </a:r>
            </a:p>
            <a:p>
              <a:pPr marL="125413" indent="-125413">
                <a:buFont typeface="Arial" charset="0"/>
                <a:buChar char="•"/>
              </a:pPr>
              <a:r>
                <a:rPr lang="en-US" sz="1800" dirty="0" smtClean="0"/>
                <a:t>A presence of zonal flow can be found through the wave</a:t>
              </a:r>
              <a:r>
                <a:rPr lang="en-US" sz="1800" dirty="0"/>
                <a:t> </a:t>
              </a:r>
              <a:r>
                <a:rPr lang="en-US" sz="1800" dirty="0" smtClean="0"/>
                <a:t>coupling; high bi-coherence  indicates three waves interaction into a plasma</a:t>
              </a:r>
            </a:p>
            <a:p>
              <a:pPr marL="125413" indent="-125413">
                <a:buFont typeface="Arial" charset="0"/>
                <a:buChar char="•"/>
              </a:pPr>
              <a:r>
                <a:rPr lang="en-US" sz="1800" dirty="0" smtClean="0"/>
                <a:t>In HSX, high bi-coherence and long-range correlations of potential fluctuations in the region of the induced radial electric field are consistent with zonal flow formation</a:t>
              </a:r>
              <a:endParaRPr lang="en-US" sz="1800" dirty="0">
                <a:solidFill>
                  <a:srgbClr val="FF0000"/>
                </a:solidFill>
              </a:endParaRPr>
            </a:p>
          </p:txBody>
        </p:sp>
        <p:sp>
          <p:nvSpPr>
            <p:cNvPr id="1079" name="TextBox 149"/>
            <p:cNvSpPr txBox="1">
              <a:spLocks noChangeArrowheads="1"/>
            </p:cNvSpPr>
            <p:nvPr/>
          </p:nvSpPr>
          <p:spPr bwMode="auto">
            <a:xfrm>
              <a:off x="3124200" y="11811000"/>
              <a:ext cx="7620000" cy="4247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114300" indent="-114300">
                <a:buFont typeface="Arial" pitchFamily="34" charset="0"/>
                <a:buChar char="•"/>
                <a:tabLst>
                  <a:tab pos="3435350" algn="l"/>
                </a:tabLst>
              </a:pPr>
              <a:r>
                <a:rPr lang="en-US" sz="1800" dirty="0" smtClean="0">
                  <a:cs typeface="Arial" charset="0"/>
                </a:rPr>
                <a:t>Major radius of equivalent torus	- 1.2 m</a:t>
              </a:r>
            </a:p>
            <a:p>
              <a:pPr marL="114300" indent="-114300">
                <a:buFont typeface="Arial" pitchFamily="34" charset="0"/>
                <a:buChar char="•"/>
                <a:tabLst>
                  <a:tab pos="3435350" algn="l"/>
                </a:tabLst>
              </a:pPr>
              <a:r>
                <a:rPr lang="en-US" sz="1800" dirty="0" smtClean="0">
                  <a:cs typeface="Arial" charset="0"/>
                </a:rPr>
                <a:t>Averaged minor plasma radius	- 0.12 m</a:t>
              </a:r>
            </a:p>
            <a:p>
              <a:pPr marL="114300" indent="-114300">
                <a:buFont typeface="Arial" pitchFamily="34" charset="0"/>
                <a:buChar char="•"/>
                <a:tabLst>
                  <a:tab pos="3435350" algn="l"/>
                </a:tabLst>
              </a:pPr>
              <a:r>
                <a:rPr lang="en-US" sz="1800" dirty="0" smtClean="0">
                  <a:cs typeface="Arial" charset="0"/>
                </a:rPr>
                <a:t>Magnetic field on plasma axis	- up to 1.1 T</a:t>
              </a:r>
            </a:p>
            <a:p>
              <a:pPr marL="114300" indent="-114300">
                <a:buFont typeface="Arial" pitchFamily="34" charset="0"/>
                <a:buChar char="•"/>
                <a:tabLst>
                  <a:tab pos="3435350" algn="l"/>
                </a:tabLst>
              </a:pPr>
              <a:r>
                <a:rPr lang="en-US" sz="1800" dirty="0" smtClean="0">
                  <a:cs typeface="Arial" charset="0"/>
                </a:rPr>
                <a:t>Rotational transform - 1.05 (axis) =&gt; 1.12 (edge)</a:t>
              </a:r>
            </a:p>
            <a:p>
              <a:pPr marL="114300" indent="-114300">
                <a:buFont typeface="Arial" pitchFamily="34" charset="0"/>
                <a:buChar char="•"/>
                <a:tabLst>
                  <a:tab pos="3435350" algn="l"/>
                </a:tabLst>
              </a:pPr>
              <a:r>
                <a:rPr lang="en-US" sz="1800" dirty="0" smtClean="0">
                  <a:cs typeface="Arial" charset="0"/>
                </a:rPr>
                <a:t>ECRH power from one source	- up to 100 kW</a:t>
              </a:r>
            </a:p>
            <a:p>
              <a:pPr marL="114300" indent="-114300">
                <a:buFont typeface="Arial" pitchFamily="34" charset="0"/>
                <a:buChar char="•"/>
                <a:tabLst>
                  <a:tab pos="3435350" algn="l"/>
                </a:tabLst>
              </a:pPr>
              <a:r>
                <a:rPr lang="en-US" sz="1800" dirty="0" smtClean="0">
                  <a:cs typeface="Arial" charset="0"/>
                </a:rPr>
                <a:t>Total number of coils	- 96</a:t>
              </a:r>
            </a:p>
            <a:p>
              <a:pPr marL="114300" indent="-114300">
                <a:buFont typeface="Arial" pitchFamily="34" charset="0"/>
                <a:buChar char="•"/>
              </a:pPr>
              <a:r>
                <a:rPr lang="en-US" sz="1800" dirty="0" smtClean="0">
                  <a:cs typeface="Arial" charset="0"/>
                </a:rPr>
                <a:t>48 Modular coils produce the quasi-helically symmetric (QHS) magnetic configuration</a:t>
              </a:r>
            </a:p>
            <a:p>
              <a:pPr marL="114300" indent="-114300">
                <a:buFont typeface="Arial" pitchFamily="34" charset="0"/>
                <a:buChar char="•"/>
              </a:pPr>
              <a:r>
                <a:rPr lang="en-US" sz="1800" dirty="0" smtClean="0"/>
                <a:t>There is almost no </a:t>
              </a:r>
              <a:r>
                <a:rPr lang="en-US" sz="1800" dirty="0" err="1" smtClean="0"/>
                <a:t>toroidal</a:t>
              </a:r>
              <a:r>
                <a:rPr lang="en-US" sz="1800" dirty="0" smtClean="0"/>
                <a:t> curvature in the QHS configuration that with a high effective transform (</a:t>
              </a:r>
              <a:r>
                <a:rPr lang="el-GR" sz="1800" strike="sngStrike" dirty="0" smtClean="0">
                  <a:latin typeface="Times New Roman"/>
                  <a:cs typeface="Times New Roman"/>
                </a:rPr>
                <a:t>ι</a:t>
              </a:r>
              <a:r>
                <a:rPr lang="en-US" sz="1800" baseline="-25000" dirty="0" err="1" smtClean="0">
                  <a:latin typeface="Times New Roman"/>
                  <a:cs typeface="Times New Roman"/>
                </a:rPr>
                <a:t>eff</a:t>
              </a:r>
              <a:r>
                <a:rPr lang="en-US" sz="1800" baseline="-25000" dirty="0" smtClean="0">
                  <a:latin typeface="Times New Roman"/>
                  <a:cs typeface="Times New Roman"/>
                </a:rPr>
                <a:t> </a:t>
              </a:r>
              <a:r>
                <a:rPr lang="en-US" sz="1800" dirty="0" smtClean="0">
                  <a:latin typeface="Arial" pitchFamily="34" charset="0"/>
                  <a:cs typeface="Arial" pitchFamily="34" charset="0"/>
                </a:rPr>
                <a:t>~ 3</a:t>
              </a:r>
              <a:r>
                <a:rPr lang="en-US" sz="1800" dirty="0" smtClean="0">
                  <a:latin typeface="Times New Roman"/>
                  <a:cs typeface="Times New Roman"/>
                </a:rPr>
                <a:t>) </a:t>
              </a:r>
              <a:r>
                <a:rPr lang="en-US" sz="1800" dirty="0" smtClean="0">
                  <a:latin typeface="Arial" pitchFamily="34" charset="0"/>
                  <a:cs typeface="Arial" pitchFamily="34" charset="0"/>
                </a:rPr>
                <a:t>results in small banana widths, low plasma currents and low neoclassical transport</a:t>
              </a:r>
              <a:endParaRPr lang="en-US" sz="1800" dirty="0" smtClean="0">
                <a:cs typeface="Arial" charset="0"/>
              </a:endParaRPr>
            </a:p>
            <a:p>
              <a:pPr marL="114300" indent="-114300">
                <a:buFont typeface="Arial" pitchFamily="34" charset="0"/>
                <a:buChar char="•"/>
              </a:pPr>
              <a:r>
                <a:rPr lang="en-US" sz="1800" dirty="0" smtClean="0">
                  <a:cs typeface="Arial" charset="0"/>
                </a:rPr>
                <a:t>48 Planar coils can alter the main configuration to degrade the QHS symmetry increasing magnetic field ripple, viscous damping and neoclassical transport to a higher level. Magnetic configuration with a broken symmetry is called Mirror</a:t>
              </a:r>
            </a:p>
          </p:txBody>
        </p:sp>
        <p:sp>
          <p:nvSpPr>
            <p:cNvPr id="1155" name="TextBox 143"/>
            <p:cNvSpPr txBox="1">
              <a:spLocks noChangeArrowheads="1"/>
            </p:cNvSpPr>
            <p:nvPr/>
          </p:nvSpPr>
          <p:spPr bwMode="auto">
            <a:xfrm>
              <a:off x="914400" y="14668500"/>
              <a:ext cx="1400175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800" dirty="0"/>
                <a:t>Conventional </a:t>
              </a:r>
              <a:r>
                <a:rPr lang="en-US" sz="800" dirty="0" smtClean="0"/>
                <a:t>Stellarators</a:t>
              </a:r>
              <a:endParaRPr lang="en-US" sz="800" dirty="0"/>
            </a:p>
          </p:txBody>
        </p:sp>
        <p:grpSp>
          <p:nvGrpSpPr>
            <p:cNvPr id="128" name="Group 127"/>
            <p:cNvGrpSpPr/>
            <p:nvPr/>
          </p:nvGrpSpPr>
          <p:grpSpPr>
            <a:xfrm>
              <a:off x="34636" y="4031673"/>
              <a:ext cx="10674927" cy="6907482"/>
              <a:chOff x="124691" y="9739745"/>
              <a:chExt cx="10674927" cy="6907482"/>
            </a:xfrm>
          </p:grpSpPr>
          <p:sp>
            <p:nvSpPr>
              <p:cNvPr id="1081" name="TextBox 151"/>
              <p:cNvSpPr txBox="1">
                <a:spLocks noChangeArrowheads="1"/>
              </p:cNvSpPr>
              <p:nvPr/>
            </p:nvSpPr>
            <p:spPr bwMode="auto">
              <a:xfrm>
                <a:off x="360218" y="12676909"/>
                <a:ext cx="10439400" cy="39703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117475" indent="-117475">
                  <a:buFont typeface="Arial" charset="0"/>
                  <a:buChar char="•"/>
                </a:pPr>
                <a:r>
                  <a:rPr lang="en-US" sz="1800" dirty="0" smtClean="0">
                    <a:cs typeface="Arial" charset="0"/>
                  </a:rPr>
                  <a:t>At 100 kW of launched power the central electron temperature in QHS is above 2 </a:t>
                </a:r>
                <a:r>
                  <a:rPr lang="en-US" sz="1800" dirty="0" err="1" smtClean="0">
                    <a:cs typeface="Arial" charset="0"/>
                  </a:rPr>
                  <a:t>keV</a:t>
                </a:r>
                <a:r>
                  <a:rPr lang="en-US" sz="1800" dirty="0" smtClean="0">
                    <a:cs typeface="Arial" charset="0"/>
                  </a:rPr>
                  <a:t> while in Mirror mode the maximum T</a:t>
                </a:r>
                <a:r>
                  <a:rPr lang="en-US" sz="1800" baseline="-25000" dirty="0" smtClean="0">
                    <a:cs typeface="Arial" charset="0"/>
                  </a:rPr>
                  <a:t>e</a:t>
                </a:r>
                <a:r>
                  <a:rPr lang="en-US" sz="1800" dirty="0" smtClean="0">
                    <a:cs typeface="Arial" charset="0"/>
                  </a:rPr>
                  <a:t> value does not exceed 1.4 </a:t>
                </a:r>
                <a:r>
                  <a:rPr lang="en-US" sz="1800" dirty="0" err="1" smtClean="0">
                    <a:cs typeface="Arial" charset="0"/>
                  </a:rPr>
                  <a:t>keV</a:t>
                </a:r>
                <a:r>
                  <a:rPr lang="en-US" sz="1800" dirty="0" smtClean="0">
                    <a:cs typeface="Arial" charset="0"/>
                  </a:rPr>
                  <a:t>; this results is, primarily, due to better confinement in QHS than in Mirror</a:t>
                </a:r>
              </a:p>
              <a:p>
                <a:pPr marL="117475" indent="-117475">
                  <a:buFont typeface="Arial" charset="0"/>
                  <a:buChar char="•"/>
                </a:pPr>
                <a:r>
                  <a:rPr lang="en-US" sz="1800" dirty="0" smtClean="0">
                    <a:cs typeface="Arial" charset="0"/>
                  </a:rPr>
                  <a:t>Emphasis now is investigating anomalous and neoclassical electron transport by heating electrons to low collisionality regime at higher power level; the second ECRH system will be available shortly</a:t>
                </a:r>
              </a:p>
              <a:p>
                <a:pPr marL="117475" indent="-117475">
                  <a:buFont typeface="Arial" charset="0"/>
                  <a:buChar char="•"/>
                </a:pPr>
                <a:r>
                  <a:rPr lang="en-US" sz="1800" dirty="0" smtClean="0">
                    <a:cs typeface="Arial" charset="0"/>
                  </a:rPr>
                  <a:t>Momentum conservation between species must be taken in account to predict the parallel velocity in HSX measured by CHERS diagnostic</a:t>
                </a:r>
              </a:p>
              <a:p>
                <a:pPr marL="117475" indent="-117475">
                  <a:buFont typeface="Arial" charset="0"/>
                  <a:buChar char="•"/>
                </a:pPr>
                <a:r>
                  <a:rPr lang="en-US" sz="1800" dirty="0" smtClean="0"/>
                  <a:t>When a bias is applied to the plasma, a signature of zonal flow has been detected in HSX</a:t>
                </a:r>
              </a:p>
              <a:p>
                <a:pPr marL="117475" indent="-117475">
                  <a:buFont typeface="Arial" charset="0"/>
                  <a:buChar char="•"/>
                </a:pPr>
                <a:r>
                  <a:rPr lang="en-US" sz="1800" dirty="0" smtClean="0"/>
                  <a:t>V3FIT code used for plasma equilibrium reconstruction  predicts a broad pressure profile</a:t>
                </a:r>
              </a:p>
              <a:p>
                <a:pPr marL="117475" indent="-117475">
                  <a:buFont typeface="Arial" charset="0"/>
                  <a:buChar char="•"/>
                </a:pPr>
                <a:r>
                  <a:rPr lang="en-US" sz="1800" dirty="0" smtClean="0"/>
                  <a:t>Measured </a:t>
                </a:r>
                <a:r>
                  <a:rPr lang="en-US" sz="1800" dirty="0" err="1" smtClean="0"/>
                  <a:t>toroidal</a:t>
                </a:r>
                <a:r>
                  <a:rPr lang="en-US" sz="1800" dirty="0" smtClean="0"/>
                  <a:t> current matches the estimated value by PENTA  code with </a:t>
                </a:r>
                <a:r>
                  <a:rPr lang="en-US" sz="1800" dirty="0" err="1" smtClean="0"/>
                  <a:t>E</a:t>
                </a:r>
                <a:r>
                  <a:rPr lang="en-US" sz="1800" baseline="-25000" dirty="0" err="1" smtClean="0"/>
                  <a:t>r</a:t>
                </a:r>
                <a:r>
                  <a:rPr lang="en-US" sz="1800" dirty="0" smtClean="0"/>
                  <a:t> that corresponds to the neoclassical ion root solution</a:t>
                </a:r>
                <a:endParaRPr lang="en-US" sz="1800" dirty="0" smtClean="0">
                  <a:cs typeface="Arial" charset="0"/>
                </a:endParaRPr>
              </a:p>
              <a:p>
                <a:pPr marL="117475" indent="-117475">
                  <a:buFont typeface="Arial" charset="0"/>
                  <a:buChar char="•"/>
                </a:pPr>
                <a:r>
                  <a:rPr lang="en-US" sz="1800" dirty="0" smtClean="0">
                    <a:cs typeface="Arial" charset="0"/>
                  </a:rPr>
                  <a:t>Impurity transport is a key issue for stellarators; HSX is starting an investigation using a laser blow-off technique with </a:t>
                </a:r>
                <a:r>
                  <a:rPr lang="en-US" sz="1800" dirty="0" err="1" smtClean="0">
                    <a:cs typeface="Arial" charset="0"/>
                  </a:rPr>
                  <a:t>bolometry</a:t>
                </a:r>
                <a:r>
                  <a:rPr lang="en-US" sz="1800" dirty="0" smtClean="0">
                    <a:cs typeface="Arial" charset="0"/>
                  </a:rPr>
                  <a:t> and soft X-ray diagnostics</a:t>
                </a:r>
              </a:p>
              <a:p>
                <a:pPr marL="117475" indent="-117475">
                  <a:buFont typeface="Arial" charset="0"/>
                  <a:buChar char="•"/>
                </a:pPr>
                <a:r>
                  <a:rPr lang="en-US" sz="1800" dirty="0" smtClean="0">
                    <a:cs typeface="Arial" charset="0"/>
                  </a:rPr>
                  <a:t>We use VMEC, PENTA, GNET, SIESTA codes to model the HSX experiment </a:t>
                </a:r>
              </a:p>
            </p:txBody>
          </p:sp>
          <p:grpSp>
            <p:nvGrpSpPr>
              <p:cNvPr id="129" name="Group 128"/>
              <p:cNvGrpSpPr/>
              <p:nvPr/>
            </p:nvGrpSpPr>
            <p:grpSpPr>
              <a:xfrm>
                <a:off x="124691" y="9739745"/>
                <a:ext cx="10491821" cy="2960132"/>
                <a:chOff x="96982" y="9829800"/>
                <a:chExt cx="10491821" cy="2960132"/>
              </a:xfrm>
            </p:grpSpPr>
            <p:pic>
              <p:nvPicPr>
                <p:cNvPr id="116" name="Picture 115" descr="Mirror_TS.bmp"/>
                <p:cNvPicPr>
                  <a:picLocks noChangeAspect="1"/>
                </p:cNvPicPr>
                <p:nvPr/>
              </p:nvPicPr>
              <p:blipFill>
                <a:blip r:embed="rId12" cstate="print"/>
                <a:stretch>
                  <a:fillRect/>
                </a:stretch>
              </p:blipFill>
              <p:spPr>
                <a:xfrm>
                  <a:off x="297003" y="10058400"/>
                  <a:ext cx="3357600" cy="2518200"/>
                </a:xfrm>
                <a:prstGeom prst="rect">
                  <a:avLst/>
                </a:prstGeom>
              </p:spPr>
            </p:pic>
            <p:pic>
              <p:nvPicPr>
                <p:cNvPr id="117" name="Picture 116" descr="QHS_Mirror_Pabs.bmp"/>
                <p:cNvPicPr>
                  <a:picLocks noChangeAspect="1"/>
                </p:cNvPicPr>
                <p:nvPr/>
              </p:nvPicPr>
              <p:blipFill>
                <a:blip r:embed="rId13" cstate="print"/>
                <a:stretch>
                  <a:fillRect/>
                </a:stretch>
              </p:blipFill>
              <p:spPr>
                <a:xfrm>
                  <a:off x="7231203" y="10058400"/>
                  <a:ext cx="3357600" cy="2518200"/>
                </a:xfrm>
                <a:prstGeom prst="rect">
                  <a:avLst/>
                </a:prstGeom>
              </p:spPr>
            </p:pic>
            <p:pic>
              <p:nvPicPr>
                <p:cNvPr id="118" name="Picture 117" descr="QHS_TS.bmp"/>
                <p:cNvPicPr>
                  <a:picLocks noChangeAspect="1"/>
                </p:cNvPicPr>
                <p:nvPr/>
              </p:nvPicPr>
              <p:blipFill>
                <a:blip r:embed="rId14" cstate="print"/>
                <a:stretch>
                  <a:fillRect/>
                </a:stretch>
              </p:blipFill>
              <p:spPr>
                <a:xfrm>
                  <a:off x="3802203" y="10058400"/>
                  <a:ext cx="3357600" cy="2518200"/>
                </a:xfrm>
                <a:prstGeom prst="rect">
                  <a:avLst/>
                </a:prstGeom>
              </p:spPr>
            </p:pic>
            <p:sp>
              <p:nvSpPr>
                <p:cNvPr id="119" name="Rectangle 118"/>
                <p:cNvSpPr/>
                <p:nvPr/>
              </p:nvSpPr>
              <p:spPr>
                <a:xfrm>
                  <a:off x="1821003" y="12420600"/>
                  <a:ext cx="53893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800" dirty="0" smtClean="0"/>
                    <a:t>r/</a:t>
                  </a:r>
                  <a:r>
                    <a:rPr lang="en-US" sz="1800" dirty="0" err="1" smtClean="0"/>
                    <a:t>a</a:t>
                  </a:r>
                  <a:r>
                    <a:rPr lang="en-US" sz="1800" baseline="-25000" dirty="0" err="1" smtClean="0"/>
                    <a:t>p</a:t>
                  </a:r>
                  <a:endParaRPr lang="en-US" sz="1800" baseline="-25000" dirty="0"/>
                </a:p>
              </p:txBody>
            </p:sp>
            <p:sp>
              <p:nvSpPr>
                <p:cNvPr id="120" name="Text Box 69"/>
                <p:cNvSpPr txBox="1">
                  <a:spLocks noChangeAspect="1" noChangeArrowheads="1"/>
                </p:cNvSpPr>
                <p:nvPr/>
              </p:nvSpPr>
              <p:spPr bwMode="auto">
                <a:xfrm rot="16200000">
                  <a:off x="-313922" y="10926504"/>
                  <a:ext cx="1219202" cy="39739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119231" tIns="59615" rIns="119231" bIns="59615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1800" dirty="0" smtClean="0"/>
                    <a:t>T</a:t>
                  </a:r>
                  <a:r>
                    <a:rPr lang="en-US" sz="1800" baseline="-25000" dirty="0" smtClean="0"/>
                    <a:t>e</a:t>
                  </a:r>
                  <a:r>
                    <a:rPr lang="en-US" sz="1800" dirty="0" smtClean="0"/>
                    <a:t> (</a:t>
                  </a:r>
                  <a:r>
                    <a:rPr lang="en-US" sz="1800" dirty="0" err="1" smtClean="0"/>
                    <a:t>keV</a:t>
                  </a:r>
                  <a:r>
                    <a:rPr lang="en-US" sz="1800" dirty="0" smtClean="0"/>
                    <a:t>)</a:t>
                  </a:r>
                  <a:endParaRPr lang="en-US" sz="1800" dirty="0"/>
                </a:p>
              </p:txBody>
            </p:sp>
            <p:sp>
              <p:nvSpPr>
                <p:cNvPr id="121" name="Rectangle 120"/>
                <p:cNvSpPr/>
                <p:nvPr/>
              </p:nvSpPr>
              <p:spPr>
                <a:xfrm>
                  <a:off x="8755203" y="12420600"/>
                  <a:ext cx="53893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800" dirty="0" smtClean="0"/>
                    <a:t>r/</a:t>
                  </a:r>
                  <a:r>
                    <a:rPr lang="en-US" sz="1800" dirty="0" err="1" smtClean="0"/>
                    <a:t>a</a:t>
                  </a:r>
                  <a:r>
                    <a:rPr lang="en-US" sz="1800" baseline="-25000" dirty="0" err="1" smtClean="0"/>
                    <a:t>p</a:t>
                  </a:r>
                  <a:endParaRPr lang="en-US" sz="1800" baseline="-25000" dirty="0"/>
                </a:p>
              </p:txBody>
            </p:sp>
            <p:sp>
              <p:nvSpPr>
                <p:cNvPr id="122" name="Rectangle 121"/>
                <p:cNvSpPr/>
                <p:nvPr/>
              </p:nvSpPr>
              <p:spPr>
                <a:xfrm>
                  <a:off x="5250003" y="12420600"/>
                  <a:ext cx="53893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800" dirty="0" smtClean="0"/>
                    <a:t>r/</a:t>
                  </a:r>
                  <a:r>
                    <a:rPr lang="en-US" sz="1800" dirty="0" err="1" smtClean="0"/>
                    <a:t>a</a:t>
                  </a:r>
                  <a:r>
                    <a:rPr lang="en-US" sz="1800" baseline="-25000" dirty="0" err="1" smtClean="0"/>
                    <a:t>p</a:t>
                  </a:r>
                  <a:endParaRPr lang="en-US" sz="1800" baseline="-25000" dirty="0"/>
                </a:p>
              </p:txBody>
            </p:sp>
            <p:sp>
              <p:nvSpPr>
                <p:cNvPr id="123" name="Text Box 69"/>
                <p:cNvSpPr txBox="1">
                  <a:spLocks noChangeAspect="1" noChangeArrowheads="1"/>
                </p:cNvSpPr>
                <p:nvPr/>
              </p:nvSpPr>
              <p:spPr bwMode="auto">
                <a:xfrm rot="5400000">
                  <a:off x="2965481" y="10993180"/>
                  <a:ext cx="1524000" cy="39739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119231" tIns="59615" rIns="119231" bIns="59615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1800" dirty="0" smtClean="0"/>
                    <a:t>n</a:t>
                  </a:r>
                  <a:r>
                    <a:rPr lang="en-US" sz="1800" baseline="-25000" dirty="0" smtClean="0"/>
                    <a:t>e</a:t>
                  </a:r>
                  <a:r>
                    <a:rPr lang="en-US" sz="1800" dirty="0" smtClean="0"/>
                    <a:t> (10</a:t>
                  </a:r>
                  <a:r>
                    <a:rPr lang="en-US" sz="1800" baseline="30000" dirty="0" smtClean="0"/>
                    <a:t>18</a:t>
                  </a:r>
                  <a:r>
                    <a:rPr lang="en-US" sz="1800" dirty="0" smtClean="0"/>
                    <a:t> m</a:t>
                  </a:r>
                  <a:r>
                    <a:rPr lang="en-US" sz="1800" baseline="30000" dirty="0" smtClean="0"/>
                    <a:t>-3</a:t>
                  </a:r>
                  <a:r>
                    <a:rPr lang="en-US" sz="1800" dirty="0" smtClean="0"/>
                    <a:t>)</a:t>
                  </a:r>
                  <a:endParaRPr lang="en-US" sz="1800" dirty="0"/>
                </a:p>
              </p:txBody>
            </p:sp>
            <p:sp>
              <p:nvSpPr>
                <p:cNvPr id="124" name="Text Box 69"/>
                <p:cNvSpPr txBox="1">
                  <a:spLocks noChangeAspect="1" noChangeArrowheads="1"/>
                </p:cNvSpPr>
                <p:nvPr/>
              </p:nvSpPr>
              <p:spPr bwMode="auto">
                <a:xfrm rot="16200000">
                  <a:off x="6578252" y="10960121"/>
                  <a:ext cx="1591238" cy="39739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119231" tIns="59615" rIns="119231" bIns="59615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1800" dirty="0" err="1" smtClean="0"/>
                    <a:t>P</a:t>
                  </a:r>
                  <a:r>
                    <a:rPr lang="en-US" sz="1800" baseline="-25000" dirty="0" err="1" smtClean="0"/>
                    <a:t>abs</a:t>
                  </a:r>
                  <a:r>
                    <a:rPr lang="en-US" sz="1800" dirty="0" smtClean="0"/>
                    <a:t> (W/cm</a:t>
                  </a:r>
                  <a:r>
                    <a:rPr lang="en-US" sz="1800" baseline="30000" dirty="0" smtClean="0"/>
                    <a:t>3</a:t>
                  </a:r>
                  <a:r>
                    <a:rPr lang="en-US" sz="1800" dirty="0" smtClean="0"/>
                    <a:t>)</a:t>
                  </a:r>
                  <a:endParaRPr lang="en-US" sz="1800" dirty="0"/>
                </a:p>
              </p:txBody>
            </p:sp>
            <p:sp>
              <p:nvSpPr>
                <p:cNvPr id="92" name="TextBox 108"/>
                <p:cNvSpPr txBox="1">
                  <a:spLocks noChangeArrowheads="1"/>
                </p:cNvSpPr>
                <p:nvPr/>
              </p:nvSpPr>
              <p:spPr bwMode="auto">
                <a:xfrm>
                  <a:off x="7488382" y="9829800"/>
                  <a:ext cx="2895600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800" b="1" dirty="0" smtClean="0">
                      <a:cs typeface="Arial" charset="0"/>
                    </a:rPr>
                    <a:t>Absorbed Power Profile</a:t>
                  </a:r>
                  <a:endParaRPr lang="en-US" sz="1800" b="1" dirty="0">
                    <a:cs typeface="Arial" charset="0"/>
                  </a:endParaRPr>
                </a:p>
              </p:txBody>
            </p:sp>
            <p:sp>
              <p:nvSpPr>
                <p:cNvPr id="91" name="TextBox 108"/>
                <p:cNvSpPr txBox="1">
                  <a:spLocks noChangeArrowheads="1"/>
                </p:cNvSpPr>
                <p:nvPr/>
              </p:nvSpPr>
              <p:spPr bwMode="auto">
                <a:xfrm>
                  <a:off x="630382" y="9829800"/>
                  <a:ext cx="6400800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800" b="1" dirty="0" smtClean="0">
                      <a:cs typeface="Arial" charset="0"/>
                    </a:rPr>
                    <a:t>Electron Temperature and Density from TS diagnostic</a:t>
                  </a:r>
                  <a:endParaRPr lang="en-US" sz="1800" b="1" dirty="0">
                    <a:cs typeface="Arial" charset="0"/>
                  </a:endParaRPr>
                </a:p>
              </p:txBody>
            </p:sp>
          </p:grpSp>
        </p:grpSp>
        <p:sp>
          <p:nvSpPr>
            <p:cNvPr id="131" name="TextBox 160"/>
            <p:cNvSpPr txBox="1">
              <a:spLocks noChangeArrowheads="1"/>
            </p:cNvSpPr>
            <p:nvPr/>
          </p:nvSpPr>
          <p:spPr bwMode="auto">
            <a:xfrm>
              <a:off x="14249400" y="11811000"/>
              <a:ext cx="33528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dirty="0">
                  <a:solidFill>
                    <a:srgbClr val="FF3300"/>
                  </a:solidFill>
                </a:rPr>
                <a:t>See poster by </a:t>
              </a:r>
              <a:r>
                <a:rPr lang="en-US" sz="2000" dirty="0" smtClean="0">
                  <a:solidFill>
                    <a:srgbClr val="FF3300"/>
                  </a:solidFill>
                </a:rPr>
                <a:t>John Schmitt</a:t>
              </a:r>
              <a:endParaRPr lang="en-US" sz="2000" dirty="0"/>
            </a:p>
          </p:txBody>
        </p:sp>
        <p:sp>
          <p:nvSpPr>
            <p:cNvPr id="132" name="TextBox 160"/>
            <p:cNvSpPr txBox="1">
              <a:spLocks noChangeArrowheads="1"/>
            </p:cNvSpPr>
            <p:nvPr/>
          </p:nvSpPr>
          <p:spPr bwMode="auto">
            <a:xfrm>
              <a:off x="14173200" y="7620000"/>
              <a:ext cx="3429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dirty="0">
                  <a:solidFill>
                    <a:srgbClr val="FF3300"/>
                  </a:solidFill>
                </a:rPr>
                <a:t>See poster by </a:t>
              </a:r>
              <a:r>
                <a:rPr lang="en-US" sz="2000" dirty="0" smtClean="0">
                  <a:solidFill>
                    <a:srgbClr val="FF3300"/>
                  </a:solidFill>
                </a:rPr>
                <a:t>Robert Wilcox</a:t>
              </a:r>
              <a:endParaRPr lang="en-US" sz="2000" dirty="0"/>
            </a:p>
          </p:txBody>
        </p:sp>
        <p:sp>
          <p:nvSpPr>
            <p:cNvPr id="133" name="TextBox 160"/>
            <p:cNvSpPr txBox="1">
              <a:spLocks noChangeArrowheads="1"/>
            </p:cNvSpPr>
            <p:nvPr/>
          </p:nvSpPr>
          <p:spPr bwMode="auto">
            <a:xfrm>
              <a:off x="24155400" y="4038600"/>
              <a:ext cx="4953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dirty="0">
                  <a:solidFill>
                    <a:srgbClr val="FF3300"/>
                  </a:solidFill>
                </a:rPr>
                <a:t>See </a:t>
              </a:r>
              <a:r>
                <a:rPr lang="en-US" sz="2000" dirty="0" smtClean="0">
                  <a:solidFill>
                    <a:srgbClr val="FF3300"/>
                  </a:solidFill>
                </a:rPr>
                <a:t>posters </a:t>
              </a:r>
              <a:r>
                <a:rPr lang="en-US" sz="2000" dirty="0">
                  <a:solidFill>
                    <a:srgbClr val="FF3300"/>
                  </a:solidFill>
                </a:rPr>
                <a:t>by </a:t>
              </a:r>
              <a:r>
                <a:rPr lang="en-US" sz="2000" dirty="0" smtClean="0">
                  <a:solidFill>
                    <a:srgbClr val="FF3300"/>
                  </a:solidFill>
                </a:rPr>
                <a:t>Chris Clark and Kan Zhai</a:t>
              </a:r>
              <a:endParaRPr lang="en-US" sz="2000" dirty="0"/>
            </a:p>
          </p:txBody>
        </p:sp>
        <p:sp>
          <p:nvSpPr>
            <p:cNvPr id="134" name="TextBox 160"/>
            <p:cNvSpPr txBox="1">
              <a:spLocks noChangeArrowheads="1"/>
            </p:cNvSpPr>
            <p:nvPr/>
          </p:nvSpPr>
          <p:spPr bwMode="auto">
            <a:xfrm>
              <a:off x="24688800" y="7467600"/>
              <a:ext cx="320732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dirty="0">
                  <a:solidFill>
                    <a:srgbClr val="FF3300"/>
                  </a:solidFill>
                </a:rPr>
                <a:t>See poster by </a:t>
              </a:r>
              <a:r>
                <a:rPr lang="en-US" sz="2000" dirty="0" smtClean="0">
                  <a:solidFill>
                    <a:srgbClr val="FF3300"/>
                  </a:solidFill>
                </a:rPr>
                <a:t>Gavin </a:t>
              </a:r>
              <a:r>
                <a:rPr lang="en-US" sz="2000" dirty="0" err="1" smtClean="0">
                  <a:solidFill>
                    <a:srgbClr val="FF3300"/>
                  </a:solidFill>
                </a:rPr>
                <a:t>Wier</a:t>
              </a:r>
              <a:endParaRPr lang="en-US" sz="2000" dirty="0"/>
            </a:p>
          </p:txBody>
        </p:sp>
        <p:sp>
          <p:nvSpPr>
            <p:cNvPr id="135" name="TextBox 160"/>
            <p:cNvSpPr txBox="1">
              <a:spLocks noChangeArrowheads="1"/>
            </p:cNvSpPr>
            <p:nvPr/>
          </p:nvSpPr>
          <p:spPr bwMode="auto">
            <a:xfrm>
              <a:off x="22021800" y="11811000"/>
              <a:ext cx="381692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dirty="0">
                  <a:solidFill>
                    <a:srgbClr val="FF3300"/>
                  </a:solidFill>
                </a:rPr>
                <a:t>See poster by </a:t>
              </a:r>
              <a:r>
                <a:rPr lang="en-US" sz="2000" dirty="0" smtClean="0">
                  <a:solidFill>
                    <a:srgbClr val="FF3300"/>
                  </a:solidFill>
                </a:rPr>
                <a:t>Chuanbao Deng</a:t>
              </a:r>
              <a:endParaRPr lang="en-US" sz="2000" dirty="0"/>
            </a:p>
          </p:txBody>
        </p:sp>
        <p:sp>
          <p:nvSpPr>
            <p:cNvPr id="137" name="TextBox 160"/>
            <p:cNvSpPr txBox="1">
              <a:spLocks noChangeArrowheads="1"/>
            </p:cNvSpPr>
            <p:nvPr/>
          </p:nvSpPr>
          <p:spPr bwMode="auto">
            <a:xfrm>
              <a:off x="29108400" y="12496800"/>
              <a:ext cx="33528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dirty="0">
                  <a:solidFill>
                    <a:srgbClr val="FF3300"/>
                  </a:solidFill>
                </a:rPr>
                <a:t>See poster by </a:t>
              </a:r>
              <a:r>
                <a:rPr lang="en-US" sz="2000" dirty="0" smtClean="0">
                  <a:solidFill>
                    <a:srgbClr val="FF3300"/>
                  </a:solidFill>
                </a:rPr>
                <a:t>Carson Cook</a:t>
              </a:r>
              <a:endParaRPr lang="en-US" sz="2000" dirty="0"/>
            </a:p>
          </p:txBody>
        </p:sp>
        <p:sp>
          <p:nvSpPr>
            <p:cNvPr id="139" name="Text Box 113"/>
            <p:cNvSpPr txBox="1">
              <a:spLocks noChangeArrowheads="1"/>
            </p:cNvSpPr>
            <p:nvPr/>
          </p:nvSpPr>
          <p:spPr bwMode="auto">
            <a:xfrm>
              <a:off x="27127200" y="10972800"/>
              <a:ext cx="5486400" cy="1474611"/>
            </a:xfrm>
            <a:prstGeom prst="rect">
              <a:avLst/>
            </a:prstGeom>
            <a:solidFill>
              <a:srgbClr val="80008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 lIns="119231" tIns="59615" rIns="119231" bIns="59615">
              <a:spAutoFit/>
            </a:bodyPr>
            <a:lstStyle/>
            <a:p>
              <a:pPr algn="ctr">
                <a:defRPr/>
              </a:pPr>
              <a:r>
                <a:rPr lang="en-US" sz="4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Equilibrium with Islands </a:t>
              </a:r>
              <a:endPara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29032200" y="12954000"/>
              <a:ext cx="3581400" cy="28623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25413" indent="-125413">
                <a:buFont typeface="Arial" pitchFamily="34" charset="0"/>
                <a:buChar char="•"/>
              </a:pPr>
              <a:r>
                <a:rPr lang="en-US" sz="1800" dirty="0" smtClean="0">
                  <a:cs typeface="Aharoni" pitchFamily="2" charset="-79"/>
                </a:rPr>
                <a:t>Using SIESTA, equilibrium can be resolved in finite-beta plasmas; the code also will  be used for optimization of 3-D magnetic configurations</a:t>
              </a:r>
            </a:p>
            <a:p>
              <a:pPr marL="125413" indent="-125413">
                <a:buFont typeface="Arial" pitchFamily="34" charset="0"/>
                <a:buChar char="•"/>
              </a:pPr>
              <a:r>
                <a:rPr lang="en-US" sz="1800" dirty="0" smtClean="0">
                  <a:cs typeface="Aharoni" pitchFamily="2" charset="-79"/>
                </a:rPr>
                <a:t>Due to the strong helical shaping in HSX, a large number of modes and pseudo-spectral points are required within SIESTA</a:t>
              </a:r>
            </a:p>
          </p:txBody>
        </p:sp>
        <p:grpSp>
          <p:nvGrpSpPr>
            <p:cNvPr id="84" name="Group 83"/>
            <p:cNvGrpSpPr/>
            <p:nvPr/>
          </p:nvGrpSpPr>
          <p:grpSpPr>
            <a:xfrm>
              <a:off x="21640800" y="7924800"/>
              <a:ext cx="3048000" cy="2438400"/>
              <a:chOff x="4267200" y="1932404"/>
              <a:chExt cx="3520440" cy="2514600"/>
            </a:xfrm>
          </p:grpSpPr>
          <p:pic>
            <p:nvPicPr>
              <p:cNvPr id="85" name="Picture 205" descr="\\hsx3r\hsx_matlab_files\GavinW\heateqn\ThermDiff_SimResults\Neoclassical (canik) No Cusps\Xe_mean_thermdiffmesh100_nov02_2010.jpg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4267200" y="1932404"/>
                <a:ext cx="3520440" cy="2514600"/>
              </a:xfrm>
              <a:prstGeom prst="rect">
                <a:avLst/>
              </a:prstGeom>
              <a:noFill/>
            </p:spPr>
          </p:pic>
          <p:sp>
            <p:nvSpPr>
              <p:cNvPr id="86" name="Rectangle 85"/>
              <p:cNvSpPr/>
              <p:nvPr/>
            </p:nvSpPr>
            <p:spPr bwMode="auto">
              <a:xfrm>
                <a:off x="4721225" y="2221329"/>
                <a:ext cx="615950" cy="117475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457200" marR="0" indent="-45720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88" name="Rectangle 87"/>
              <p:cNvSpPr/>
              <p:nvPr/>
            </p:nvSpPr>
            <p:spPr bwMode="auto">
              <a:xfrm>
                <a:off x="6169025" y="3072229"/>
                <a:ext cx="615950" cy="89535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457200" marR="0" indent="-45720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4708525" y="2443579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dirty="0" smtClean="0"/>
                  <a:t>w/in Deposition region 1</a:t>
                </a:r>
                <a:endParaRPr lang="en-US" sz="800" dirty="0"/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6137275" y="3161129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dirty="0" smtClean="0"/>
                  <a:t>w/in Deposition region 3</a:t>
                </a:r>
                <a:endParaRPr lang="en-US" sz="800" dirty="0"/>
              </a:p>
            </p:txBody>
          </p:sp>
          <p:sp>
            <p:nvSpPr>
              <p:cNvPr id="94" name="Rectangle 93"/>
              <p:cNvSpPr/>
              <p:nvPr/>
            </p:nvSpPr>
            <p:spPr bwMode="auto">
              <a:xfrm>
                <a:off x="5300345" y="2231489"/>
                <a:ext cx="615950" cy="138811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457200" marR="0" indent="-45720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5274945" y="2764889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dirty="0" smtClean="0"/>
                  <a:t>w/in Deposition region 2</a:t>
                </a:r>
                <a:endParaRPr lang="en-US" sz="800" dirty="0"/>
              </a:p>
            </p:txBody>
          </p:sp>
        </p:grpSp>
        <p:grpSp>
          <p:nvGrpSpPr>
            <p:cNvPr id="126" name="Group 125"/>
            <p:cNvGrpSpPr/>
            <p:nvPr/>
          </p:nvGrpSpPr>
          <p:grpSpPr>
            <a:xfrm>
              <a:off x="19507200" y="7391400"/>
              <a:ext cx="2667000" cy="3444875"/>
              <a:chOff x="19507200" y="7391400"/>
              <a:chExt cx="2667000" cy="3444875"/>
            </a:xfrm>
          </p:grpSpPr>
          <p:pic>
            <p:nvPicPr>
              <p:cNvPr id="104" name="Picture 373" descr="steerable_launcher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19659600" y="7848600"/>
                <a:ext cx="1417637" cy="2987675"/>
              </a:xfrm>
              <a:prstGeom prst="rect">
                <a:avLst/>
              </a:prstGeom>
              <a:noFill/>
            </p:spPr>
          </p:pic>
          <p:sp>
            <p:nvSpPr>
              <p:cNvPr id="103" name="TextBox 108"/>
              <p:cNvSpPr txBox="1">
                <a:spLocks noChangeArrowheads="1"/>
              </p:cNvSpPr>
              <p:nvPr/>
            </p:nvSpPr>
            <p:spPr bwMode="auto">
              <a:xfrm>
                <a:off x="19507200" y="7391400"/>
                <a:ext cx="2209800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1800" b="1" dirty="0" smtClean="0">
                    <a:cs typeface="Arial" charset="0"/>
                  </a:rPr>
                  <a:t>New Launching Antenna</a:t>
                </a:r>
                <a:endParaRPr lang="en-US" sz="1800" b="1" dirty="0">
                  <a:cs typeface="Arial" charset="0"/>
                </a:endParaRPr>
              </a:p>
            </p:txBody>
          </p:sp>
          <p:sp>
            <p:nvSpPr>
              <p:cNvPr id="108" name="TextBox 108"/>
              <p:cNvSpPr txBox="1">
                <a:spLocks noChangeArrowheads="1"/>
              </p:cNvSpPr>
              <p:nvPr/>
            </p:nvSpPr>
            <p:spPr bwMode="auto">
              <a:xfrm>
                <a:off x="20193000" y="10363200"/>
                <a:ext cx="1981200" cy="38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1800" dirty="0" smtClean="0">
                    <a:cs typeface="Arial" charset="0"/>
                  </a:rPr>
                  <a:t>Steerable mirror </a:t>
                </a:r>
                <a:endParaRPr lang="en-US" sz="1800" dirty="0">
                  <a:cs typeface="Arial" charset="0"/>
                </a:endParaRPr>
              </a:p>
            </p:txBody>
          </p:sp>
          <p:cxnSp>
            <p:nvCxnSpPr>
              <p:cNvPr id="106" name="Straight Arrow Connector 105"/>
              <p:cNvCxnSpPr/>
              <p:nvPr/>
            </p:nvCxnSpPr>
            <p:spPr>
              <a:xfrm rot="16200000" flipV="1">
                <a:off x="20078700" y="9791700"/>
                <a:ext cx="762000" cy="5334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3" name="Group 112"/>
            <p:cNvGrpSpPr/>
            <p:nvPr/>
          </p:nvGrpSpPr>
          <p:grpSpPr>
            <a:xfrm>
              <a:off x="19507200" y="4114800"/>
              <a:ext cx="3810000" cy="2251944"/>
              <a:chOff x="19507200" y="4114800"/>
              <a:chExt cx="3810000" cy="2251944"/>
            </a:xfrm>
          </p:grpSpPr>
          <p:pic>
            <p:nvPicPr>
              <p:cNvPr id="76" name="Picture 75" descr="Beamline Diagram.png"/>
              <p:cNvPicPr>
                <a:picLocks noChangeAspect="1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507200" y="4419600"/>
                <a:ext cx="3593183" cy="1947144"/>
              </a:xfrm>
              <a:prstGeom prst="rect">
                <a:avLst/>
              </a:prstGeom>
            </p:spPr>
          </p:pic>
          <p:sp>
            <p:nvSpPr>
              <p:cNvPr id="97" name="TextBox 108"/>
              <p:cNvSpPr txBox="1">
                <a:spLocks noChangeArrowheads="1"/>
              </p:cNvSpPr>
              <p:nvPr/>
            </p:nvSpPr>
            <p:spPr bwMode="auto">
              <a:xfrm>
                <a:off x="19735800" y="4114800"/>
                <a:ext cx="32004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800" b="1" dirty="0" smtClean="0">
                    <a:cs typeface="Arial" charset="0"/>
                  </a:rPr>
                  <a:t>Laser Blow-off Diagnostic</a:t>
                </a:r>
                <a:endParaRPr lang="en-US" sz="1800" b="1" dirty="0">
                  <a:cs typeface="Arial" charset="0"/>
                </a:endParaRPr>
              </a:p>
            </p:txBody>
          </p:sp>
          <p:sp>
            <p:nvSpPr>
              <p:cNvPr id="110" name="TextBox 108"/>
              <p:cNvSpPr txBox="1">
                <a:spLocks noChangeArrowheads="1"/>
              </p:cNvSpPr>
              <p:nvPr/>
            </p:nvSpPr>
            <p:spPr bwMode="auto">
              <a:xfrm>
                <a:off x="19507200" y="4572000"/>
                <a:ext cx="15240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1800" dirty="0" smtClean="0">
                    <a:cs typeface="Arial" charset="0"/>
                  </a:rPr>
                  <a:t>Laser beam</a:t>
                </a:r>
                <a:endParaRPr lang="en-US" sz="1800" dirty="0">
                  <a:cs typeface="Arial" charset="0"/>
                </a:endParaRPr>
              </a:p>
            </p:txBody>
          </p:sp>
          <p:sp>
            <p:nvSpPr>
              <p:cNvPr id="111" name="TextBox 108"/>
              <p:cNvSpPr txBox="1">
                <a:spLocks noChangeArrowheads="1"/>
              </p:cNvSpPr>
              <p:nvPr/>
            </p:nvSpPr>
            <p:spPr bwMode="auto">
              <a:xfrm>
                <a:off x="19812000" y="5334000"/>
                <a:ext cx="1219200" cy="923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1800" dirty="0" smtClean="0">
                    <a:cs typeface="Arial" charset="0"/>
                  </a:rPr>
                  <a:t>Target inside chamber</a:t>
                </a:r>
                <a:endParaRPr lang="en-US" sz="1800" dirty="0">
                  <a:cs typeface="Arial" charset="0"/>
                </a:endParaRPr>
              </a:p>
            </p:txBody>
          </p:sp>
          <p:sp>
            <p:nvSpPr>
              <p:cNvPr id="112" name="TextBox 108"/>
              <p:cNvSpPr txBox="1">
                <a:spLocks noChangeArrowheads="1"/>
              </p:cNvSpPr>
              <p:nvPr/>
            </p:nvSpPr>
            <p:spPr bwMode="auto">
              <a:xfrm>
                <a:off x="22479000" y="5334000"/>
                <a:ext cx="838200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1800" dirty="0" smtClean="0">
                    <a:cs typeface="Arial" charset="0"/>
                  </a:rPr>
                  <a:t>HSX valve</a:t>
                </a:r>
                <a:endParaRPr lang="en-US" sz="1800" dirty="0">
                  <a:cs typeface="Arial" charset="0"/>
                </a:endParaRPr>
              </a:p>
            </p:txBody>
          </p:sp>
        </p:grpSp>
        <p:sp>
          <p:nvSpPr>
            <p:cNvPr id="157" name="Text Box 113"/>
            <p:cNvSpPr txBox="1">
              <a:spLocks noChangeArrowheads="1"/>
            </p:cNvSpPr>
            <p:nvPr/>
          </p:nvSpPr>
          <p:spPr bwMode="auto">
            <a:xfrm>
              <a:off x="2667000" y="10972800"/>
              <a:ext cx="5715000" cy="797503"/>
            </a:xfrm>
            <a:prstGeom prst="rect">
              <a:avLst/>
            </a:prstGeom>
            <a:solidFill>
              <a:srgbClr val="80008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 lIns="119231" tIns="59615" rIns="119231" bIns="59615">
              <a:spAutoFit/>
            </a:bodyPr>
            <a:lstStyle/>
            <a:p>
              <a:pPr algn="ctr">
                <a:defRPr/>
              </a:pPr>
              <a:r>
                <a:rPr lang="en-US" sz="4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HSX Device</a:t>
              </a:r>
              <a:endPara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14796</TotalTime>
  <Words>944</Words>
  <Application>Microsoft Office PowerPoint</Application>
  <PresentationFormat>Custom</PresentationFormat>
  <Paragraphs>101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HSX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WalterG</dc:creator>
  <cp:lastModifiedBy>Konstantin Likin</cp:lastModifiedBy>
  <cp:revision>416</cp:revision>
  <dcterms:created xsi:type="dcterms:W3CDTF">2005-10-11T17:07:47Z</dcterms:created>
  <dcterms:modified xsi:type="dcterms:W3CDTF">2011-02-08T21:30:58Z</dcterms:modified>
</cp:coreProperties>
</file>