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32004000" cy="16459200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767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336545" algn="l" rtl="0" fontAlgn="base">
      <a:spcBef>
        <a:spcPct val="0"/>
      </a:spcBef>
      <a:spcAft>
        <a:spcPct val="0"/>
      </a:spcAft>
      <a:defRPr sz="1767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673090" algn="l" rtl="0" fontAlgn="base">
      <a:spcBef>
        <a:spcPct val="0"/>
      </a:spcBef>
      <a:spcAft>
        <a:spcPct val="0"/>
      </a:spcAft>
      <a:defRPr sz="1767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009635" algn="l" rtl="0" fontAlgn="base">
      <a:spcBef>
        <a:spcPct val="0"/>
      </a:spcBef>
      <a:spcAft>
        <a:spcPct val="0"/>
      </a:spcAft>
      <a:defRPr sz="1767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346180" algn="l" rtl="0" fontAlgn="base">
      <a:spcBef>
        <a:spcPct val="0"/>
      </a:spcBef>
      <a:spcAft>
        <a:spcPct val="0"/>
      </a:spcAft>
      <a:defRPr sz="1767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1682725" algn="l" defTabSz="673090" rtl="0" eaLnBrk="1" latinLnBrk="0" hangingPunct="1">
      <a:defRPr sz="1767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019270" algn="l" defTabSz="673090" rtl="0" eaLnBrk="1" latinLnBrk="0" hangingPunct="1">
      <a:defRPr sz="1767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2355814" algn="l" defTabSz="673090" rtl="0" eaLnBrk="1" latinLnBrk="0" hangingPunct="1">
      <a:defRPr sz="1767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2692359" algn="l" defTabSz="673090" rtl="0" eaLnBrk="1" latinLnBrk="0" hangingPunct="1">
      <a:defRPr sz="1767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84" userDrawn="1">
          <p15:clr>
            <a:srgbClr val="A4A3A4"/>
          </p15:clr>
        </p15:guide>
        <p15:guide id="2" pos="100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8" autoAdjust="0"/>
    <p:restoredTop sz="90301" autoAdjust="0"/>
  </p:normalViewPr>
  <p:slideViewPr>
    <p:cSldViewPr>
      <p:cViewPr varScale="1">
        <p:scale>
          <a:sx n="47" d="100"/>
          <a:sy n="47" d="100"/>
        </p:scale>
        <p:origin x="18" y="216"/>
      </p:cViewPr>
      <p:guideLst>
        <p:guide orient="horz" pos="5184"/>
        <p:guide pos="100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5B60C1-701A-4452-B1D4-233A7CB8FD82}" type="datetimeFigureOut">
              <a:rPr lang="en-US" smtClean="0"/>
              <a:t>11/13/2015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9413" y="1162050"/>
            <a:ext cx="60991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99E4D0-CA23-46DD-9039-4BD7D7C99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846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9E4D0-CA23-46DD-9039-4BD7D7C9986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918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00500" y="2693671"/>
            <a:ext cx="24003000" cy="573024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8644891"/>
            <a:ext cx="24003000" cy="3973829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1D877-9653-4F09-8886-2B3ED4D5FD3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978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8212-BEF5-45CE-BD95-501CEBD8C37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6006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6" y="4103372"/>
            <a:ext cx="27603450" cy="6846569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6" y="11014712"/>
            <a:ext cx="27603450" cy="3600449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4B3CB-27D8-43DF-8FBC-1E8923FB492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668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4381500"/>
            <a:ext cx="13601700" cy="104432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4381500"/>
            <a:ext cx="13601700" cy="104432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E7BC7-615C-4B34-9A4F-B3381296A8F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6011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876301"/>
            <a:ext cx="27603450" cy="318135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5" y="4034791"/>
            <a:ext cx="13539191" cy="1977389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5" y="6012180"/>
            <a:ext cx="13539191" cy="88430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5" y="4034791"/>
            <a:ext cx="13605869" cy="1977389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5" y="6012180"/>
            <a:ext cx="13605869" cy="88430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E76DF-AB09-4947-A2D2-8291C0C1A20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3082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628E-7B1A-4042-BDD9-869BD34B882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0019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5022C-C0CE-46C6-9F24-4D87FB3BF32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6945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5" y="1097280"/>
            <a:ext cx="10322122" cy="384048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2369821"/>
            <a:ext cx="16202025" cy="116967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5" y="4937760"/>
            <a:ext cx="10322122" cy="9147811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FA5D7-2A2F-46BE-A7DB-24A7F72CC07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921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5" y="1097280"/>
            <a:ext cx="10322122" cy="384048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2369821"/>
            <a:ext cx="16202025" cy="116967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5" y="4937760"/>
            <a:ext cx="10322122" cy="9147811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9518-809C-498C-90FD-86722481453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8917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91BB7-CEFF-4FD1-8973-987725847CF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949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2" y="876300"/>
            <a:ext cx="6900863" cy="1394841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5" y="876300"/>
            <a:ext cx="20302538" cy="1394841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65A45-E39E-4AF3-B405-DB7DAD8F014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5322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876301"/>
            <a:ext cx="27603450" cy="3181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4381500"/>
            <a:ext cx="27603450" cy="10443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15255241"/>
            <a:ext cx="7200900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15255241"/>
            <a:ext cx="10801350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15255241"/>
            <a:ext cx="7200900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F38C0-9FD8-432D-99D5-5664B87C9C5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843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206" y="2812435"/>
            <a:ext cx="5902086" cy="44265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7509" y="2836302"/>
            <a:ext cx="5768664" cy="43264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577" y="11326907"/>
            <a:ext cx="3518823" cy="51322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938" y="10058400"/>
            <a:ext cx="4036752" cy="47359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5440" y="10667951"/>
            <a:ext cx="6471323" cy="39308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67" y="4497683"/>
            <a:ext cx="5065428" cy="380811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0044" y="7126433"/>
            <a:ext cx="4389250" cy="3389168"/>
          </a:xfrm>
          <a:prstGeom prst="rect">
            <a:avLst/>
          </a:prstGeom>
        </p:spPr>
      </p:pic>
      <p:pic>
        <p:nvPicPr>
          <p:cNvPr id="2200" name="Picture 152" descr="Logo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4562" y="228600"/>
            <a:ext cx="1944688" cy="178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230" name="Object 182"/>
          <p:cNvGraphicFramePr>
            <a:graphicFrameLocks noChangeAspect="1"/>
          </p:cNvGraphicFramePr>
          <p:nvPr/>
        </p:nvGraphicFramePr>
        <p:xfrm>
          <a:off x="1833562" y="311944"/>
          <a:ext cx="1389063" cy="1527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7" name="Bitmap Image" r:id="rId12" imgW="1905266" imgH="2095793" progId="Paint.Picture">
                  <p:embed/>
                </p:oleObj>
              </mc:Choice>
              <mc:Fallback>
                <p:oleObj name="Bitmap Image" r:id="rId12" imgW="1905266" imgH="2095793" progId="Paint.Picture">
                  <p:embed/>
                  <p:pic>
                    <p:nvPicPr>
                      <p:cNvPr id="0" name="Object 1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3562" y="311944"/>
                        <a:ext cx="1389063" cy="15279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 Box 107"/>
          <p:cNvSpPr txBox="1">
            <a:spLocks noChangeArrowheads="1"/>
          </p:cNvSpPr>
          <p:nvPr/>
        </p:nvSpPr>
        <p:spPr bwMode="auto">
          <a:xfrm>
            <a:off x="2370668" y="231509"/>
            <a:ext cx="2700866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1">
            <a:spAutoFit/>
          </a:bodyPr>
          <a:lstStyle/>
          <a:p>
            <a:r>
              <a:rPr lang="en-US" sz="5400" b="1" dirty="0"/>
              <a:t>Progress in understanding flows and electric field in HSX</a:t>
            </a:r>
            <a:endParaRPr lang="en-US" sz="5400" dirty="0"/>
          </a:p>
        </p:txBody>
      </p:sp>
      <p:sp>
        <p:nvSpPr>
          <p:cNvPr id="39" name="Text Box 108"/>
          <p:cNvSpPr txBox="1">
            <a:spLocks noChangeArrowheads="1"/>
          </p:cNvSpPr>
          <p:nvPr/>
        </p:nvSpPr>
        <p:spPr bwMode="auto">
          <a:xfrm>
            <a:off x="0" y="1087873"/>
            <a:ext cx="320040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cs typeface="Times New Roman" pitchFamily="18" charset="0"/>
              </a:rPr>
              <a:t>S. T. A. Kumar, J. Smoniewski, T. Dobbins, </a:t>
            </a:r>
            <a:r>
              <a:rPr lang="en-US" sz="3600" b="1" dirty="0"/>
              <a:t>J.N. </a:t>
            </a:r>
            <a:r>
              <a:rPr lang="en-US" sz="3600" b="1" dirty="0" smtClean="0"/>
              <a:t>Talmadge</a:t>
            </a:r>
            <a:r>
              <a:rPr lang="en-US" sz="4000" b="1" dirty="0" smtClean="0">
                <a:cs typeface="Times New Roman" pitchFamily="18" charset="0"/>
              </a:rPr>
              <a:t>, </a:t>
            </a:r>
            <a:r>
              <a:rPr lang="en-US" sz="3600" b="1" dirty="0" smtClean="0">
                <a:cs typeface="Times New Roman" pitchFamily="18" charset="0"/>
              </a:rPr>
              <a:t>F. S. B. Anderson, D. T. Anderson</a:t>
            </a:r>
            <a:r>
              <a:rPr lang="en-US" sz="3600" b="1" dirty="0" smtClean="0"/>
              <a:t>, </a:t>
            </a:r>
            <a:endParaRPr lang="en-US" sz="4000" b="1" baseline="30000" dirty="0"/>
          </a:p>
          <a:p>
            <a:pPr algn="ctr">
              <a:spcBef>
                <a:spcPct val="0"/>
              </a:spcBef>
              <a:buNone/>
            </a:pPr>
            <a:r>
              <a:rPr lang="en-US" sz="2800" i="1" dirty="0" smtClean="0"/>
              <a:t>HSX </a:t>
            </a:r>
            <a:r>
              <a:rPr lang="en-US" sz="2800" i="1" dirty="0"/>
              <a:t>Plasma Laboratory, </a:t>
            </a:r>
            <a:r>
              <a:rPr lang="en-US" sz="2800" i="1" dirty="0" smtClean="0"/>
              <a:t>University </a:t>
            </a:r>
            <a:r>
              <a:rPr lang="en-US" sz="2800" i="1" dirty="0"/>
              <a:t>of Wisconsin, Madison, </a:t>
            </a:r>
            <a:r>
              <a:rPr lang="en-US" sz="2800" i="1" dirty="0" smtClean="0"/>
              <a:t>USA</a:t>
            </a:r>
            <a:endParaRPr lang="es-ES" sz="2800" i="1" dirty="0" smtClean="0"/>
          </a:p>
        </p:txBody>
      </p:sp>
      <p:sp>
        <p:nvSpPr>
          <p:cNvPr id="41" name="Line 111"/>
          <p:cNvSpPr>
            <a:spLocks noChangeShapeType="1"/>
          </p:cNvSpPr>
          <p:nvPr/>
        </p:nvSpPr>
        <p:spPr bwMode="auto">
          <a:xfrm>
            <a:off x="228600" y="2368551"/>
            <a:ext cx="31626819" cy="1374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42" name="TextBox 26"/>
          <p:cNvSpPr txBox="1">
            <a:spLocks noChangeArrowheads="1"/>
          </p:cNvSpPr>
          <p:nvPr/>
        </p:nvSpPr>
        <p:spPr bwMode="auto">
          <a:xfrm>
            <a:off x="17261416" y="1981200"/>
            <a:ext cx="25680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49" name="Text Box 114"/>
          <p:cNvSpPr txBox="1">
            <a:spLocks noChangeArrowheads="1"/>
          </p:cNvSpPr>
          <p:nvPr/>
        </p:nvSpPr>
        <p:spPr bwMode="auto">
          <a:xfrm>
            <a:off x="97379" y="8907959"/>
            <a:ext cx="10265821" cy="144655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I. E</a:t>
            </a:r>
            <a:r>
              <a:rPr lang="en-US" sz="4400" b="1" baseline="-2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r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can be determined from Pfirsch-Schlüter (PS) flows.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51" name="Text Box 114"/>
          <p:cNvSpPr txBox="1">
            <a:spLocks noChangeArrowheads="1"/>
          </p:cNvSpPr>
          <p:nvPr/>
        </p:nvSpPr>
        <p:spPr bwMode="auto">
          <a:xfrm>
            <a:off x="111725" y="2434419"/>
            <a:ext cx="10251475" cy="212365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Experiments in the past could not reproduce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flows and E</a:t>
            </a:r>
            <a:r>
              <a:rPr lang="en-US" sz="4400" b="1" baseline="-2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r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calculated by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the PENTA code.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0439400" y="2476500"/>
            <a:ext cx="0" cy="13834764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Line 111"/>
          <p:cNvSpPr>
            <a:spLocks noChangeShapeType="1"/>
          </p:cNvSpPr>
          <p:nvPr/>
        </p:nvSpPr>
        <p:spPr bwMode="auto">
          <a:xfrm>
            <a:off x="228600" y="0"/>
            <a:ext cx="31626819" cy="1374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45" name="Line 111"/>
          <p:cNvSpPr>
            <a:spLocks noChangeShapeType="1"/>
          </p:cNvSpPr>
          <p:nvPr/>
        </p:nvSpPr>
        <p:spPr bwMode="auto">
          <a:xfrm>
            <a:off x="228600" y="16457826"/>
            <a:ext cx="31626819" cy="1374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61" name="Rectangle 267"/>
          <p:cNvSpPr>
            <a:spLocks noChangeArrowheads="1"/>
          </p:cNvSpPr>
          <p:nvPr/>
        </p:nvSpPr>
        <p:spPr bwMode="auto">
          <a:xfrm>
            <a:off x="21800594" y="12573000"/>
            <a:ext cx="10051006" cy="312228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/>
          <a:lstStyle/>
          <a:p>
            <a:pPr marL="342900" lvl="0" indent="-34290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Improvements in experiment and modeling are underway to understand the discrepancy between neoclassical modeling and experiment</a:t>
            </a:r>
          </a:p>
          <a:p>
            <a:pPr marL="342900" lvl="0" indent="-34290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Pfirsch-Schlüter </a:t>
            </a:r>
            <a:r>
              <a:rPr lang="en-US" sz="2000" dirty="0" smtClean="0"/>
              <a:t>flows have been measured, the E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 has been calculated.</a:t>
            </a:r>
          </a:p>
          <a:p>
            <a:pPr marL="342900" lvl="0" indent="-34290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Experiments with biased electrode and MSE polarimetry are progressing.</a:t>
            </a:r>
          </a:p>
          <a:p>
            <a:pPr marL="342900" lvl="0" indent="-34290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Benchmarking the E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 calculated by SFINCS and FORTEC-3D to the PENTA results is underway to understand the effect of monoenergetic assumption.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en-US" sz="2000" dirty="0"/>
          </a:p>
        </p:txBody>
      </p:sp>
      <p:sp>
        <p:nvSpPr>
          <p:cNvPr id="60" name="Rectangle 267"/>
          <p:cNvSpPr>
            <a:spLocks noChangeArrowheads="1"/>
          </p:cNvSpPr>
          <p:nvPr/>
        </p:nvSpPr>
        <p:spPr bwMode="auto">
          <a:xfrm>
            <a:off x="4861210" y="4859830"/>
            <a:ext cx="5469764" cy="277701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/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 smtClean="0"/>
              <a:t>Previous carbon </a:t>
            </a:r>
            <a:r>
              <a:rPr lang="en-US" sz="2400" dirty="0"/>
              <a:t>flow measurements using </a:t>
            </a:r>
            <a:r>
              <a:rPr lang="en-US" sz="2400" dirty="0" smtClean="0"/>
              <a:t>charge exchange spectroscopy (CHERS). Radial electric field (E</a:t>
            </a:r>
            <a:r>
              <a:rPr lang="en-US" sz="2400" baseline="-25000" dirty="0" smtClean="0"/>
              <a:t>r</a:t>
            </a:r>
            <a:r>
              <a:rPr lang="en-US" sz="2400" dirty="0" smtClean="0"/>
              <a:t>) calculated from force balance.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/>
              <a:t>No indication of large positive </a:t>
            </a:r>
            <a:r>
              <a:rPr lang="en-US" sz="2400" dirty="0" smtClean="0"/>
              <a:t>electron root E</a:t>
            </a:r>
            <a:r>
              <a:rPr lang="en-US" sz="2400" baseline="-25000" dirty="0" smtClean="0"/>
              <a:t>r</a:t>
            </a:r>
            <a:r>
              <a:rPr lang="en-US" sz="2400" dirty="0" smtClean="0"/>
              <a:t> </a:t>
            </a:r>
            <a:r>
              <a:rPr lang="en-US" sz="2400" dirty="0"/>
              <a:t>at the </a:t>
            </a:r>
            <a:r>
              <a:rPr lang="en-US" sz="2400" dirty="0" smtClean="0"/>
              <a:t>core calculated by PENTA. </a:t>
            </a:r>
          </a:p>
          <a:p>
            <a:pPr lvl="0"/>
            <a:endParaRPr lang="en-US" sz="2400" dirty="0" smtClean="0"/>
          </a:p>
        </p:txBody>
      </p:sp>
      <p:sp>
        <p:nvSpPr>
          <p:cNvPr id="71" name="Text Box 114"/>
          <p:cNvSpPr txBox="1">
            <a:spLocks noChangeArrowheads="1"/>
          </p:cNvSpPr>
          <p:nvPr/>
        </p:nvSpPr>
        <p:spPr bwMode="auto">
          <a:xfrm>
            <a:off x="21651389" y="2511830"/>
            <a:ext cx="10265821" cy="144655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III.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Motional Stark Effect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polarimetry is used for direct measurement of E</a:t>
            </a:r>
            <a:r>
              <a:rPr lang="en-US" sz="4400" b="1" baseline="-2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r</a:t>
            </a:r>
            <a:endParaRPr lang="en-US" sz="44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72" name="Text Box 114"/>
          <p:cNvSpPr txBox="1">
            <a:spLocks noChangeArrowheads="1"/>
          </p:cNvSpPr>
          <p:nvPr/>
        </p:nvSpPr>
        <p:spPr bwMode="auto">
          <a:xfrm>
            <a:off x="10734317" y="8230850"/>
            <a:ext cx="10265821" cy="144655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II. Biased electrode experiments trying to detect the ion resonance effect.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73" name="Text Box 137"/>
          <p:cNvSpPr txBox="1">
            <a:spLocks noChangeArrowheads="1"/>
          </p:cNvSpPr>
          <p:nvPr/>
        </p:nvSpPr>
        <p:spPr bwMode="auto">
          <a:xfrm>
            <a:off x="10811101" y="5636427"/>
            <a:ext cx="471845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dirty="0" smtClean="0"/>
              <a:t>Inboard/Outboard velocity asymmetry has been observed</a:t>
            </a:r>
            <a:endParaRPr lang="en-US" sz="2400" b="1" dirty="0"/>
          </a:p>
        </p:txBody>
      </p:sp>
      <p:sp>
        <p:nvSpPr>
          <p:cNvPr id="74" name="Text Box 137"/>
          <p:cNvSpPr txBox="1">
            <a:spLocks noChangeArrowheads="1"/>
          </p:cNvSpPr>
          <p:nvPr/>
        </p:nvSpPr>
        <p:spPr bwMode="auto">
          <a:xfrm>
            <a:off x="10712766" y="7232187"/>
            <a:ext cx="1027956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dirty="0" smtClean="0"/>
              <a:t>The E</a:t>
            </a:r>
            <a:r>
              <a:rPr lang="en-US" sz="2400" b="1" baseline="-25000" dirty="0" smtClean="0"/>
              <a:t>r</a:t>
            </a:r>
            <a:r>
              <a:rPr lang="en-US" sz="2400" b="1" dirty="0" smtClean="0"/>
              <a:t> calculated from PS flows is between Electron and Ion roots calculated by PENTA, higher than that previously obtained from radial force balance.</a:t>
            </a:r>
            <a:endParaRPr lang="en-US" sz="2400" b="1" dirty="0"/>
          </a:p>
        </p:txBody>
      </p:sp>
      <p:cxnSp>
        <p:nvCxnSpPr>
          <p:cNvPr id="75" name="Straight Connector 74"/>
          <p:cNvCxnSpPr/>
          <p:nvPr/>
        </p:nvCxnSpPr>
        <p:spPr bwMode="auto">
          <a:xfrm>
            <a:off x="21564600" y="2472036"/>
            <a:ext cx="0" cy="13834764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6" name="Rectangle 267"/>
          <p:cNvSpPr>
            <a:spLocks noChangeArrowheads="1"/>
          </p:cNvSpPr>
          <p:nvPr/>
        </p:nvSpPr>
        <p:spPr bwMode="auto">
          <a:xfrm>
            <a:off x="21659316" y="4015959"/>
            <a:ext cx="10196103" cy="212649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/>
          <a:lstStyle/>
          <a:p>
            <a:pPr marL="342900" lvl="0" indent="-34290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A dual </a:t>
            </a:r>
            <a:r>
              <a:rPr lang="en-US" sz="2000" dirty="0" smtClean="0"/>
              <a:t>Photo Elastic Modulator Motional Stark Effect (MSE) </a:t>
            </a:r>
            <a:r>
              <a:rPr lang="en-US" sz="2000" dirty="0" smtClean="0"/>
              <a:t>polarimetry has been designed, being built. Initial characterization of the diagnostics is underway.</a:t>
            </a:r>
          </a:p>
          <a:p>
            <a:pPr marL="342900" lvl="0" indent="-34290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E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 as small as 1.5 kV/m can be detected with careful selection of sightlines</a:t>
            </a:r>
          </a:p>
          <a:p>
            <a:pPr marL="342900" lvl="0" indent="-34290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See poster CP12.00082 T. Dobbins et al.</a:t>
            </a:r>
          </a:p>
          <a:p>
            <a:pPr lvl="0">
              <a:lnSpc>
                <a:spcPct val="160000"/>
              </a:lnSpc>
            </a:pPr>
            <a:endParaRPr lang="en-US" sz="2000" dirty="0" smtClean="0"/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en-US" sz="2000" dirty="0"/>
          </a:p>
        </p:txBody>
      </p:sp>
      <p:sp>
        <p:nvSpPr>
          <p:cNvPr id="77" name="Text Box 137"/>
          <p:cNvSpPr txBox="1">
            <a:spLocks noChangeArrowheads="1"/>
          </p:cNvSpPr>
          <p:nvPr/>
        </p:nvSpPr>
        <p:spPr bwMode="auto">
          <a:xfrm>
            <a:off x="10604405" y="9731273"/>
            <a:ext cx="39305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dirty="0" smtClean="0"/>
              <a:t>PENTA calculation</a:t>
            </a:r>
            <a:endParaRPr lang="en-US" sz="2400" b="1" dirty="0"/>
          </a:p>
        </p:txBody>
      </p:sp>
      <p:sp>
        <p:nvSpPr>
          <p:cNvPr id="78" name="Text Box 137"/>
          <p:cNvSpPr txBox="1">
            <a:spLocks noChangeArrowheads="1"/>
          </p:cNvSpPr>
          <p:nvPr/>
        </p:nvSpPr>
        <p:spPr bwMode="auto">
          <a:xfrm>
            <a:off x="15021282" y="9684603"/>
            <a:ext cx="608611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dirty="0" smtClean="0"/>
              <a:t>Typical biased discharge. Graphite tipped electrode inserted at the edge of the plasma</a:t>
            </a:r>
            <a:endParaRPr lang="en-US" sz="2400" b="1" dirty="0"/>
          </a:p>
        </p:txBody>
      </p:sp>
      <p:sp>
        <p:nvSpPr>
          <p:cNvPr id="79" name="Rectangle 267"/>
          <p:cNvSpPr>
            <a:spLocks noChangeArrowheads="1"/>
          </p:cNvSpPr>
          <p:nvPr/>
        </p:nvSpPr>
        <p:spPr bwMode="auto">
          <a:xfrm>
            <a:off x="10750232" y="14657298"/>
            <a:ext cx="3960218" cy="168914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z="2400" dirty="0" smtClean="0"/>
              <a:t>Helical resonance would appear as a sudden change in electrode current and parallel velocity.</a:t>
            </a: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en-US" sz="2400" dirty="0" smtClean="0"/>
          </a:p>
        </p:txBody>
      </p:sp>
      <p:sp>
        <p:nvSpPr>
          <p:cNvPr id="81" name="Text Box 114"/>
          <p:cNvSpPr txBox="1">
            <a:spLocks noChangeArrowheads="1"/>
          </p:cNvSpPr>
          <p:nvPr/>
        </p:nvSpPr>
        <p:spPr bwMode="auto">
          <a:xfrm>
            <a:off x="21640800" y="6249650"/>
            <a:ext cx="10265821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IV. Modeling is being improved.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82" name="Text Box 137"/>
          <p:cNvSpPr txBox="1">
            <a:spLocks noChangeArrowheads="1"/>
          </p:cNvSpPr>
          <p:nvPr/>
        </p:nvSpPr>
        <p:spPr bwMode="auto">
          <a:xfrm>
            <a:off x="11003863" y="2555298"/>
            <a:ext cx="97628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dirty="0"/>
              <a:t>F</a:t>
            </a:r>
            <a:r>
              <a:rPr lang="en-US" sz="2400" b="1" dirty="0" smtClean="0"/>
              <a:t>low measurements are made in 100 kW Methane plasma.</a:t>
            </a:r>
            <a:endParaRPr lang="en-US" sz="2400" b="1" dirty="0"/>
          </a:p>
        </p:txBody>
      </p:sp>
      <p:sp>
        <p:nvSpPr>
          <p:cNvPr id="83" name="Rectangle 267"/>
          <p:cNvSpPr>
            <a:spLocks noChangeArrowheads="1"/>
          </p:cNvSpPr>
          <p:nvPr/>
        </p:nvSpPr>
        <p:spPr bwMode="auto">
          <a:xfrm>
            <a:off x="25735090" y="7173931"/>
            <a:ext cx="6120327" cy="442320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/>
          <a:lstStyle/>
          <a:p>
            <a:pPr marL="342900" lvl="0" indent="-34290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Large E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 is due to large ion flux at helical resonance.</a:t>
            </a:r>
          </a:p>
          <a:p>
            <a:pPr marL="342900" lvl="0" indent="-34290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PENTA assumes that particle energy is constant – this assumption is invalid at resonance.</a:t>
            </a:r>
          </a:p>
          <a:p>
            <a:pPr marL="342900" lvl="0" indent="-34290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We are bench-marking PENTA results with SFINCS and FORTEC-3D, which do not have mono-energetic assumption.</a:t>
            </a:r>
          </a:p>
          <a:p>
            <a:pPr marL="342900" lvl="0" indent="-34290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Also investigating the effect of impurities in the calculated E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 and velocities.</a:t>
            </a:r>
          </a:p>
          <a:p>
            <a:pPr lvl="0">
              <a:lnSpc>
                <a:spcPct val="160000"/>
              </a:lnSpc>
            </a:pPr>
            <a:endParaRPr lang="en-US" sz="2000" dirty="0" smtClean="0"/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en-US" sz="2000" dirty="0"/>
          </a:p>
        </p:txBody>
      </p:sp>
      <p:sp>
        <p:nvSpPr>
          <p:cNvPr id="84" name="Text Box 114"/>
          <p:cNvSpPr txBox="1">
            <a:spLocks noChangeArrowheads="1"/>
          </p:cNvSpPr>
          <p:nvPr/>
        </p:nvSpPr>
        <p:spPr bwMode="auto">
          <a:xfrm>
            <a:off x="21640800" y="11582400"/>
            <a:ext cx="10265821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Summary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85" name="Text Box 137"/>
          <p:cNvSpPr txBox="1">
            <a:spLocks noChangeArrowheads="1"/>
          </p:cNvSpPr>
          <p:nvPr/>
        </p:nvSpPr>
        <p:spPr bwMode="auto">
          <a:xfrm>
            <a:off x="21336270" y="15861071"/>
            <a:ext cx="105332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dirty="0" smtClean="0"/>
              <a:t>APS-DPP 2015. Work Supported by US </a:t>
            </a:r>
            <a:r>
              <a:rPr lang="en-US" sz="2400" b="1" dirty="0"/>
              <a:t>DOE award DE-FG02-93ER54222</a:t>
            </a:r>
          </a:p>
        </p:txBody>
      </p:sp>
      <p:sp>
        <p:nvSpPr>
          <p:cNvPr id="86" name="Text Box 137"/>
          <p:cNvSpPr txBox="1">
            <a:spLocks noChangeArrowheads="1"/>
          </p:cNvSpPr>
          <p:nvPr/>
        </p:nvSpPr>
        <p:spPr bwMode="auto">
          <a:xfrm>
            <a:off x="1001173" y="8202373"/>
            <a:ext cx="31741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/>
            <a:r>
              <a:rPr lang="en-US" sz="2400" dirty="0"/>
              <a:t>(A. </a:t>
            </a:r>
            <a:r>
              <a:rPr lang="en-US" sz="2400" dirty="0" err="1"/>
              <a:t>Briesemeister</a:t>
            </a:r>
            <a:r>
              <a:rPr lang="en-US" sz="2400" dirty="0"/>
              <a:t> et al.)</a:t>
            </a:r>
          </a:p>
        </p:txBody>
      </p:sp>
      <p:sp>
        <p:nvSpPr>
          <p:cNvPr id="87" name="Text Box 137"/>
          <p:cNvSpPr txBox="1">
            <a:spLocks noChangeArrowheads="1"/>
          </p:cNvSpPr>
          <p:nvPr/>
        </p:nvSpPr>
        <p:spPr bwMode="auto">
          <a:xfrm>
            <a:off x="97378" y="10370403"/>
            <a:ext cx="1023359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dirty="0" smtClean="0"/>
              <a:t>Advantage: avoids perpendicular flow measurements that are difficult to make, especially near the core</a:t>
            </a:r>
            <a:endParaRPr lang="en-US" sz="2400" b="1" dirty="0"/>
          </a:p>
        </p:txBody>
      </p:sp>
      <p:sp>
        <p:nvSpPr>
          <p:cNvPr id="88" name="Text Box 137"/>
          <p:cNvSpPr txBox="1">
            <a:spLocks noChangeArrowheads="1"/>
          </p:cNvSpPr>
          <p:nvPr/>
        </p:nvSpPr>
        <p:spPr bwMode="auto">
          <a:xfrm>
            <a:off x="5101021" y="7638871"/>
            <a:ext cx="526217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dirty="0"/>
              <a:t>Improvements in measurements and modeling are being undertaken to understand this discrepancy</a:t>
            </a:r>
          </a:p>
        </p:txBody>
      </p:sp>
      <p:sp>
        <p:nvSpPr>
          <p:cNvPr id="46" name="Rectangle 267"/>
          <p:cNvSpPr>
            <a:spLocks noChangeArrowheads="1"/>
          </p:cNvSpPr>
          <p:nvPr/>
        </p:nvSpPr>
        <p:spPr bwMode="auto">
          <a:xfrm>
            <a:off x="14926674" y="14777277"/>
            <a:ext cx="6450912" cy="160572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/>
          <a:lstStyle/>
          <a:p>
            <a:pPr algn="ctr">
              <a:buNone/>
            </a:pPr>
            <a:r>
              <a:rPr lang="en-US" sz="2000" b="1" dirty="0"/>
              <a:t>Biased electrode discharges in HSX show H-mode like characteristics. However, </a:t>
            </a:r>
            <a:r>
              <a:rPr lang="en-US" sz="2000" b="1" dirty="0" smtClean="0"/>
              <a:t>expected </a:t>
            </a:r>
            <a:r>
              <a:rPr lang="en-US" sz="2000" b="1" dirty="0"/>
              <a:t>change in electrode current and large change in parallel flow haven’t been observed during bias.</a:t>
            </a:r>
          </a:p>
          <a:p>
            <a:pPr algn="ctr">
              <a:buNone/>
            </a:pPr>
            <a:endParaRPr lang="en-US" sz="2000" b="1" dirty="0" smtClean="0"/>
          </a:p>
          <a:p>
            <a:pPr lvl="0">
              <a:lnSpc>
                <a:spcPct val="160000"/>
              </a:lnSpc>
            </a:pPr>
            <a:endParaRPr lang="en-US" sz="2000" dirty="0" smtClean="0"/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en-US" sz="2000" dirty="0"/>
          </a:p>
        </p:txBody>
      </p:sp>
      <p:sp>
        <p:nvSpPr>
          <p:cNvPr id="48" name="Text Box 137"/>
          <p:cNvSpPr txBox="1">
            <a:spLocks noChangeArrowheads="1"/>
          </p:cNvSpPr>
          <p:nvPr/>
        </p:nvSpPr>
        <p:spPr bwMode="auto">
          <a:xfrm>
            <a:off x="1051180" y="5994302"/>
            <a:ext cx="35721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/>
            <a:r>
              <a:rPr lang="en-US" sz="2400" dirty="0" smtClean="0"/>
              <a:t>PENTA-Expt. comparison</a:t>
            </a:r>
            <a:endParaRPr lang="en-US" sz="2400" dirty="0"/>
          </a:p>
        </p:txBody>
      </p:sp>
      <p:sp>
        <p:nvSpPr>
          <p:cNvPr id="50" name="Text Box 137"/>
          <p:cNvSpPr txBox="1">
            <a:spLocks noChangeArrowheads="1"/>
          </p:cNvSpPr>
          <p:nvPr/>
        </p:nvSpPr>
        <p:spPr bwMode="auto">
          <a:xfrm rot="16200000">
            <a:off x="7817952" y="13913952"/>
            <a:ext cx="9712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dirty="0" smtClean="0"/>
              <a:t>beam</a:t>
            </a:r>
            <a:endParaRPr lang="en-US" sz="2400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93" y="11451428"/>
            <a:ext cx="6582302" cy="4572000"/>
          </a:xfrm>
          <a:prstGeom prst="rect">
            <a:avLst/>
          </a:prstGeom>
        </p:spPr>
      </p:pic>
      <p:sp>
        <p:nvSpPr>
          <p:cNvPr id="47" name="Text Box 137"/>
          <p:cNvSpPr txBox="1">
            <a:spLocks noChangeArrowheads="1"/>
          </p:cNvSpPr>
          <p:nvPr/>
        </p:nvSpPr>
        <p:spPr bwMode="auto">
          <a:xfrm>
            <a:off x="7239000" y="11196936"/>
            <a:ext cx="31613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dirty="0" smtClean="0"/>
              <a:t>HSX CHERS PS views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22375</TotalTime>
  <Words>477</Words>
  <Application>Microsoft Office PowerPoint</Application>
  <PresentationFormat>Custom</PresentationFormat>
  <Paragraphs>38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Symbol</vt:lpstr>
      <vt:lpstr>Times New Roman</vt:lpstr>
      <vt:lpstr>Wingdings</vt:lpstr>
      <vt:lpstr>Default Design</vt:lpstr>
      <vt:lpstr>Bitmap Image</vt:lpstr>
      <vt:lpstr>PowerPoint Presentation</vt:lpstr>
    </vt:vector>
  </TitlesOfParts>
  <Company>HSX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Stefan</dc:creator>
  <cp:lastModifiedBy>Santhosh Kumar</cp:lastModifiedBy>
  <cp:revision>151</cp:revision>
  <cp:lastPrinted>2015-11-09T16:42:12Z</cp:lastPrinted>
  <dcterms:created xsi:type="dcterms:W3CDTF">2003-10-22T11:56:04Z</dcterms:created>
  <dcterms:modified xsi:type="dcterms:W3CDTF">2015-11-13T15:19:37Z</dcterms:modified>
</cp:coreProperties>
</file>