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2004000" cy="16459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76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336545" algn="l" rtl="0" fontAlgn="base">
      <a:spcBef>
        <a:spcPct val="0"/>
      </a:spcBef>
      <a:spcAft>
        <a:spcPct val="0"/>
      </a:spcAft>
      <a:defRPr sz="176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673090" algn="l" rtl="0" fontAlgn="base">
      <a:spcBef>
        <a:spcPct val="0"/>
      </a:spcBef>
      <a:spcAft>
        <a:spcPct val="0"/>
      </a:spcAft>
      <a:defRPr sz="176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009635" algn="l" rtl="0" fontAlgn="base">
      <a:spcBef>
        <a:spcPct val="0"/>
      </a:spcBef>
      <a:spcAft>
        <a:spcPct val="0"/>
      </a:spcAft>
      <a:defRPr sz="176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346180" algn="l" rtl="0" fontAlgn="base">
      <a:spcBef>
        <a:spcPct val="0"/>
      </a:spcBef>
      <a:spcAft>
        <a:spcPct val="0"/>
      </a:spcAft>
      <a:defRPr sz="176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1682725" algn="l" defTabSz="673090" rtl="0" eaLnBrk="1" latinLnBrk="0" hangingPunct="1">
      <a:defRPr sz="176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019270" algn="l" defTabSz="673090" rtl="0" eaLnBrk="1" latinLnBrk="0" hangingPunct="1">
      <a:defRPr sz="176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2355814" algn="l" defTabSz="673090" rtl="0" eaLnBrk="1" latinLnBrk="0" hangingPunct="1">
      <a:defRPr sz="176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2692359" algn="l" defTabSz="673090" rtl="0" eaLnBrk="1" latinLnBrk="0" hangingPunct="1">
      <a:defRPr sz="176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84" userDrawn="1">
          <p15:clr>
            <a:srgbClr val="A4A3A4"/>
          </p15:clr>
        </p15:guide>
        <p15:guide id="2" pos="100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24" autoAdjust="0"/>
    <p:restoredTop sz="90301" autoAdjust="0"/>
  </p:normalViewPr>
  <p:slideViewPr>
    <p:cSldViewPr>
      <p:cViewPr varScale="1">
        <p:scale>
          <a:sx n="43" d="100"/>
          <a:sy n="43" d="100"/>
        </p:scale>
        <p:origin x="1038" y="96"/>
      </p:cViewPr>
      <p:guideLst>
        <p:guide orient="horz" pos="5184"/>
        <p:guide pos="100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5B60C1-701A-4452-B1D4-233A7CB8FD82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" y="1143000"/>
            <a:ext cx="6000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9E4D0-CA23-46DD-9039-4BD7D7C99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846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9E4D0-CA23-46DD-9039-4BD7D7C9986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918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0500" y="2693671"/>
            <a:ext cx="24003000" cy="573024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8644891"/>
            <a:ext cx="24003000" cy="3973829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1D877-9653-4F09-8886-2B3ED4D5FD3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978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8212-BEF5-45CE-BD95-501CEBD8C37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6006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6" y="4103372"/>
            <a:ext cx="27603450" cy="6846569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6" y="11014712"/>
            <a:ext cx="27603450" cy="3600449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B3CB-27D8-43DF-8FBC-1E8923FB492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668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4381500"/>
            <a:ext cx="13601700" cy="104432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4381500"/>
            <a:ext cx="13601700" cy="104432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E7BC7-615C-4B34-9A4F-B3381296A8F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011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876301"/>
            <a:ext cx="27603450" cy="318135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5" y="4034791"/>
            <a:ext cx="13539191" cy="1977389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5" y="6012180"/>
            <a:ext cx="13539191" cy="88430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5" y="4034791"/>
            <a:ext cx="13605869" cy="1977389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5" y="6012180"/>
            <a:ext cx="13605869" cy="88430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E76DF-AB09-4947-A2D2-8291C0C1A20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082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628E-7B1A-4042-BDD9-869BD34B882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001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5022C-C0CE-46C6-9F24-4D87FB3BF32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6945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5" y="1097280"/>
            <a:ext cx="10322122" cy="384048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2369821"/>
            <a:ext cx="16202025" cy="116967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5" y="4937760"/>
            <a:ext cx="10322122" cy="9147811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A5D7-2A2F-46BE-A7DB-24A7F72CC07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92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5" y="1097280"/>
            <a:ext cx="10322122" cy="384048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2369821"/>
            <a:ext cx="16202025" cy="116967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5" y="4937760"/>
            <a:ext cx="10322122" cy="9147811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9518-809C-498C-90FD-86722481453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8917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1BB7-CEFF-4FD1-8973-987725847CF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49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2" y="876300"/>
            <a:ext cx="6900863" cy="1394841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5" y="876300"/>
            <a:ext cx="20302538" cy="1394841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5A45-E39E-4AF3-B405-DB7DAD8F014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5322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876301"/>
            <a:ext cx="27603450" cy="3181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4381500"/>
            <a:ext cx="27603450" cy="10443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15255241"/>
            <a:ext cx="720090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15255241"/>
            <a:ext cx="1080135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15255241"/>
            <a:ext cx="720090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F38C0-9FD8-432D-99D5-5664B87C9C5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843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9.e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.bin"/><Relationship Id="rId12" Type="http://schemas.openxmlformats.org/officeDocument/2006/relationships/image" Target="../media/image8.emf"/><Relationship Id="rId1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2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11" Type="http://schemas.openxmlformats.org/officeDocument/2006/relationships/image" Target="../media/image7.emf"/><Relationship Id="rId5" Type="http://schemas.openxmlformats.org/officeDocument/2006/relationships/image" Target="../media/image3.png"/><Relationship Id="rId15" Type="http://schemas.openxmlformats.org/officeDocument/2006/relationships/image" Target="../media/image11.png"/><Relationship Id="rId10" Type="http://schemas.openxmlformats.org/officeDocument/2006/relationships/image" Target="../media/image6.emf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9528041"/>
            <a:ext cx="4974346" cy="373075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9" y="3717270"/>
            <a:ext cx="4471371" cy="5350487"/>
          </a:xfrm>
          <a:prstGeom prst="rect">
            <a:avLst/>
          </a:prstGeom>
        </p:spPr>
      </p:pic>
      <p:pic>
        <p:nvPicPr>
          <p:cNvPr id="2200" name="Picture 152" descr="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4562" y="228600"/>
            <a:ext cx="1944688" cy="178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30" name="Object 182"/>
          <p:cNvGraphicFramePr>
            <a:graphicFrameLocks noChangeAspect="1"/>
          </p:cNvGraphicFramePr>
          <p:nvPr/>
        </p:nvGraphicFramePr>
        <p:xfrm>
          <a:off x="1833562" y="311944"/>
          <a:ext cx="1389063" cy="1527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7" name="Bitmap Image" r:id="rId7" imgW="1905266" imgH="2095793" progId="Paint.Picture">
                  <p:embed/>
                </p:oleObj>
              </mc:Choice>
              <mc:Fallback>
                <p:oleObj name="Bitmap Image" r:id="rId7" imgW="1905266" imgH="2095793" progId="Paint.Picture">
                  <p:embed/>
                  <p:pic>
                    <p:nvPicPr>
                      <p:cNvPr id="0" name="Object 1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3562" y="311944"/>
                        <a:ext cx="1389063" cy="15279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 Box 107"/>
          <p:cNvSpPr txBox="1">
            <a:spLocks noChangeArrowheads="1"/>
          </p:cNvSpPr>
          <p:nvPr/>
        </p:nvSpPr>
        <p:spPr bwMode="auto">
          <a:xfrm>
            <a:off x="2370668" y="231509"/>
            <a:ext cx="270086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1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5400" b="1" dirty="0"/>
              <a:t>Measurement of Pfirsch-Schluter flows and radial electric field </a:t>
            </a:r>
            <a:r>
              <a:rPr lang="en-US" sz="5400" b="1" dirty="0" smtClean="0"/>
              <a:t>in HSX</a:t>
            </a:r>
            <a:endParaRPr lang="en-US" sz="5400" dirty="0"/>
          </a:p>
        </p:txBody>
      </p:sp>
      <p:sp>
        <p:nvSpPr>
          <p:cNvPr id="39" name="Text Box 108"/>
          <p:cNvSpPr txBox="1">
            <a:spLocks noChangeArrowheads="1"/>
          </p:cNvSpPr>
          <p:nvPr/>
        </p:nvSpPr>
        <p:spPr bwMode="auto">
          <a:xfrm>
            <a:off x="0" y="1087873"/>
            <a:ext cx="320040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n-US" sz="3600" b="1" dirty="0" smtClean="0">
                <a:cs typeface="Times New Roman" pitchFamily="18" charset="0"/>
              </a:rPr>
              <a:t>S. T. A. Kumar, F. S. B. Anderson, D. T. Anderson</a:t>
            </a:r>
            <a:r>
              <a:rPr lang="en-US" sz="3600" b="1" dirty="0" smtClean="0"/>
              <a:t>, J.N. Talmadge</a:t>
            </a:r>
            <a:r>
              <a:rPr lang="en-US" sz="4000" b="1" dirty="0" smtClean="0">
                <a:cs typeface="Times New Roman" pitchFamily="18" charset="0"/>
              </a:rPr>
              <a:t> </a:t>
            </a:r>
            <a:endParaRPr lang="en-US" sz="4000" b="1" baseline="30000" dirty="0"/>
          </a:p>
          <a:p>
            <a:pPr algn="ctr">
              <a:spcBef>
                <a:spcPct val="0"/>
              </a:spcBef>
              <a:buNone/>
            </a:pPr>
            <a:r>
              <a:rPr lang="en-US" sz="2800" i="1" dirty="0" smtClean="0"/>
              <a:t>HSX </a:t>
            </a:r>
            <a:r>
              <a:rPr lang="en-US" sz="2800" i="1" dirty="0"/>
              <a:t>Plasma Laboratory, </a:t>
            </a:r>
            <a:r>
              <a:rPr lang="en-US" sz="2800" i="1" dirty="0" smtClean="0"/>
              <a:t>University </a:t>
            </a:r>
            <a:r>
              <a:rPr lang="en-US" sz="2800" i="1" dirty="0"/>
              <a:t>of Wisconsin, Madison, </a:t>
            </a:r>
            <a:r>
              <a:rPr lang="en-US" sz="2800" i="1" dirty="0" smtClean="0"/>
              <a:t>USA</a:t>
            </a:r>
            <a:endParaRPr lang="es-ES" sz="2800" i="1" dirty="0" smtClean="0"/>
          </a:p>
        </p:txBody>
      </p:sp>
      <p:sp>
        <p:nvSpPr>
          <p:cNvPr id="40" name="Text Box 112"/>
          <p:cNvSpPr txBox="1">
            <a:spLocks noChangeArrowheads="1"/>
          </p:cNvSpPr>
          <p:nvPr/>
        </p:nvSpPr>
        <p:spPr bwMode="auto">
          <a:xfrm>
            <a:off x="10378558" y="2446525"/>
            <a:ext cx="13525489" cy="769441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Measurement of inboard-outboard V</a:t>
            </a:r>
            <a:r>
              <a:rPr lang="en-US" sz="4400" b="1" baseline="-2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||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asymmetry</a:t>
            </a:r>
          </a:p>
        </p:txBody>
      </p:sp>
      <p:sp>
        <p:nvSpPr>
          <p:cNvPr id="41" name="Line 111"/>
          <p:cNvSpPr>
            <a:spLocks noChangeShapeType="1"/>
          </p:cNvSpPr>
          <p:nvPr/>
        </p:nvSpPr>
        <p:spPr bwMode="auto">
          <a:xfrm>
            <a:off x="228600" y="2368551"/>
            <a:ext cx="31626819" cy="1374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42" name="TextBox 26"/>
          <p:cNvSpPr txBox="1">
            <a:spLocks noChangeArrowheads="1"/>
          </p:cNvSpPr>
          <p:nvPr/>
        </p:nvSpPr>
        <p:spPr bwMode="auto">
          <a:xfrm>
            <a:off x="17261416" y="1981200"/>
            <a:ext cx="25680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43" name="Text Box 113"/>
          <p:cNvSpPr txBox="1">
            <a:spLocks noChangeArrowheads="1"/>
          </p:cNvSpPr>
          <p:nvPr/>
        </p:nvSpPr>
        <p:spPr bwMode="auto">
          <a:xfrm>
            <a:off x="24223768" y="2447045"/>
            <a:ext cx="7531670" cy="769441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Radial electric field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7" name="Text Box 137"/>
          <p:cNvSpPr txBox="1">
            <a:spLocks noChangeArrowheads="1"/>
          </p:cNvSpPr>
          <p:nvPr/>
        </p:nvSpPr>
        <p:spPr bwMode="auto">
          <a:xfrm>
            <a:off x="10602276" y="3329988"/>
            <a:ext cx="39305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 smtClean="0">
                <a:solidFill>
                  <a:srgbClr val="0000FF"/>
                </a:solidFill>
              </a:rPr>
              <a:t>HSX CHERS PS views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5428343" y="7649030"/>
            <a:ext cx="4702628" cy="60959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Text Box 114"/>
          <p:cNvSpPr txBox="1">
            <a:spLocks noChangeArrowheads="1"/>
          </p:cNvSpPr>
          <p:nvPr/>
        </p:nvSpPr>
        <p:spPr bwMode="auto">
          <a:xfrm>
            <a:off x="124775" y="8450759"/>
            <a:ext cx="10078768" cy="769441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Pfirsch-Schluter flows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50" name="Rectangle 267"/>
          <p:cNvSpPr>
            <a:spLocks noChangeArrowheads="1"/>
          </p:cNvSpPr>
          <p:nvPr/>
        </p:nvSpPr>
        <p:spPr bwMode="auto">
          <a:xfrm>
            <a:off x="135915" y="3215966"/>
            <a:ext cx="10056487" cy="5176499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marL="342900" lvl="0" indent="-34290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Inboard-outboard asymmetry in the parallel C</a:t>
            </a:r>
            <a:r>
              <a:rPr lang="en-US" sz="2000" baseline="30000" dirty="0"/>
              <a:t>+6</a:t>
            </a:r>
            <a:r>
              <a:rPr lang="en-US" sz="2000" dirty="0"/>
              <a:t> ion flow has been measured using the Charge Exchange Recombination Spectroscopy in the HSX stellarator, indicating the presence of counter-streaming Pfirsch-Schluter (PS) ion flows</a:t>
            </a:r>
            <a:r>
              <a:rPr lang="en-US" sz="2000" dirty="0" smtClean="0"/>
              <a:t>.</a:t>
            </a:r>
            <a:endParaRPr lang="en-US" sz="2000" dirty="0"/>
          </a:p>
          <a:p>
            <a:pPr marL="342900" lvl="0" indent="-34290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Measurements </a:t>
            </a:r>
            <a:r>
              <a:rPr lang="en-US" sz="2000" dirty="0"/>
              <a:t>are made for </a:t>
            </a:r>
            <a:r>
              <a:rPr lang="en-US" sz="2000" dirty="0" smtClean="0"/>
              <a:t>the helically </a:t>
            </a:r>
            <a:r>
              <a:rPr lang="en-US" sz="2000" dirty="0"/>
              <a:t>symmetric </a:t>
            </a:r>
            <a:r>
              <a:rPr lang="en-US" sz="2000" dirty="0" smtClean="0"/>
              <a:t>(QHS) </a:t>
            </a:r>
            <a:r>
              <a:rPr lang="en-US" sz="2000" dirty="0"/>
              <a:t>and </a:t>
            </a:r>
            <a:r>
              <a:rPr lang="en-US" sz="2000" dirty="0" smtClean="0"/>
              <a:t>the mirror </a:t>
            </a:r>
            <a:r>
              <a:rPr lang="en-US" sz="2000" dirty="0"/>
              <a:t>configurations. </a:t>
            </a:r>
            <a:endParaRPr lang="en-US" sz="2000" dirty="0" smtClean="0"/>
          </a:p>
          <a:p>
            <a:pPr marL="342900" lvl="0" indent="-34290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Similar level of PS flows is observed for all cases studied.</a:t>
            </a:r>
            <a:endParaRPr lang="en-US" sz="2000" dirty="0"/>
          </a:p>
          <a:p>
            <a:pPr marL="342900" lvl="0" indent="-34290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 The mean carbon flow is larger for the mirror configuration (by a factor of ~2) compared to </a:t>
            </a:r>
            <a:r>
              <a:rPr lang="en-US" sz="2000" dirty="0" smtClean="0"/>
              <a:t>that in QHS.</a:t>
            </a:r>
            <a:endParaRPr lang="en-US" sz="2000" dirty="0"/>
          </a:p>
          <a:p>
            <a:pPr marL="342900" lvl="0" indent="-34290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PS </a:t>
            </a:r>
            <a:r>
              <a:rPr lang="en-US" sz="2000" dirty="0" smtClean="0"/>
              <a:t>flows are </a:t>
            </a:r>
            <a:r>
              <a:rPr lang="en-US" sz="2000" dirty="0"/>
              <a:t>observed to be parallel to B in low field side and anti-parallel to B in high field side. This observation is opposite to what is previously </a:t>
            </a:r>
            <a:r>
              <a:rPr lang="en-US" sz="2000" dirty="0" smtClean="0"/>
              <a:t>calculated.</a:t>
            </a:r>
            <a:endParaRPr lang="en-US" sz="2000" dirty="0"/>
          </a:p>
          <a:p>
            <a:pPr marL="342900" lvl="0" indent="-34290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 The radial electric field, which is proportional to the magnitude of the PS flow, is larger than the previous measurements (from radial force-balance) but still significantly less than the </a:t>
            </a:r>
            <a:r>
              <a:rPr lang="en-US" sz="2000" dirty="0" err="1"/>
              <a:t>neoclassically</a:t>
            </a:r>
            <a:r>
              <a:rPr lang="en-US" sz="2000" dirty="0"/>
              <a:t> calculated </a:t>
            </a:r>
            <a:r>
              <a:rPr lang="en-US" sz="2000" dirty="0" smtClean="0"/>
              <a:t>value for QHS. </a:t>
            </a:r>
            <a:endParaRPr lang="en-US" sz="2000" dirty="0"/>
          </a:p>
        </p:txBody>
      </p:sp>
      <p:sp>
        <p:nvSpPr>
          <p:cNvPr id="51" name="Text Box 114"/>
          <p:cNvSpPr txBox="1">
            <a:spLocks noChangeArrowheads="1"/>
          </p:cNvSpPr>
          <p:nvPr/>
        </p:nvSpPr>
        <p:spPr bwMode="auto">
          <a:xfrm>
            <a:off x="130616" y="2434419"/>
            <a:ext cx="10078768" cy="769441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Overview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56" name="Text Box 108"/>
          <p:cNvSpPr txBox="1">
            <a:spLocks noChangeArrowheads="1"/>
          </p:cNvSpPr>
          <p:nvPr/>
        </p:nvSpPr>
        <p:spPr bwMode="auto">
          <a:xfrm>
            <a:off x="11127351" y="15773400"/>
            <a:ext cx="186668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cs typeface="Times New Roman" pitchFamily="18" charset="0"/>
              </a:rPr>
              <a:t>56</a:t>
            </a:r>
            <a:r>
              <a:rPr lang="en-US" sz="2400" b="1" baseline="30000" dirty="0" smtClean="0">
                <a:cs typeface="Times New Roman" pitchFamily="18" charset="0"/>
              </a:rPr>
              <a:t>th</a:t>
            </a:r>
            <a:r>
              <a:rPr lang="en-US" sz="2400" b="1" dirty="0" smtClean="0">
                <a:cs typeface="Times New Roman" pitchFamily="18" charset="0"/>
              </a:rPr>
              <a:t> APS-DPP meeting, New Orleans, Louisiana, October 27-31, 2014.  This work is supported by the US DOE contract </a:t>
            </a:r>
            <a:r>
              <a:rPr lang="en-US" sz="2400" b="1" dirty="0"/>
              <a:t>DE-FG02-93ER54222</a:t>
            </a:r>
            <a:endParaRPr lang="es-ES" sz="2400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0744" y="3947976"/>
            <a:ext cx="4602287" cy="3451716"/>
          </a:xfrm>
          <a:prstGeom prst="rect">
            <a:avLst/>
          </a:prstGeom>
        </p:spPr>
      </p:pic>
      <p:cxnSp>
        <p:nvCxnSpPr>
          <p:cNvPr id="32" name="Straight Connector 31"/>
          <p:cNvCxnSpPr/>
          <p:nvPr/>
        </p:nvCxnSpPr>
        <p:spPr bwMode="auto">
          <a:xfrm>
            <a:off x="17524316" y="3601909"/>
            <a:ext cx="1684" cy="4780091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 Box 137"/>
          <p:cNvSpPr txBox="1">
            <a:spLocks noChangeArrowheads="1"/>
          </p:cNvSpPr>
          <p:nvPr/>
        </p:nvSpPr>
        <p:spPr bwMode="auto">
          <a:xfrm>
            <a:off x="17850478" y="3215966"/>
            <a:ext cx="49088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 smtClean="0">
                <a:solidFill>
                  <a:srgbClr val="0000FF"/>
                </a:solidFill>
              </a:rPr>
              <a:t>Plasma parameters (</a:t>
            </a:r>
            <a:r>
              <a:rPr lang="en-US" sz="2400" b="1" dirty="0" err="1" smtClean="0">
                <a:solidFill>
                  <a:srgbClr val="0000FF"/>
                </a:solidFill>
              </a:rPr>
              <a:t>Te</a:t>
            </a:r>
            <a:r>
              <a:rPr lang="en-US" sz="2400" b="1" dirty="0" smtClean="0">
                <a:solidFill>
                  <a:srgbClr val="0000FF"/>
                </a:solidFill>
              </a:rPr>
              <a:t> and </a:t>
            </a:r>
            <a:r>
              <a:rPr lang="en-US" sz="2400" b="1" dirty="0" err="1" smtClean="0">
                <a:solidFill>
                  <a:srgbClr val="0000FF"/>
                </a:solidFill>
              </a:rPr>
              <a:t>n_e</a:t>
            </a:r>
            <a:r>
              <a:rPr lang="en-US" sz="2400" b="1" dirty="0" smtClean="0">
                <a:solidFill>
                  <a:srgbClr val="0000FF"/>
                </a:solidFill>
              </a:rPr>
              <a:t>)</a:t>
            </a:r>
            <a:endParaRPr lang="en-US" sz="2400" b="1" dirty="0">
              <a:solidFill>
                <a:srgbClr val="0000FF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0287000" y="2476500"/>
            <a:ext cx="0" cy="13834764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7" name="Rectangle 267"/>
          <p:cNvSpPr>
            <a:spLocks noChangeArrowheads="1"/>
          </p:cNvSpPr>
          <p:nvPr/>
        </p:nvSpPr>
        <p:spPr bwMode="auto">
          <a:xfrm>
            <a:off x="158660" y="9345689"/>
            <a:ext cx="9909960" cy="69655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z="2000" dirty="0" err="1" smtClean="0"/>
              <a:t>Pfirsch-Schulter</a:t>
            </a:r>
            <a:r>
              <a:rPr lang="en-US" sz="2000" dirty="0" smtClean="0"/>
              <a:t> (PS) parallel flows arise due to the flow incompressibility, </a:t>
            </a:r>
          </a:p>
          <a:p>
            <a:pPr lvl="0"/>
            <a:endParaRPr lang="en-US" sz="2000" dirty="0" smtClean="0"/>
          </a:p>
          <a:p>
            <a:pPr lvl="0"/>
            <a:endParaRPr lang="en-US" sz="2000" dirty="0"/>
          </a:p>
          <a:p>
            <a:pPr lvl="0"/>
            <a:endParaRPr lang="en-US" sz="2000" dirty="0" smtClean="0"/>
          </a:p>
          <a:p>
            <a:pPr lvl="0"/>
            <a:r>
              <a:rPr lang="en-US" sz="2000" dirty="0" smtClean="0"/>
              <a:t>PS flow is a local parallel flow that compensates for the compression of perpendicular flows. </a:t>
            </a:r>
          </a:p>
          <a:p>
            <a:pPr lvl="0"/>
            <a:endParaRPr lang="en-US" sz="2000" dirty="0"/>
          </a:p>
          <a:p>
            <a:pPr lvl="0"/>
            <a:r>
              <a:rPr lang="en-US" sz="2000" dirty="0" smtClean="0"/>
              <a:t>Therefore, the total parallel flow (local) = flux-surface-averaged flow + PS flow.</a:t>
            </a:r>
          </a:p>
          <a:p>
            <a:pPr lvl="0"/>
            <a:endParaRPr lang="en-US" sz="2000" dirty="0" smtClean="0"/>
          </a:p>
          <a:p>
            <a:r>
              <a:rPr lang="en-US" sz="2000" dirty="0" smtClean="0"/>
              <a:t>PS </a:t>
            </a:r>
            <a:r>
              <a:rPr lang="en-US" sz="2000" dirty="0"/>
              <a:t>flow can be written </a:t>
            </a:r>
            <a:r>
              <a:rPr lang="en-US" sz="2000" dirty="0" smtClean="0"/>
              <a:t>as</a:t>
            </a:r>
          </a:p>
          <a:p>
            <a:endParaRPr lang="en-US" sz="2000" dirty="0"/>
          </a:p>
          <a:p>
            <a:pPr lvl="0"/>
            <a:endParaRPr lang="en-US" sz="2000" dirty="0" smtClean="0"/>
          </a:p>
          <a:p>
            <a:pPr lvl="0"/>
            <a:endParaRPr lang="en-US" sz="2000" dirty="0"/>
          </a:p>
          <a:p>
            <a:pPr lvl="0"/>
            <a:endParaRPr lang="en-US" sz="2000" dirty="0" smtClean="0"/>
          </a:p>
          <a:p>
            <a:pPr lvl="0"/>
            <a:r>
              <a:rPr lang="en-US" sz="2000" dirty="0" smtClean="0"/>
              <a:t>Where h is an integration constant satisfying</a:t>
            </a:r>
          </a:p>
          <a:p>
            <a:pPr lvl="0"/>
            <a:endParaRPr lang="en-US" sz="2000" dirty="0"/>
          </a:p>
          <a:p>
            <a:pPr lvl="0"/>
            <a:endParaRPr lang="en-US" sz="2000" dirty="0" smtClean="0"/>
          </a:p>
          <a:p>
            <a:pPr lvl="0"/>
            <a:endParaRPr lang="en-US" sz="2000" dirty="0"/>
          </a:p>
          <a:p>
            <a:pPr lvl="0"/>
            <a:r>
              <a:rPr lang="en-US" sz="2000" dirty="0" smtClean="0"/>
              <a:t>When pressure gradient is negligible, radial electric field can be calculated from the PS flow</a:t>
            </a:r>
          </a:p>
          <a:p>
            <a:pPr lvl="0"/>
            <a:endParaRPr lang="en-US" sz="2000" dirty="0" smtClean="0"/>
          </a:p>
          <a:p>
            <a:pPr lvl="0"/>
            <a:endParaRPr lang="en-US" sz="2000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41992" y="9861607"/>
            <a:ext cx="1878675" cy="4699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1992" y="13680803"/>
            <a:ext cx="4011226" cy="8001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41992" y="12285009"/>
            <a:ext cx="3249601" cy="71120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41992" y="15405100"/>
            <a:ext cx="1574025" cy="584200"/>
          </a:xfrm>
          <a:prstGeom prst="rect">
            <a:avLst/>
          </a:prstGeom>
        </p:spPr>
      </p:pic>
      <p:sp>
        <p:nvSpPr>
          <p:cNvPr id="62" name="Rectangle 267"/>
          <p:cNvSpPr>
            <a:spLocks noChangeArrowheads="1"/>
          </p:cNvSpPr>
          <p:nvPr/>
        </p:nvSpPr>
        <p:spPr bwMode="auto">
          <a:xfrm>
            <a:off x="14701267" y="3595674"/>
            <a:ext cx="2256245" cy="501818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30 </a:t>
            </a:r>
            <a:r>
              <a:rPr lang="en-US" sz="2000" dirty="0" err="1" smtClean="0"/>
              <a:t>keV</a:t>
            </a:r>
            <a:r>
              <a:rPr lang="en-US" sz="2000" dirty="0" smtClean="0"/>
              <a:t>, 3 </a:t>
            </a:r>
            <a:r>
              <a:rPr lang="en-US" sz="2000" dirty="0" err="1" smtClean="0"/>
              <a:t>ms</a:t>
            </a:r>
            <a:r>
              <a:rPr lang="en-US" sz="2000" dirty="0" smtClean="0"/>
              <a:t>, ~4 A Hydrogen diagnostic neutral beam.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CVI emission at 529.1 nm is collected.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Focused optics, measurement spot size ~1.4 mm.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PS views are positioned in-board and out-board sides of the beam.</a:t>
            </a:r>
            <a:endParaRPr lang="en-US" sz="2000" dirty="0"/>
          </a:p>
        </p:txBody>
      </p:sp>
      <p:sp>
        <p:nvSpPr>
          <p:cNvPr id="64" name="Rectangle 267"/>
          <p:cNvSpPr>
            <a:spLocks noChangeArrowheads="1"/>
          </p:cNvSpPr>
          <p:nvPr/>
        </p:nvSpPr>
        <p:spPr bwMode="auto">
          <a:xfrm>
            <a:off x="24707982" y="3657600"/>
            <a:ext cx="1581018" cy="3832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/>
          <a:lstStyle/>
          <a:p>
            <a:pPr lvl="0" algn="ctr"/>
            <a:r>
              <a:rPr lang="en-US" sz="2000" dirty="0" smtClean="0"/>
              <a:t>PS factor </a:t>
            </a:r>
            <a:r>
              <a:rPr lang="en-US" sz="2000" b="1" dirty="0" err="1" smtClean="0"/>
              <a:t>hB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65" name="Rectangle 267"/>
          <p:cNvSpPr>
            <a:spLocks noChangeArrowheads="1"/>
          </p:cNvSpPr>
          <p:nvPr/>
        </p:nvSpPr>
        <p:spPr bwMode="auto">
          <a:xfrm>
            <a:off x="24223768" y="8006366"/>
            <a:ext cx="7469263" cy="909034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z="2000" dirty="0" smtClean="0"/>
              <a:t>Radial electric field higher than previous measurements (of ~40-50 V/cm), still less than the PENTA electron-root estimate</a:t>
            </a:r>
            <a:endParaRPr lang="en-US" sz="2000" dirty="0"/>
          </a:p>
        </p:txBody>
      </p:sp>
      <p:sp>
        <p:nvSpPr>
          <p:cNvPr id="66" name="Rectangle 267"/>
          <p:cNvSpPr>
            <a:spLocks noChangeArrowheads="1"/>
          </p:cNvSpPr>
          <p:nvPr/>
        </p:nvSpPr>
        <p:spPr bwMode="auto">
          <a:xfrm>
            <a:off x="11070327" y="13323752"/>
            <a:ext cx="10938151" cy="2277576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Similar PS flows in all cases studied.</a:t>
            </a:r>
            <a:endParaRPr lang="en-US" sz="2000" dirty="0"/>
          </a:p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Large mean flows in mirror geometry compared to that in QHS</a:t>
            </a:r>
            <a:endParaRPr lang="en-US" sz="2000" dirty="0"/>
          </a:p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Measured PS flow direction is opposite to the calculation. (See the PS factor ‘</a:t>
            </a:r>
            <a:r>
              <a:rPr lang="en-US" sz="2000" dirty="0" err="1" smtClean="0"/>
              <a:t>hB</a:t>
            </a:r>
            <a:r>
              <a:rPr lang="en-US" sz="2000" dirty="0" smtClean="0"/>
              <a:t>’ calculation)</a:t>
            </a:r>
            <a:endParaRPr lang="en-US" sz="2000" dirty="0"/>
          </a:p>
        </p:txBody>
      </p:sp>
      <p:sp>
        <p:nvSpPr>
          <p:cNvPr id="44" name="Line 111"/>
          <p:cNvSpPr>
            <a:spLocks noChangeShapeType="1"/>
          </p:cNvSpPr>
          <p:nvPr/>
        </p:nvSpPr>
        <p:spPr bwMode="auto">
          <a:xfrm>
            <a:off x="228600" y="0"/>
            <a:ext cx="31626819" cy="1374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45" name="Line 111"/>
          <p:cNvSpPr>
            <a:spLocks noChangeShapeType="1"/>
          </p:cNvSpPr>
          <p:nvPr/>
        </p:nvSpPr>
        <p:spPr bwMode="auto">
          <a:xfrm>
            <a:off x="228600" y="16457826"/>
            <a:ext cx="31626819" cy="1374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53" name="Rectangle 267"/>
          <p:cNvSpPr>
            <a:spLocks noChangeArrowheads="1"/>
          </p:cNvSpPr>
          <p:nvPr/>
        </p:nvSpPr>
        <p:spPr bwMode="auto">
          <a:xfrm>
            <a:off x="19361023" y="4947844"/>
            <a:ext cx="2267251" cy="42154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z="2000" dirty="0" smtClean="0"/>
              <a:t>Methane plasmas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9528041"/>
            <a:ext cx="4974346" cy="37307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9654" y="9528041"/>
            <a:ext cx="4974346" cy="37307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602" y="3830190"/>
            <a:ext cx="3880998" cy="50778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1541" y="3962400"/>
            <a:ext cx="2600859" cy="3788905"/>
          </a:xfrm>
          <a:prstGeom prst="rect">
            <a:avLst/>
          </a:prstGeom>
        </p:spPr>
      </p:pic>
      <p:sp>
        <p:nvSpPr>
          <p:cNvPr id="54" name="Text Box 137"/>
          <p:cNvSpPr txBox="1">
            <a:spLocks noChangeArrowheads="1"/>
          </p:cNvSpPr>
          <p:nvPr/>
        </p:nvSpPr>
        <p:spPr bwMode="auto">
          <a:xfrm>
            <a:off x="13154537" y="9136432"/>
            <a:ext cx="69097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 smtClean="0">
                <a:solidFill>
                  <a:srgbClr val="0000FF"/>
                </a:solidFill>
              </a:rPr>
              <a:t>Experimental Results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14053172" y="12308919"/>
            <a:ext cx="2815483" cy="6328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267"/>
          <p:cNvSpPr>
            <a:spLocks noChangeArrowheads="1"/>
          </p:cNvSpPr>
          <p:nvPr/>
        </p:nvSpPr>
        <p:spPr bwMode="auto">
          <a:xfrm>
            <a:off x="14020800" y="12427873"/>
            <a:ext cx="2895600" cy="43773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z="2000" dirty="0" smtClean="0"/>
              <a:t>Increase in heating power</a:t>
            </a:r>
            <a:endParaRPr lang="en-US" sz="2000" dirty="0"/>
          </a:p>
        </p:txBody>
      </p:sp>
      <p:sp>
        <p:nvSpPr>
          <p:cNvPr id="67" name="Right Arrow 66"/>
          <p:cNvSpPr/>
          <p:nvPr/>
        </p:nvSpPr>
        <p:spPr>
          <a:xfrm>
            <a:off x="17987905" y="12350631"/>
            <a:ext cx="2665490" cy="591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267"/>
          <p:cNvSpPr>
            <a:spLocks noChangeArrowheads="1"/>
          </p:cNvSpPr>
          <p:nvPr/>
        </p:nvSpPr>
        <p:spPr bwMode="auto">
          <a:xfrm>
            <a:off x="17978772" y="12415047"/>
            <a:ext cx="2895600" cy="37436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z="2000" dirty="0" smtClean="0"/>
              <a:t>Change in configuration</a:t>
            </a:r>
            <a:endParaRPr lang="en-US" sz="2000" dirty="0"/>
          </a:p>
        </p:txBody>
      </p:sp>
      <p:sp>
        <p:nvSpPr>
          <p:cNvPr id="69" name="Rectangle 267"/>
          <p:cNvSpPr>
            <a:spLocks noChangeArrowheads="1"/>
          </p:cNvSpPr>
          <p:nvPr/>
        </p:nvSpPr>
        <p:spPr bwMode="auto">
          <a:xfrm>
            <a:off x="26967916" y="3438096"/>
            <a:ext cx="4575740" cy="48721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/>
          <a:lstStyle/>
          <a:p>
            <a:pPr lvl="0" algn="ctr"/>
            <a:r>
              <a:rPr lang="en-US" sz="2000" dirty="0" smtClean="0"/>
              <a:t>Comparison with neoclassical calculations</a:t>
            </a:r>
            <a:endParaRPr lang="en-US" sz="2000" dirty="0"/>
          </a:p>
        </p:txBody>
      </p:sp>
      <p:sp>
        <p:nvSpPr>
          <p:cNvPr id="70" name="Rectangle 267"/>
          <p:cNvSpPr>
            <a:spLocks noChangeArrowheads="1"/>
          </p:cNvSpPr>
          <p:nvPr/>
        </p:nvSpPr>
        <p:spPr bwMode="auto">
          <a:xfrm>
            <a:off x="29711080" y="4191000"/>
            <a:ext cx="1683320" cy="46512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/>
          <a:lstStyle/>
          <a:p>
            <a:pPr lvl="0" algn="ctr"/>
            <a:r>
              <a:rPr lang="en-US" sz="2000" dirty="0" smtClean="0"/>
              <a:t>QHS 100 kW</a:t>
            </a:r>
            <a:endParaRPr lang="en-US" sz="2000" dirty="0"/>
          </a:p>
        </p:txBody>
      </p:sp>
      <p:cxnSp>
        <p:nvCxnSpPr>
          <p:cNvPr id="46" name="Straight Connector 45"/>
          <p:cNvCxnSpPr/>
          <p:nvPr/>
        </p:nvCxnSpPr>
        <p:spPr bwMode="auto">
          <a:xfrm>
            <a:off x="24050022" y="2418722"/>
            <a:ext cx="29178" cy="1322070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Text Box 113"/>
          <p:cNvSpPr txBox="1">
            <a:spLocks noChangeArrowheads="1"/>
          </p:cNvSpPr>
          <p:nvPr/>
        </p:nvSpPr>
        <p:spPr bwMode="auto">
          <a:xfrm>
            <a:off x="24223768" y="9212759"/>
            <a:ext cx="7531669" cy="769441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Summary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1" name="Rectangle 267"/>
          <p:cNvSpPr>
            <a:spLocks noChangeArrowheads="1"/>
          </p:cNvSpPr>
          <p:nvPr/>
        </p:nvSpPr>
        <p:spPr bwMode="auto">
          <a:xfrm>
            <a:off x="24231600" y="10359592"/>
            <a:ext cx="7512287" cy="472800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marL="342900" lvl="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Counter-streaming parallel ion flows (Pfirsch-Schluter flows) has been observed in the HSX stellarator for the first time.</a:t>
            </a:r>
          </a:p>
          <a:p>
            <a:pPr marL="342900" lvl="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Magnitude of the PS flow is similar in all cases studied.</a:t>
            </a:r>
          </a:p>
          <a:p>
            <a:pPr marL="342900" lvl="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The mean flow is nearly doubled in the mirror configuration compared to that in QHS.</a:t>
            </a:r>
          </a:p>
          <a:p>
            <a:pPr marL="342900" lvl="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Direction of the measured PS flow is opposite to what is previously calculated.</a:t>
            </a:r>
          </a:p>
          <a:p>
            <a:pPr marL="342900" lvl="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Preliminary calculation indicates higher than previously measured radial electric field, but lower than the electron-root estimates.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2943</TotalTime>
  <Words>531</Words>
  <Application>Microsoft Office PowerPoint</Application>
  <PresentationFormat>Custom</PresentationFormat>
  <Paragraphs>56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Symbol</vt:lpstr>
      <vt:lpstr>Times New Roman</vt:lpstr>
      <vt:lpstr>Wingdings</vt:lpstr>
      <vt:lpstr>Default Design</vt:lpstr>
      <vt:lpstr>Bitmap Image</vt:lpstr>
      <vt:lpstr>PowerPoint Presentation</vt:lpstr>
    </vt:vector>
  </TitlesOfParts>
  <Company>HSX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Stefan</dc:creator>
  <cp:lastModifiedBy>Santhosh Kumar</cp:lastModifiedBy>
  <cp:revision>87</cp:revision>
  <cp:lastPrinted>2014-10-23T15:44:52Z</cp:lastPrinted>
  <dcterms:created xsi:type="dcterms:W3CDTF">2003-10-22T11:56:04Z</dcterms:created>
  <dcterms:modified xsi:type="dcterms:W3CDTF">2014-10-23T16:42:09Z</dcterms:modified>
</cp:coreProperties>
</file>