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7432000" cy="16459200"/>
  <p:notesSz cx="7010400" cy="120396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3300"/>
    <a:srgbClr val="FF99CC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924" autoAdjust="0"/>
    <p:restoredTop sz="96450" autoAdjust="0"/>
  </p:normalViewPr>
  <p:slideViewPr>
    <p:cSldViewPr snapToGrid="0">
      <p:cViewPr>
        <p:scale>
          <a:sx n="60" d="100"/>
          <a:sy n="60" d="100"/>
        </p:scale>
        <p:origin x="1986" y="1260"/>
      </p:cViewPr>
      <p:guideLst>
        <p:guide orient="horz" pos="5184"/>
        <p:guide pos="86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1"/>
            <a:ext cx="3038258" cy="602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190" tIns="47094" rIns="94190" bIns="47094" numCol="1" anchor="t" anchorCtr="0" compatLnSpc="1">
            <a:prstTxWarp prst="textNoShape">
              <a:avLst/>
            </a:prstTxWarp>
          </a:bodyPr>
          <a:lstStyle>
            <a:lvl1pPr defTabSz="94258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576" y="1"/>
            <a:ext cx="3038258" cy="602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190" tIns="47094" rIns="94190" bIns="47094" numCol="1" anchor="t" anchorCtr="0" compatLnSpc="1">
            <a:prstTxWarp prst="textNoShape">
              <a:avLst/>
            </a:prstTxWarp>
          </a:bodyPr>
          <a:lstStyle>
            <a:lvl1pPr algn="r" defTabSz="942581">
              <a:defRPr sz="1200"/>
            </a:lvl1pPr>
          </a:lstStyle>
          <a:p>
            <a:pPr>
              <a:defRPr/>
            </a:pPr>
            <a:fld id="{7DBDB107-A9A6-484D-8017-0941FD7AF79D}" type="datetimeFigureOut">
              <a:rPr lang="en-US"/>
              <a:pPr>
                <a:defRPr/>
              </a:pPr>
              <a:t>11/12/2008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55588" y="903288"/>
            <a:ext cx="7521576" cy="4513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2" tIns="45701" rIns="91402" bIns="4570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0413" y="5718507"/>
            <a:ext cx="5609574" cy="5417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190" tIns="47094" rIns="94190" bIns="470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1" y="11434974"/>
            <a:ext cx="3038258" cy="602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190" tIns="47094" rIns="94190" bIns="47094" numCol="1" anchor="b" anchorCtr="0" compatLnSpc="1">
            <a:prstTxWarp prst="textNoShape">
              <a:avLst/>
            </a:prstTxWarp>
          </a:bodyPr>
          <a:lstStyle>
            <a:lvl1pPr defTabSz="94258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576" y="11434974"/>
            <a:ext cx="3038258" cy="602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190" tIns="47094" rIns="94190" bIns="47094" numCol="1" anchor="b" anchorCtr="0" compatLnSpc="1">
            <a:prstTxWarp prst="textNoShape">
              <a:avLst/>
            </a:prstTxWarp>
          </a:bodyPr>
          <a:lstStyle>
            <a:lvl1pPr algn="r" defTabSz="942581">
              <a:defRPr sz="1200"/>
            </a:lvl1pPr>
          </a:lstStyle>
          <a:p>
            <a:pPr>
              <a:defRPr/>
            </a:pPr>
            <a:fld id="{49E30AA1-73D3-4D7B-B548-A1AAC2F341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5F1C0B-EC21-4066-B563-B6FD20108A49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5113338"/>
            <a:ext cx="23317200" cy="3527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9326563"/>
            <a:ext cx="19202400" cy="42068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C16037-1015-443D-BF94-84FD170B5D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1F3C79-F35D-4FD3-842D-10C5099922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6938" y="10575925"/>
            <a:ext cx="23317200" cy="32702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6938" y="6975475"/>
            <a:ext cx="23317200" cy="36004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D20E3-4319-42BC-BB9F-16D4E288D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57400" y="4756150"/>
            <a:ext cx="11582400" cy="9874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92200" y="4756150"/>
            <a:ext cx="11582400" cy="9874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94C8A-292C-4713-813F-EB3DA49971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58813"/>
            <a:ext cx="24688800" cy="2743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84588"/>
            <a:ext cx="12120563" cy="15351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5219700"/>
            <a:ext cx="12120563" cy="9483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935075" y="3684588"/>
            <a:ext cx="12125325" cy="15351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935075" y="5219700"/>
            <a:ext cx="12125325" cy="9483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70056-E6D5-46D6-B100-6664247DDE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14AD3-698B-40C2-B7B5-A1726C858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C7BEF-2041-4ED0-B7D7-8AAA61492B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55638"/>
            <a:ext cx="9024938" cy="27892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25150" y="655638"/>
            <a:ext cx="15335250" cy="140477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3444875"/>
            <a:ext cx="9024938" cy="11258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20AC3-D715-4B6E-9D37-A3401FDD6A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6863" y="11522075"/>
            <a:ext cx="16459200" cy="13589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76863" y="1470025"/>
            <a:ext cx="16459200" cy="98758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76863" y="12880975"/>
            <a:ext cx="16459200" cy="19319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9D6AF-E506-4B4E-B596-8B302CBD28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1581E-0DDB-49EF-A7F7-BE1FD7C7B3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545300" y="1463675"/>
            <a:ext cx="5829300" cy="13166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57400" y="1463675"/>
            <a:ext cx="17335500" cy="13166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64371-19AB-497D-9B27-D7AED7B348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57400" y="1463675"/>
            <a:ext cx="23317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50767" tIns="125384" rIns="250767" bIns="1253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57400" y="4756150"/>
            <a:ext cx="23317200" cy="987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50767" tIns="125384" rIns="250767" bIns="1253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057400" y="14997113"/>
            <a:ext cx="57150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50767" tIns="125384" rIns="250767" bIns="125384" numCol="1" anchor="t" anchorCtr="0" compatLnSpc="1">
            <a:prstTxWarp prst="textNoShape">
              <a:avLst/>
            </a:prstTxWarp>
          </a:bodyPr>
          <a:lstStyle>
            <a:lvl1pPr>
              <a:defRPr sz="3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372600" y="14997113"/>
            <a:ext cx="86868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50767" tIns="125384" rIns="250767" bIns="125384" numCol="1" anchor="t" anchorCtr="0" compatLnSpc="1">
            <a:prstTxWarp prst="textNoShape">
              <a:avLst/>
            </a:prstTxWarp>
          </a:bodyPr>
          <a:lstStyle>
            <a:lvl1pPr algn="ctr">
              <a:defRPr sz="3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9659600" y="14997113"/>
            <a:ext cx="57150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50767" tIns="125384" rIns="250767" bIns="125384" numCol="1" anchor="t" anchorCtr="0" compatLnSpc="1">
            <a:prstTxWarp prst="textNoShape">
              <a:avLst/>
            </a:prstTxWarp>
          </a:bodyPr>
          <a:lstStyle>
            <a:lvl1pPr algn="r">
              <a:defRPr sz="3900"/>
            </a:lvl1pPr>
          </a:lstStyle>
          <a:p>
            <a:pPr>
              <a:defRPr/>
            </a:pPr>
            <a:fld id="{4755FE49-FA61-4036-9EA3-7D248A72C7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508250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2508250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Times New Roman" pitchFamily="18" charset="0"/>
        </a:defRPr>
      </a:lvl2pPr>
      <a:lvl3pPr algn="ctr" defTabSz="2508250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Times New Roman" pitchFamily="18" charset="0"/>
        </a:defRPr>
      </a:lvl3pPr>
      <a:lvl4pPr algn="ctr" defTabSz="2508250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Times New Roman" pitchFamily="18" charset="0"/>
        </a:defRPr>
      </a:lvl4pPr>
      <a:lvl5pPr algn="ctr" defTabSz="2508250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Times New Roman" pitchFamily="18" charset="0"/>
        </a:defRPr>
      </a:lvl5pPr>
      <a:lvl6pPr marL="457200" algn="ctr" defTabSz="2508250" rtl="0" fontAlgn="base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Times New Roman" pitchFamily="18" charset="0"/>
        </a:defRPr>
      </a:lvl6pPr>
      <a:lvl7pPr marL="914400" algn="ctr" defTabSz="2508250" rtl="0" fontAlgn="base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Times New Roman" pitchFamily="18" charset="0"/>
        </a:defRPr>
      </a:lvl7pPr>
      <a:lvl8pPr marL="1371600" algn="ctr" defTabSz="2508250" rtl="0" fontAlgn="base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Times New Roman" pitchFamily="18" charset="0"/>
        </a:defRPr>
      </a:lvl8pPr>
      <a:lvl9pPr marL="1828800" algn="ctr" defTabSz="2508250" rtl="0" fontAlgn="base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Times New Roman" pitchFamily="18" charset="0"/>
        </a:defRPr>
      </a:lvl9pPr>
    </p:titleStyle>
    <p:bodyStyle>
      <a:lvl1pPr marL="941388" indent="-941388" algn="l" defTabSz="2508250" rtl="0" eaLnBrk="0" fontAlgn="base" hangingPunct="0">
        <a:spcBef>
          <a:spcPct val="20000"/>
        </a:spcBef>
        <a:spcAft>
          <a:spcPct val="0"/>
        </a:spcAft>
        <a:buChar char="•"/>
        <a:defRPr sz="8800">
          <a:solidFill>
            <a:schemeClr val="tx1"/>
          </a:solidFill>
          <a:latin typeface="+mn-lt"/>
          <a:ea typeface="+mn-ea"/>
          <a:cs typeface="+mn-cs"/>
        </a:defRPr>
      </a:lvl1pPr>
      <a:lvl2pPr marL="2036763" indent="-782638" algn="l" defTabSz="2508250" rtl="0" eaLnBrk="0" fontAlgn="base" hangingPunct="0">
        <a:spcBef>
          <a:spcPct val="20000"/>
        </a:spcBef>
        <a:spcAft>
          <a:spcPct val="0"/>
        </a:spcAft>
        <a:buChar char="–"/>
        <a:defRPr sz="7700">
          <a:solidFill>
            <a:schemeClr val="tx1"/>
          </a:solidFill>
          <a:latin typeface="+mn-lt"/>
        </a:defRPr>
      </a:lvl2pPr>
      <a:lvl3pPr marL="3135313" indent="-627063" algn="l" defTabSz="2508250" rtl="0" eaLnBrk="0" fontAlgn="base" hangingPunct="0">
        <a:spcBef>
          <a:spcPct val="20000"/>
        </a:spcBef>
        <a:spcAft>
          <a:spcPct val="0"/>
        </a:spcAft>
        <a:buChar char="•"/>
        <a:defRPr sz="6600">
          <a:solidFill>
            <a:schemeClr val="tx1"/>
          </a:solidFill>
          <a:latin typeface="+mn-lt"/>
        </a:defRPr>
      </a:lvl3pPr>
      <a:lvl4pPr marL="4387850" indent="-625475" algn="l" defTabSz="2508250" rtl="0" eaLnBrk="0" fontAlgn="base" hangingPunct="0">
        <a:spcBef>
          <a:spcPct val="20000"/>
        </a:spcBef>
        <a:spcAft>
          <a:spcPct val="0"/>
        </a:spcAft>
        <a:buChar char="–"/>
        <a:defRPr sz="5500">
          <a:solidFill>
            <a:schemeClr val="tx1"/>
          </a:solidFill>
          <a:latin typeface="+mn-lt"/>
        </a:defRPr>
      </a:lvl4pPr>
      <a:lvl5pPr marL="5641975" indent="-627063" algn="l" defTabSz="2508250" rtl="0" eaLnBrk="0" fontAlgn="base" hangingPunct="0">
        <a:spcBef>
          <a:spcPct val="20000"/>
        </a:spcBef>
        <a:spcAft>
          <a:spcPct val="0"/>
        </a:spcAft>
        <a:buChar char="»"/>
        <a:defRPr sz="5500">
          <a:solidFill>
            <a:schemeClr val="tx1"/>
          </a:solidFill>
          <a:latin typeface="+mn-lt"/>
        </a:defRPr>
      </a:lvl5pPr>
      <a:lvl6pPr marL="6099175" indent="-627063" algn="l" defTabSz="2508250" rtl="0" fontAlgn="base">
        <a:spcBef>
          <a:spcPct val="20000"/>
        </a:spcBef>
        <a:spcAft>
          <a:spcPct val="0"/>
        </a:spcAft>
        <a:buChar char="»"/>
        <a:defRPr sz="5500">
          <a:solidFill>
            <a:schemeClr val="tx1"/>
          </a:solidFill>
          <a:latin typeface="+mn-lt"/>
        </a:defRPr>
      </a:lvl6pPr>
      <a:lvl7pPr marL="6556375" indent="-627063" algn="l" defTabSz="2508250" rtl="0" fontAlgn="base">
        <a:spcBef>
          <a:spcPct val="20000"/>
        </a:spcBef>
        <a:spcAft>
          <a:spcPct val="0"/>
        </a:spcAft>
        <a:buChar char="»"/>
        <a:defRPr sz="5500">
          <a:solidFill>
            <a:schemeClr val="tx1"/>
          </a:solidFill>
          <a:latin typeface="+mn-lt"/>
        </a:defRPr>
      </a:lvl7pPr>
      <a:lvl8pPr marL="7013575" indent="-627063" algn="l" defTabSz="2508250" rtl="0" fontAlgn="base">
        <a:spcBef>
          <a:spcPct val="20000"/>
        </a:spcBef>
        <a:spcAft>
          <a:spcPct val="0"/>
        </a:spcAft>
        <a:buChar char="»"/>
        <a:defRPr sz="5500">
          <a:solidFill>
            <a:schemeClr val="tx1"/>
          </a:solidFill>
          <a:latin typeface="+mn-lt"/>
        </a:defRPr>
      </a:lvl8pPr>
      <a:lvl9pPr marL="7470775" indent="-627063" algn="l" defTabSz="2508250" rtl="0" fontAlgn="base">
        <a:spcBef>
          <a:spcPct val="20000"/>
        </a:spcBef>
        <a:spcAft>
          <a:spcPct val="0"/>
        </a:spcAft>
        <a:buChar char="»"/>
        <a:defRPr sz="5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jpeg"/><Relationship Id="rId18" Type="http://schemas.openxmlformats.org/officeDocument/2006/relationships/image" Target="../media/image15.jpe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18.emf"/><Relationship Id="rId7" Type="http://schemas.openxmlformats.org/officeDocument/2006/relationships/image" Target="../media/image6.emf"/><Relationship Id="rId12" Type="http://schemas.openxmlformats.org/officeDocument/2006/relationships/oleObject" Target="../embeddings/oleObject2.bin"/><Relationship Id="rId17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jpeg"/><Relationship Id="rId20" Type="http://schemas.openxmlformats.org/officeDocument/2006/relationships/image" Target="../media/image17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11" Type="http://schemas.openxmlformats.org/officeDocument/2006/relationships/oleObject" Target="../embeddings/oleObject1.bin"/><Relationship Id="rId24" Type="http://schemas.openxmlformats.org/officeDocument/2006/relationships/image" Target="../media/image21.jpeg"/><Relationship Id="rId5" Type="http://schemas.openxmlformats.org/officeDocument/2006/relationships/image" Target="../media/image4.jpeg"/><Relationship Id="rId15" Type="http://schemas.openxmlformats.org/officeDocument/2006/relationships/image" Target="../media/image12.jpeg"/><Relationship Id="rId23" Type="http://schemas.openxmlformats.org/officeDocument/2006/relationships/image" Target="../media/image20.emf"/><Relationship Id="rId10" Type="http://schemas.openxmlformats.org/officeDocument/2006/relationships/image" Target="../media/image9.jpeg"/><Relationship Id="rId19" Type="http://schemas.openxmlformats.org/officeDocument/2006/relationships/image" Target="../media/image16.emf"/><Relationship Id="rId4" Type="http://schemas.openxmlformats.org/officeDocument/2006/relationships/image" Target="../media/image3.wmf"/><Relationship Id="rId9" Type="http://schemas.openxmlformats.org/officeDocument/2006/relationships/image" Target="../media/image8.png"/><Relationship Id="rId14" Type="http://schemas.openxmlformats.org/officeDocument/2006/relationships/image" Target="../media/image11.jpeg"/><Relationship Id="rId22" Type="http://schemas.openxmlformats.org/officeDocument/2006/relationships/image" Target="../media/image1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9" name="Group 128"/>
          <p:cNvGrpSpPr>
            <a:grpSpLocks/>
          </p:cNvGrpSpPr>
          <p:nvPr/>
        </p:nvGrpSpPr>
        <p:grpSpPr bwMode="auto">
          <a:xfrm>
            <a:off x="943853" y="13589296"/>
            <a:ext cx="3837954" cy="2114551"/>
            <a:chOff x="2819400" y="6629400"/>
            <a:chExt cx="3733800" cy="2114550"/>
          </a:xfrm>
        </p:grpSpPr>
        <p:pic>
          <p:nvPicPr>
            <p:cNvPr id="1171" name="Picture 2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19400" y="6629400"/>
              <a:ext cx="2819400" cy="2114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72" name="Text Box 10"/>
            <p:cNvSpPr txBox="1">
              <a:spLocks noChangeArrowheads="1"/>
            </p:cNvSpPr>
            <p:nvPr/>
          </p:nvSpPr>
          <p:spPr bwMode="auto">
            <a:xfrm>
              <a:off x="4511675" y="7162800"/>
              <a:ext cx="204152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solidFill>
                    <a:srgbClr val="3333FF"/>
                  </a:solidFill>
                  <a:latin typeface="Arial" charset="0"/>
                  <a:cs typeface="Arial" charset="0"/>
                </a:rPr>
                <a:t>n=4,m=0</a:t>
              </a:r>
            </a:p>
          </p:txBody>
        </p:sp>
        <p:sp>
          <p:nvSpPr>
            <p:cNvPr id="1173" name="Text Box 21"/>
            <p:cNvSpPr txBox="1">
              <a:spLocks noChangeArrowheads="1"/>
            </p:cNvSpPr>
            <p:nvPr/>
          </p:nvSpPr>
          <p:spPr bwMode="auto">
            <a:xfrm>
              <a:off x="4343400" y="8077200"/>
              <a:ext cx="204152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>
                  <a:solidFill>
                    <a:srgbClr val="FF3300"/>
                  </a:solidFill>
                  <a:latin typeface="Arial" charset="0"/>
                  <a:cs typeface="Arial" charset="0"/>
                </a:rPr>
                <a:t>n=4,m=1</a:t>
              </a:r>
            </a:p>
          </p:txBody>
        </p:sp>
        <p:sp>
          <p:nvSpPr>
            <p:cNvPr id="1174" name="Text Box 24"/>
            <p:cNvSpPr txBox="1">
              <a:spLocks noChangeArrowheads="1"/>
            </p:cNvSpPr>
            <p:nvPr/>
          </p:nvSpPr>
          <p:spPr bwMode="auto">
            <a:xfrm>
              <a:off x="4532897" y="7696200"/>
              <a:ext cx="921043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>
                  <a:solidFill>
                    <a:srgbClr val="3333FF"/>
                  </a:solidFill>
                  <a:latin typeface="Arial" charset="0"/>
                  <a:cs typeface="Arial" charset="0"/>
                </a:rPr>
                <a:t>n=8,m=0</a:t>
              </a:r>
            </a:p>
          </p:txBody>
        </p:sp>
      </p:grpSp>
      <p:sp>
        <p:nvSpPr>
          <p:cNvPr id="1033" name="Rectangle 7"/>
          <p:cNvSpPr>
            <a:spLocks noChangeArrowheads="1"/>
          </p:cNvSpPr>
          <p:nvPr/>
        </p:nvSpPr>
        <p:spPr bwMode="auto">
          <a:xfrm>
            <a:off x="12545247" y="2650577"/>
            <a:ext cx="2859087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" name="Text Box 57"/>
          <p:cNvSpPr txBox="1">
            <a:spLocks noChangeArrowheads="1"/>
          </p:cNvSpPr>
          <p:nvPr/>
        </p:nvSpPr>
        <p:spPr bwMode="auto">
          <a:xfrm>
            <a:off x="2041525" y="296863"/>
            <a:ext cx="2339022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0952" tIns="30476" rIns="60952" bIns="30476">
            <a:spAutoFit/>
          </a:bodyPr>
          <a:lstStyle/>
          <a:p>
            <a:pPr algn="ctr" defTabSz="609600"/>
            <a:r>
              <a:rPr lang="en-US" sz="5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The HSX Experimental Program</a:t>
            </a:r>
            <a:endParaRPr lang="en-US" sz="54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2128" name="Text Box 80"/>
          <p:cNvSpPr txBox="1">
            <a:spLocks noChangeArrowheads="1"/>
          </p:cNvSpPr>
          <p:nvPr/>
        </p:nvSpPr>
        <p:spPr bwMode="auto">
          <a:xfrm>
            <a:off x="752976" y="2288427"/>
            <a:ext cx="8078202" cy="553990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60952" tIns="30476" rIns="60952" bIns="30476">
            <a:spAutoFit/>
          </a:bodyPr>
          <a:lstStyle/>
          <a:p>
            <a:pPr algn="ctr" defTabSz="609600">
              <a:defRPr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Program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036" name="Text Box 81"/>
          <p:cNvSpPr txBox="1">
            <a:spLocks noChangeArrowheads="1"/>
          </p:cNvSpPr>
          <p:nvPr/>
        </p:nvSpPr>
        <p:spPr bwMode="auto">
          <a:xfrm>
            <a:off x="1612232" y="1066800"/>
            <a:ext cx="23944076" cy="116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pPr algn="ctr" defTabSz="609600"/>
            <a:r>
              <a:rPr lang="en-US" sz="2400" b="1" u="sng" dirty="0" smtClean="0">
                <a:latin typeface="Arial" charset="0"/>
              </a:rPr>
              <a:t>F. Simon B. Anderson</a:t>
            </a:r>
            <a:r>
              <a:rPr lang="en-US" sz="2400" b="1" dirty="0" smtClean="0">
                <a:latin typeface="Arial" charset="0"/>
              </a:rPr>
              <a:t>, </a:t>
            </a:r>
            <a:r>
              <a:rPr lang="en-US" sz="2400" b="1" dirty="0">
                <a:latin typeface="Arial" charset="0"/>
              </a:rPr>
              <a:t>D.T. Anderson, </a:t>
            </a:r>
            <a:r>
              <a:rPr lang="en-US" sz="2400" b="1" dirty="0" smtClean="0">
                <a:latin typeface="Arial" charset="0"/>
              </a:rPr>
              <a:t> A.R</a:t>
            </a:r>
            <a:r>
              <a:rPr lang="en-US" sz="2400" b="1" dirty="0" smtClean="0">
                <a:latin typeface="Arial" charset="0"/>
              </a:rPr>
              <a:t>. </a:t>
            </a:r>
            <a:r>
              <a:rPr lang="en-US" sz="2400" b="1" dirty="0" err="1">
                <a:latin typeface="Arial" charset="0"/>
              </a:rPr>
              <a:t>Briesemeister</a:t>
            </a:r>
            <a:r>
              <a:rPr lang="en-US" sz="2400" b="1" dirty="0">
                <a:latin typeface="Arial" charset="0"/>
              </a:rPr>
              <a:t>, </a:t>
            </a:r>
            <a:r>
              <a:rPr lang="en-US" sz="2400" b="1" dirty="0" smtClean="0">
                <a:latin typeface="Arial" charset="0"/>
              </a:rPr>
              <a:t>C. Clark, </a:t>
            </a:r>
            <a:r>
              <a:rPr lang="en-US" sz="2400" b="1" dirty="0" err="1" smtClean="0">
                <a:latin typeface="Arial" charset="0"/>
              </a:rPr>
              <a:t>K.M.Likin</a:t>
            </a:r>
            <a:r>
              <a:rPr lang="en-US" sz="2400" b="1" dirty="0" smtClean="0">
                <a:latin typeface="Arial" charset="0"/>
              </a:rPr>
              <a:t>, J. Lore, H. Lu, P.H. </a:t>
            </a:r>
            <a:r>
              <a:rPr lang="en-US" sz="2400" b="1" dirty="0" err="1" smtClean="0">
                <a:latin typeface="Arial" charset="0"/>
              </a:rPr>
              <a:t>Probert</a:t>
            </a:r>
            <a:r>
              <a:rPr lang="en-US" sz="2400" b="1" dirty="0" smtClean="0">
                <a:latin typeface="Arial" charset="0"/>
              </a:rPr>
              <a:t>, J.W. </a:t>
            </a:r>
            <a:r>
              <a:rPr lang="en-US" sz="2400" b="1" dirty="0" err="1" smtClean="0">
                <a:latin typeface="Arial" charset="0"/>
              </a:rPr>
              <a:t>Radder</a:t>
            </a:r>
            <a:r>
              <a:rPr lang="en-US" sz="2400" b="1" dirty="0" smtClean="0">
                <a:latin typeface="Arial" charset="0"/>
              </a:rPr>
              <a:t>, J. Schmitt</a:t>
            </a:r>
            <a:r>
              <a:rPr lang="en-US" sz="2400" b="1" dirty="0" smtClean="0"/>
              <a:t>, </a:t>
            </a:r>
            <a:r>
              <a:rPr lang="en-US" sz="2400" b="1" dirty="0" smtClean="0"/>
              <a:t> </a:t>
            </a:r>
            <a:r>
              <a:rPr lang="en-US" sz="2400" b="1" dirty="0" smtClean="0">
                <a:latin typeface="Arial" charset="0"/>
              </a:rPr>
              <a:t>J.N</a:t>
            </a:r>
            <a:r>
              <a:rPr lang="en-US" sz="2400" b="1" dirty="0">
                <a:latin typeface="Arial" charset="0"/>
              </a:rPr>
              <a:t>. </a:t>
            </a:r>
            <a:r>
              <a:rPr lang="en-US" sz="2400" b="1" dirty="0" err="1">
                <a:latin typeface="Arial" charset="0"/>
              </a:rPr>
              <a:t>Talmadge</a:t>
            </a:r>
            <a:r>
              <a:rPr lang="en-US" sz="2400" b="1" dirty="0">
                <a:latin typeface="Arial" charset="0"/>
              </a:rPr>
              <a:t>, </a:t>
            </a:r>
            <a:r>
              <a:rPr lang="en-US" sz="2400" b="1" dirty="0" smtClean="0">
                <a:latin typeface="Arial" charset="0"/>
              </a:rPr>
              <a:t> R. Wilcox, K</a:t>
            </a:r>
            <a:r>
              <a:rPr lang="en-US" sz="2400" b="1" dirty="0">
                <a:latin typeface="Arial" charset="0"/>
              </a:rPr>
              <a:t>. </a:t>
            </a:r>
            <a:r>
              <a:rPr lang="en-US" sz="2400" b="1" dirty="0" err="1">
                <a:latin typeface="Arial" charset="0"/>
              </a:rPr>
              <a:t>Zhai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smtClean="0">
                <a:latin typeface="Arial" charset="0"/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  <a:latin typeface="Arial" charset="0"/>
              </a:rPr>
              <a:t>HSX </a:t>
            </a:r>
            <a:r>
              <a:rPr lang="en-US" sz="2400" b="1" dirty="0">
                <a:solidFill>
                  <a:schemeClr val="accent2"/>
                </a:solidFill>
                <a:latin typeface="Arial" charset="0"/>
              </a:rPr>
              <a:t>Plasma Laboratory, University of </a:t>
            </a:r>
            <a:r>
              <a:rPr lang="en-US" sz="2400" b="1" dirty="0" smtClean="0">
                <a:solidFill>
                  <a:schemeClr val="accent2"/>
                </a:solidFill>
                <a:latin typeface="Arial" charset="0"/>
              </a:rPr>
              <a:t>Wisconsin</a:t>
            </a:r>
          </a:p>
          <a:p>
            <a:pPr algn="ctr" defTabSz="609600"/>
            <a:r>
              <a:rPr lang="en-US" sz="2400" b="1" dirty="0" smtClean="0">
                <a:latin typeface="Arial" charset="0"/>
              </a:rPr>
              <a:t>C. Deng </a:t>
            </a:r>
            <a:r>
              <a:rPr lang="en-US" sz="2400" b="1" dirty="0" smtClean="0">
                <a:solidFill>
                  <a:srgbClr val="0033CC"/>
                </a:solidFill>
                <a:latin typeface="Arial" charset="0"/>
              </a:rPr>
              <a:t>UCLA</a:t>
            </a:r>
            <a:r>
              <a:rPr lang="en-US" sz="2400" b="1" dirty="0" smtClean="0">
                <a:latin typeface="Arial" charset="0"/>
              </a:rPr>
              <a:t>, </a:t>
            </a:r>
            <a:r>
              <a:rPr lang="en-US" sz="2400" b="1" dirty="0" smtClean="0">
                <a:latin typeface="Arial" charset="0"/>
              </a:rPr>
              <a:t>W</a:t>
            </a:r>
            <a:r>
              <a:rPr lang="en-US" sz="2400" b="1" dirty="0">
                <a:latin typeface="Arial" charset="0"/>
              </a:rPr>
              <a:t>. </a:t>
            </a:r>
            <a:r>
              <a:rPr lang="en-US" sz="2400" b="1" dirty="0" err="1">
                <a:latin typeface="Arial" charset="0"/>
              </a:rPr>
              <a:t>Guttenfelder</a:t>
            </a:r>
            <a:r>
              <a:rPr lang="en-US" sz="2400" b="1" dirty="0">
                <a:latin typeface="Arial" charset="0"/>
              </a:rPr>
              <a:t>  </a:t>
            </a:r>
            <a:r>
              <a:rPr lang="en-US" sz="2400" b="1" dirty="0">
                <a:solidFill>
                  <a:schemeClr val="accent2"/>
                </a:solidFill>
                <a:latin typeface="Arial" charset="0"/>
              </a:rPr>
              <a:t>University of Warwick, U.K</a:t>
            </a:r>
            <a:r>
              <a:rPr lang="en-US" sz="2400" b="1" dirty="0" smtClean="0">
                <a:solidFill>
                  <a:schemeClr val="accent2"/>
                </a:solidFill>
                <a:latin typeface="Arial" charset="0"/>
              </a:rPr>
              <a:t>.</a:t>
            </a:r>
            <a:endParaRPr lang="en-US" sz="24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2238" name="Text Box 190"/>
          <p:cNvSpPr txBox="1">
            <a:spLocks noChangeArrowheads="1"/>
          </p:cNvSpPr>
          <p:nvPr/>
        </p:nvSpPr>
        <p:spPr bwMode="auto">
          <a:xfrm>
            <a:off x="770188" y="5937702"/>
            <a:ext cx="7971922" cy="553990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60952" tIns="30476" rIns="60952" bIns="30476">
            <a:spAutoFit/>
          </a:bodyPr>
          <a:lstStyle/>
          <a:p>
            <a:pPr algn="ctr" defTabSz="609600"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 HSX Stellarator</a:t>
            </a:r>
          </a:p>
        </p:txBody>
      </p:sp>
      <p:pic>
        <p:nvPicPr>
          <p:cNvPr id="1039" name="Picture 364" descr="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512713" y="228600"/>
            <a:ext cx="1633537" cy="140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0" name="Picture 36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4788" y="228600"/>
            <a:ext cx="1525587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1" name="Line 367"/>
          <p:cNvSpPr>
            <a:spLocks noChangeShapeType="1"/>
          </p:cNvSpPr>
          <p:nvPr/>
        </p:nvSpPr>
        <p:spPr bwMode="auto">
          <a:xfrm>
            <a:off x="368970" y="2213810"/>
            <a:ext cx="26822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42" name="Text Box 425"/>
          <p:cNvSpPr txBox="1">
            <a:spLocks noChangeArrowheads="1"/>
          </p:cNvSpPr>
          <p:nvPr/>
        </p:nvSpPr>
        <p:spPr bwMode="auto">
          <a:xfrm>
            <a:off x="1981200" y="15849600"/>
            <a:ext cx="233902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0952" tIns="30476" rIns="60952" bIns="30476">
            <a:spAutoFit/>
          </a:bodyPr>
          <a:lstStyle/>
          <a:p>
            <a:pPr algn="ctr" defTabSz="609600"/>
            <a:r>
              <a:rPr lang="en-US" sz="3600" b="1" dirty="0">
                <a:solidFill>
                  <a:srgbClr val="0033CC"/>
                </a:solidFill>
                <a:latin typeface="Arial" charset="0"/>
              </a:rPr>
              <a:t>50</a:t>
            </a:r>
            <a:r>
              <a:rPr lang="en-US" sz="3600" b="1" baseline="30000" dirty="0">
                <a:solidFill>
                  <a:srgbClr val="0033CC"/>
                </a:solidFill>
                <a:latin typeface="Arial" charset="0"/>
              </a:rPr>
              <a:t>th</a:t>
            </a:r>
            <a:r>
              <a:rPr lang="en-US" sz="3600" b="1" dirty="0">
                <a:solidFill>
                  <a:srgbClr val="0033CC"/>
                </a:solidFill>
                <a:latin typeface="Arial" charset="0"/>
              </a:rPr>
              <a:t> Annual Meeting of the Division of Plasma Physics, November 17-21, 2008, Dallas, Texas</a:t>
            </a:r>
            <a:endParaRPr lang="en-US" sz="3600" dirty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1044" name="TextBox 108"/>
          <p:cNvSpPr txBox="1">
            <a:spLocks noChangeArrowheads="1"/>
          </p:cNvSpPr>
          <p:nvPr/>
        </p:nvSpPr>
        <p:spPr bwMode="auto">
          <a:xfrm>
            <a:off x="6677274" y="13416800"/>
            <a:ext cx="1879814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Arial" charset="0"/>
                <a:cs typeface="Arial" charset="0"/>
              </a:rPr>
              <a:t>Parameters</a:t>
            </a:r>
          </a:p>
        </p:txBody>
      </p:sp>
      <p:sp>
        <p:nvSpPr>
          <p:cNvPr id="1046" name="Text Box 275"/>
          <p:cNvSpPr txBox="1">
            <a:spLocks noChangeArrowheads="1"/>
          </p:cNvSpPr>
          <p:nvPr/>
        </p:nvSpPr>
        <p:spPr bwMode="auto">
          <a:xfrm>
            <a:off x="19682230" y="12364889"/>
            <a:ext cx="6876317" cy="430879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pPr algn="ctr" defTabSz="609600"/>
            <a:r>
              <a:rPr lang="en-US" sz="2400" b="1" dirty="0">
                <a:solidFill>
                  <a:schemeClr val="bg1"/>
                </a:solidFill>
                <a:latin typeface="Arial" charset="0"/>
              </a:rPr>
              <a:t>Future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</a:rPr>
              <a:t>Plans and Directions</a:t>
            </a:r>
            <a:endParaRPr lang="en-US" sz="24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48" name="Line 419"/>
          <p:cNvSpPr>
            <a:spLocks noChangeShapeType="1"/>
          </p:cNvSpPr>
          <p:nvPr/>
        </p:nvSpPr>
        <p:spPr bwMode="auto">
          <a:xfrm flipH="1" flipV="1">
            <a:off x="9848850" y="2227846"/>
            <a:ext cx="45719" cy="13605711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9" name="Text Box 184"/>
          <p:cNvSpPr txBox="1">
            <a:spLocks noChangeArrowheads="1"/>
          </p:cNvSpPr>
          <p:nvPr/>
        </p:nvSpPr>
        <p:spPr bwMode="auto">
          <a:xfrm>
            <a:off x="19155104" y="2709718"/>
            <a:ext cx="8040414" cy="1785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r>
              <a:rPr lang="en-US" sz="1400" b="1" dirty="0" smtClean="0">
                <a:latin typeface="+mn-lt"/>
              </a:rPr>
              <a:t>1 T Profile Comparison</a:t>
            </a:r>
            <a:endParaRPr lang="en-US" sz="1400" b="1" dirty="0">
              <a:latin typeface="+mn-lt"/>
            </a:endParaRPr>
          </a:p>
          <a:p>
            <a:pPr>
              <a:buFont typeface="Arial" charset="0"/>
              <a:buChar char="•"/>
            </a:pPr>
            <a:r>
              <a:rPr lang="en-US" sz="1400" dirty="0">
                <a:latin typeface="+mn-lt"/>
                <a:cs typeface="Arial" charset="0"/>
              </a:rPr>
              <a:t>Electron temperature profiles are strongly peaked in the core </a:t>
            </a:r>
            <a:r>
              <a:rPr lang="en-US" sz="1400" dirty="0" smtClean="0">
                <a:latin typeface="+mn-lt"/>
                <a:cs typeface="Arial" charset="0"/>
              </a:rPr>
              <a:t>in QHS</a:t>
            </a:r>
          </a:p>
          <a:p>
            <a:pPr>
              <a:buFont typeface="Arial" charset="0"/>
              <a:buChar char="•"/>
            </a:pPr>
            <a:r>
              <a:rPr lang="en-US" sz="1400" dirty="0" smtClean="0">
                <a:latin typeface="+mn-lt"/>
                <a:cs typeface="Arial" charset="0"/>
              </a:rPr>
              <a:t>Steep temperature gradient is evidence of Core Electron Root Confinement (CERC) in QHS configuration</a:t>
            </a:r>
          </a:p>
          <a:p>
            <a:r>
              <a:rPr lang="en-US" sz="1400" b="1" dirty="0" smtClean="0"/>
              <a:t>Quasi-linear </a:t>
            </a:r>
            <a:r>
              <a:rPr lang="en-US" sz="1400" b="1" dirty="0" err="1" smtClean="0"/>
              <a:t>Weiland</a:t>
            </a:r>
            <a:r>
              <a:rPr lang="en-US" sz="1400" b="1" dirty="0" smtClean="0"/>
              <a:t> model has been used to model turbulent transport</a:t>
            </a:r>
          </a:p>
          <a:p>
            <a:pPr>
              <a:buFont typeface="Arial" charset="0"/>
              <a:buChar char="•"/>
            </a:pPr>
            <a:r>
              <a:rPr lang="en-US" sz="1400" dirty="0" smtClean="0">
                <a:cs typeface="Arial" charset="0"/>
              </a:rPr>
              <a:t>With local geometry considerations, good agreement with 3D </a:t>
            </a:r>
            <a:r>
              <a:rPr lang="en-US" sz="1400" dirty="0" err="1" smtClean="0">
                <a:cs typeface="Arial" charset="0"/>
              </a:rPr>
              <a:t>gyrokinetic</a:t>
            </a:r>
            <a:r>
              <a:rPr lang="en-US" sz="1400" dirty="0" smtClean="0">
                <a:cs typeface="Arial" charset="0"/>
              </a:rPr>
              <a:t> GS2 results.</a:t>
            </a:r>
          </a:p>
          <a:p>
            <a:r>
              <a:rPr lang="en-US" sz="1400" b="1" dirty="0" err="1" smtClean="0">
                <a:cs typeface="Arial" charset="0"/>
              </a:rPr>
              <a:t>ExB</a:t>
            </a:r>
            <a:r>
              <a:rPr lang="en-US" sz="1400" b="1" dirty="0" smtClean="0">
                <a:cs typeface="Arial" charset="0"/>
              </a:rPr>
              <a:t> shear turbulence suppression needed to model core heat transport</a:t>
            </a:r>
          </a:p>
          <a:p>
            <a:pPr>
              <a:buFont typeface="Arial" charset="0"/>
              <a:buChar char="•"/>
            </a:pPr>
            <a:r>
              <a:rPr lang="en-US" sz="1400" dirty="0" smtClean="0">
                <a:ea typeface="Cambria Math" pitchFamily="18" charset="0"/>
                <a:cs typeface="Arial" charset="0"/>
              </a:rPr>
              <a:t>Including </a:t>
            </a:r>
            <a:r>
              <a:rPr lang="en-US" sz="1400" dirty="0" err="1" smtClean="0">
                <a:ea typeface="Cambria Math" pitchFamily="18" charset="0"/>
                <a:cs typeface="Arial" charset="0"/>
              </a:rPr>
              <a:t>E</a:t>
            </a:r>
            <a:r>
              <a:rPr lang="en-US" sz="1400" baseline="-25000" dirty="0" err="1" smtClean="0">
                <a:ea typeface="Cambria Math" pitchFamily="18" charset="0"/>
                <a:cs typeface="Arial" charset="0"/>
              </a:rPr>
              <a:t>r</a:t>
            </a:r>
            <a:r>
              <a:rPr lang="en-US" sz="1400" dirty="0" smtClean="0">
                <a:ea typeface="Cambria Math" pitchFamily="18" charset="0"/>
                <a:cs typeface="Arial" charset="0"/>
              </a:rPr>
              <a:t> shear and quench rule in model can explain T</a:t>
            </a:r>
            <a:r>
              <a:rPr lang="en-US" sz="1400" baseline="-25000" dirty="0" smtClean="0">
                <a:ea typeface="Cambria Math" pitchFamily="18" charset="0"/>
                <a:cs typeface="Arial" charset="0"/>
              </a:rPr>
              <a:t>e</a:t>
            </a:r>
            <a:r>
              <a:rPr lang="en-US" sz="1400" dirty="0" smtClean="0">
                <a:ea typeface="Cambria Math" pitchFamily="18" charset="0"/>
                <a:cs typeface="Arial" charset="0"/>
              </a:rPr>
              <a:t> peaking.</a:t>
            </a:r>
            <a:endParaRPr lang="en-US" sz="1400" dirty="0" smtClean="0">
              <a:cs typeface="Arial" charset="0"/>
            </a:endParaRPr>
          </a:p>
          <a:p>
            <a:pPr>
              <a:buFont typeface="Arial" charset="0"/>
              <a:buChar char="•"/>
            </a:pPr>
            <a:endParaRPr lang="en-US" sz="1400" dirty="0" smtClean="0">
              <a:latin typeface="+mn-lt"/>
              <a:cs typeface="Arial" charset="0"/>
            </a:endParaRPr>
          </a:p>
        </p:txBody>
      </p:sp>
      <p:sp>
        <p:nvSpPr>
          <p:cNvPr id="1050" name="Text Box 427"/>
          <p:cNvSpPr txBox="1">
            <a:spLocks noChangeArrowheads="1"/>
          </p:cNvSpPr>
          <p:nvPr/>
        </p:nvSpPr>
        <p:spPr bwMode="auto">
          <a:xfrm>
            <a:off x="19120513" y="12760655"/>
            <a:ext cx="8311487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</a:pPr>
            <a:r>
              <a:rPr lang="en-US" sz="1400" b="1" dirty="0" smtClean="0">
                <a:latin typeface="+mn-lt"/>
              </a:rPr>
              <a:t>Extend plasma current studies</a:t>
            </a:r>
          </a:p>
          <a:p>
            <a:pPr defTabSz="609600"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dirty="0" smtClean="0">
                <a:latin typeface="+mn-lt"/>
              </a:rPr>
              <a:t>Internal  toroidal and poloidal b-dot pickup arrays have been implemented  for better time  response and broader  machine and field-period coverage</a:t>
            </a:r>
          </a:p>
          <a:p>
            <a:pPr defTabSz="609600">
              <a:spcBef>
                <a:spcPts val="0"/>
              </a:spcBef>
              <a:buFont typeface="Arial" pitchFamily="34" charset="0"/>
              <a:buChar char="•"/>
            </a:pPr>
            <a:r>
              <a:rPr lang="en-US" sz="1400" dirty="0" smtClean="0">
                <a:latin typeface="+mn-lt"/>
              </a:rPr>
              <a:t>Include </a:t>
            </a:r>
            <a:r>
              <a:rPr lang="en-US" sz="1400" dirty="0" err="1" smtClean="0">
                <a:latin typeface="+mn-lt"/>
              </a:rPr>
              <a:t>E</a:t>
            </a:r>
            <a:r>
              <a:rPr lang="en-US" sz="1400" baseline="-25000" dirty="0" err="1" smtClean="0">
                <a:latin typeface="+mn-lt"/>
              </a:rPr>
              <a:t>r</a:t>
            </a:r>
            <a:r>
              <a:rPr lang="en-US" sz="1400" dirty="0" smtClean="0">
                <a:latin typeface="+mn-lt"/>
              </a:rPr>
              <a:t> in Current magnitude calculations, and improve bootstrap current modeling.</a:t>
            </a:r>
          </a:p>
          <a:p>
            <a:pPr defTabSz="609600">
              <a:spcBef>
                <a:spcPts val="0"/>
              </a:spcBef>
            </a:pPr>
            <a:r>
              <a:rPr lang="en-US" sz="1400" b="1" dirty="0" smtClean="0">
                <a:latin typeface="+mn-lt"/>
              </a:rPr>
              <a:t>Contin</a:t>
            </a:r>
            <a:r>
              <a:rPr lang="en-US" sz="1400" b="1" dirty="0" smtClean="0">
                <a:latin typeface="+mn-lt"/>
              </a:rPr>
              <a:t>ue examination </a:t>
            </a:r>
            <a:r>
              <a:rPr lang="en-US" sz="1400" b="1" dirty="0" smtClean="0">
                <a:latin typeface="+mn-lt"/>
              </a:rPr>
              <a:t>of </a:t>
            </a:r>
            <a:r>
              <a:rPr lang="en-US" sz="1400" b="1" dirty="0">
                <a:latin typeface="+mn-lt"/>
              </a:rPr>
              <a:t>transport </a:t>
            </a:r>
            <a:r>
              <a:rPr lang="en-US" sz="1400" b="1" dirty="0" smtClean="0">
                <a:latin typeface="+mn-lt"/>
              </a:rPr>
              <a:t>barrier, </a:t>
            </a:r>
            <a:r>
              <a:rPr lang="en-US" sz="1400" b="1" dirty="0" err="1" smtClean="0">
                <a:latin typeface="+mn-lt"/>
              </a:rPr>
              <a:t>E</a:t>
            </a:r>
            <a:r>
              <a:rPr lang="en-US" sz="1400" b="1" baseline="-25000" dirty="0" err="1" smtClean="0">
                <a:latin typeface="+mn-lt"/>
              </a:rPr>
              <a:t>r</a:t>
            </a:r>
            <a:r>
              <a:rPr lang="en-US" sz="1400" b="1" dirty="0" smtClean="0">
                <a:latin typeface="+mn-lt"/>
              </a:rPr>
              <a:t>, flows and neoclassical and anomalous transport</a:t>
            </a:r>
            <a:endParaRPr lang="en-US" sz="1400" b="1" dirty="0">
              <a:latin typeface="+mn-lt"/>
            </a:endParaRPr>
          </a:p>
          <a:p>
            <a:pPr defTabSz="609600">
              <a:spcBef>
                <a:spcPts val="0"/>
              </a:spcBef>
              <a:buFont typeface="Arial" charset="0"/>
              <a:buChar char="•"/>
            </a:pPr>
            <a:r>
              <a:rPr lang="en-US" sz="1400" dirty="0" smtClean="0">
                <a:latin typeface="+mn-lt"/>
              </a:rPr>
              <a:t>Electric field measurements through </a:t>
            </a:r>
            <a:r>
              <a:rPr lang="en-US" sz="1400" dirty="0" err="1" smtClean="0">
                <a:latin typeface="+mn-lt"/>
              </a:rPr>
              <a:t>ChERS</a:t>
            </a:r>
            <a:r>
              <a:rPr lang="en-US" sz="1400" dirty="0" smtClean="0">
                <a:latin typeface="+mn-lt"/>
              </a:rPr>
              <a:t> </a:t>
            </a:r>
            <a:r>
              <a:rPr lang="en-US" sz="1400" dirty="0" smtClean="0">
                <a:latin typeface="+mn-lt"/>
              </a:rPr>
              <a:t> in QHS and Mirror and under scaling studies</a:t>
            </a:r>
          </a:p>
          <a:p>
            <a:pPr defTabSz="609600">
              <a:spcBef>
                <a:spcPts val="0"/>
              </a:spcBef>
              <a:buFont typeface="Arial" charset="0"/>
              <a:buChar char="•"/>
            </a:pPr>
            <a:r>
              <a:rPr lang="en-US" sz="1400" dirty="0" smtClean="0">
                <a:latin typeface="+mn-lt"/>
              </a:rPr>
              <a:t>Microwave </a:t>
            </a:r>
            <a:r>
              <a:rPr lang="en-US" sz="1400" dirty="0" err="1" smtClean="0">
                <a:latin typeface="+mn-lt"/>
              </a:rPr>
              <a:t>reflectometer</a:t>
            </a:r>
            <a:r>
              <a:rPr lang="en-US" sz="1400" dirty="0" smtClean="0">
                <a:latin typeface="+mn-lt"/>
              </a:rPr>
              <a:t>  to obtain density fluctuation profiles</a:t>
            </a:r>
            <a:endParaRPr lang="en-US" sz="1400" dirty="0">
              <a:latin typeface="+mn-lt"/>
            </a:endParaRPr>
          </a:p>
          <a:p>
            <a:pPr defTabSz="609600">
              <a:spcBef>
                <a:spcPts val="0"/>
              </a:spcBef>
              <a:buFont typeface="Arial" charset="0"/>
              <a:buChar char="•"/>
            </a:pPr>
            <a:r>
              <a:rPr lang="en-US" sz="1400" dirty="0" smtClean="0">
                <a:latin typeface="+mn-lt"/>
              </a:rPr>
              <a:t>16 </a:t>
            </a:r>
            <a:r>
              <a:rPr lang="en-US" sz="1400" dirty="0">
                <a:latin typeface="+mn-lt"/>
              </a:rPr>
              <a:t>channel ECE system to look for </a:t>
            </a:r>
            <a:r>
              <a:rPr lang="en-US" sz="1400" dirty="0" smtClean="0">
                <a:latin typeface="+mn-lt"/>
              </a:rPr>
              <a:t>electron/ion root </a:t>
            </a:r>
            <a:r>
              <a:rPr lang="en-US" sz="1400" dirty="0">
                <a:latin typeface="+mn-lt"/>
              </a:rPr>
              <a:t>jumping and temporal T</a:t>
            </a:r>
            <a:r>
              <a:rPr lang="en-US" sz="1400" baseline="-25000" dirty="0">
                <a:latin typeface="+mn-lt"/>
              </a:rPr>
              <a:t>e</a:t>
            </a:r>
            <a:r>
              <a:rPr lang="en-US" sz="1400" dirty="0">
                <a:latin typeface="+mn-lt"/>
              </a:rPr>
              <a:t> evolution</a:t>
            </a:r>
          </a:p>
          <a:p>
            <a:pPr defTabSz="609600">
              <a:spcBef>
                <a:spcPts val="0"/>
              </a:spcBef>
              <a:buFont typeface="Arial" charset="0"/>
              <a:buChar char="•"/>
            </a:pPr>
            <a:r>
              <a:rPr lang="en-US" sz="1400" dirty="0">
                <a:latin typeface="+mn-lt"/>
              </a:rPr>
              <a:t>Density and power scans to look for threshold </a:t>
            </a:r>
            <a:r>
              <a:rPr lang="en-US" sz="1400" dirty="0" smtClean="0">
                <a:latin typeface="+mn-lt"/>
              </a:rPr>
              <a:t>behavior</a:t>
            </a:r>
          </a:p>
          <a:p>
            <a:pPr defTabSz="609600">
              <a:spcBef>
                <a:spcPts val="0"/>
              </a:spcBef>
              <a:buFont typeface="Arial" charset="0"/>
              <a:buChar char="•"/>
            </a:pPr>
            <a:r>
              <a:rPr lang="en-US" sz="1400" dirty="0" smtClean="0">
                <a:latin typeface="+mn-lt"/>
              </a:rPr>
              <a:t>Examine </a:t>
            </a:r>
            <a:r>
              <a:rPr lang="en-US" sz="1400" dirty="0" smtClean="0">
                <a:latin typeface="+mn-lt"/>
              </a:rPr>
              <a:t>effects of non resonant fields on flows in helically symmetric system</a:t>
            </a:r>
          </a:p>
          <a:p>
            <a:pPr defTabSz="609600">
              <a:spcBef>
                <a:spcPts val="0"/>
              </a:spcBef>
            </a:pPr>
            <a:r>
              <a:rPr lang="en-US" sz="1400" b="1" dirty="0" smtClean="0">
                <a:latin typeface="+mn-lt"/>
              </a:rPr>
              <a:t>Expanded operational capabilities</a:t>
            </a:r>
            <a:endParaRPr lang="en-US" sz="1400" b="1" dirty="0">
              <a:latin typeface="+mn-lt"/>
            </a:endParaRPr>
          </a:p>
          <a:p>
            <a:pPr defTabSz="609600">
              <a:spcBef>
                <a:spcPts val="0"/>
              </a:spcBef>
              <a:buFont typeface="Arial" charset="0"/>
              <a:buChar char="•"/>
            </a:pPr>
            <a:r>
              <a:rPr lang="en-US" sz="1400" dirty="0" smtClean="0">
                <a:latin typeface="+mn-lt"/>
              </a:rPr>
              <a:t>Implement a profiled graphite limiter  for plasma control and edge recycling and edge interaction studies (C. Clark poster)  -  ORNL collaboration on EMC3/EIRENE</a:t>
            </a:r>
            <a:endParaRPr lang="en-US" sz="1400" dirty="0">
              <a:latin typeface="+mn-lt"/>
            </a:endParaRPr>
          </a:p>
          <a:p>
            <a:pPr defTabSz="609600">
              <a:spcBef>
                <a:spcPts val="0"/>
              </a:spcBef>
              <a:buFont typeface="Arial" charset="0"/>
              <a:buChar char="•"/>
            </a:pPr>
            <a:r>
              <a:rPr lang="en-US" sz="1400" dirty="0" smtClean="0">
                <a:latin typeface="+mn-lt"/>
              </a:rPr>
              <a:t>Implement second ECH </a:t>
            </a:r>
            <a:r>
              <a:rPr lang="en-US" sz="1400" dirty="0" err="1" smtClean="0">
                <a:latin typeface="+mn-lt"/>
              </a:rPr>
              <a:t>gyrotron</a:t>
            </a:r>
            <a:r>
              <a:rPr lang="en-US" sz="1400" dirty="0" smtClean="0">
                <a:latin typeface="+mn-lt"/>
              </a:rPr>
              <a:t>  with steerable launch capabilities, and improve modeling  (J. </a:t>
            </a:r>
            <a:r>
              <a:rPr lang="en-US" sz="1400" dirty="0" err="1" smtClean="0">
                <a:latin typeface="+mn-lt"/>
              </a:rPr>
              <a:t>Radder</a:t>
            </a:r>
            <a:r>
              <a:rPr lang="en-US" sz="1400" dirty="0" smtClean="0">
                <a:latin typeface="+mn-lt"/>
              </a:rPr>
              <a:t> poster)</a:t>
            </a:r>
          </a:p>
          <a:p>
            <a:pPr defTabSz="609600">
              <a:spcBef>
                <a:spcPts val="0"/>
              </a:spcBef>
              <a:buFont typeface="Arial" charset="0"/>
              <a:buChar char="•"/>
            </a:pPr>
            <a:r>
              <a:rPr lang="en-US" sz="1400" dirty="0" smtClean="0">
                <a:latin typeface="+mn-lt"/>
              </a:rPr>
              <a:t>Implement ICH to enter Ion root in core  – effects on confinement and flows  -  ORNL collaboration </a:t>
            </a:r>
          </a:p>
        </p:txBody>
      </p:sp>
      <p:grpSp>
        <p:nvGrpSpPr>
          <p:cNvPr id="1064" name="Group 131"/>
          <p:cNvGrpSpPr>
            <a:grpSpLocks/>
          </p:cNvGrpSpPr>
          <p:nvPr/>
        </p:nvGrpSpPr>
        <p:grpSpPr bwMode="auto">
          <a:xfrm>
            <a:off x="3604990" y="13348021"/>
            <a:ext cx="2991059" cy="2364828"/>
            <a:chOff x="5562600" y="6398172"/>
            <a:chExt cx="2909888" cy="2364828"/>
          </a:xfrm>
        </p:grpSpPr>
        <p:pic>
          <p:nvPicPr>
            <p:cNvPr id="1153" name="Picture 16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562600" y="6629400"/>
              <a:ext cx="2909888" cy="213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54" name="TextBox 84"/>
            <p:cNvSpPr txBox="1">
              <a:spLocks noChangeArrowheads="1"/>
            </p:cNvSpPr>
            <p:nvPr/>
          </p:nvSpPr>
          <p:spPr bwMode="auto">
            <a:xfrm>
              <a:off x="6309263" y="6398172"/>
              <a:ext cx="18288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 dirty="0">
                  <a:latin typeface="Arial" charset="0"/>
                  <a:cs typeface="Arial" charset="0"/>
                </a:rPr>
                <a:t>Effective Ripple</a:t>
              </a:r>
            </a:p>
          </p:txBody>
        </p:sp>
        <p:sp>
          <p:nvSpPr>
            <p:cNvPr id="1155" name="TextBox 6"/>
            <p:cNvSpPr txBox="1">
              <a:spLocks noChangeArrowheads="1"/>
            </p:cNvSpPr>
            <p:nvPr/>
          </p:nvSpPr>
          <p:spPr bwMode="auto">
            <a:xfrm>
              <a:off x="7086600" y="7391400"/>
              <a:ext cx="11430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3333FF"/>
                  </a:solidFill>
                  <a:latin typeface="Calibri" pitchFamily="34" charset="0"/>
                </a:rPr>
                <a:t>Mirror</a:t>
              </a:r>
            </a:p>
          </p:txBody>
        </p:sp>
        <p:sp>
          <p:nvSpPr>
            <p:cNvPr id="1156" name="Rectangle 86"/>
            <p:cNvSpPr>
              <a:spLocks noChangeArrowheads="1"/>
            </p:cNvSpPr>
            <p:nvPr/>
          </p:nvSpPr>
          <p:spPr bwMode="auto">
            <a:xfrm>
              <a:off x="6477000" y="8001000"/>
              <a:ext cx="59055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Calibri" pitchFamily="34" charset="0"/>
                </a:rPr>
                <a:t>QHS</a:t>
              </a:r>
            </a:p>
          </p:txBody>
        </p:sp>
      </p:grpSp>
      <p:sp>
        <p:nvSpPr>
          <p:cNvPr id="1065" name="Text Box 125"/>
          <p:cNvSpPr txBox="1">
            <a:spLocks noChangeArrowheads="1"/>
          </p:cNvSpPr>
          <p:nvPr/>
        </p:nvSpPr>
        <p:spPr bwMode="auto">
          <a:xfrm>
            <a:off x="1532362" y="13386656"/>
            <a:ext cx="199272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>
                <a:latin typeface="Arial" charset="0"/>
                <a:cs typeface="Arial" charset="0"/>
              </a:rPr>
              <a:t>Magnetic </a:t>
            </a:r>
            <a:r>
              <a:rPr lang="en-US" sz="1400" b="1" dirty="0">
                <a:latin typeface="Arial" charset="0"/>
                <a:cs typeface="Arial" charset="0"/>
              </a:rPr>
              <a:t>Spectrum</a:t>
            </a:r>
          </a:p>
        </p:txBody>
      </p:sp>
      <p:graphicFrame>
        <p:nvGraphicFramePr>
          <p:cNvPr id="108" name="Table 107"/>
          <p:cNvGraphicFramePr>
            <a:graphicFrameLocks noGrp="1"/>
          </p:cNvGraphicFramePr>
          <p:nvPr/>
        </p:nvGraphicFramePr>
        <p:xfrm>
          <a:off x="6508964" y="13731649"/>
          <a:ext cx="2114791" cy="1718640"/>
        </p:xfrm>
        <a:graphic>
          <a:graphicData uri="http://schemas.openxmlformats.org/drawingml/2006/table">
            <a:tbl>
              <a:tblPr/>
              <a:tblGrid>
                <a:gridCol w="948010"/>
                <a:gridCol w="1166781"/>
              </a:tblGrid>
              <a:tr h="26512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&lt;R&gt;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1.2 m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12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&lt;a&gt;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0.12 m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Symbol"/>
                        </a:rPr>
                        <a:t>i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1.05 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Symbol"/>
                        </a:rPr>
                        <a:t>®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1.12 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1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</a:t>
                      </a:r>
                      <a:r>
                        <a:rPr lang="en-US" sz="1400" b="0" i="0" u="none" strike="noStrike" baseline="-2500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0.5 -1.0 T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12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ECRH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&lt;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150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kW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12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28 GHz</a:t>
                      </a:r>
                      <a:r>
                        <a:rPr lang="en-US" sz="1400" b="0" i="0" u="none" strike="noStrike" dirty="0">
                          <a:solidFill>
                            <a:srgbClr val="FF3300"/>
                          </a:solidFill>
                          <a:latin typeface="Arial"/>
                        </a:rPr>
                        <a:t>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17" name="Text Box 269"/>
          <p:cNvSpPr txBox="1">
            <a:spLocks noChangeArrowheads="1"/>
          </p:cNvSpPr>
          <p:nvPr/>
        </p:nvSpPr>
        <p:spPr bwMode="auto">
          <a:xfrm>
            <a:off x="19191680" y="2289236"/>
            <a:ext cx="7817239" cy="430879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60952" tIns="30476" rIns="60952" bIns="30476">
            <a:spAutoFit/>
          </a:bodyPr>
          <a:lstStyle/>
          <a:p>
            <a:pPr algn="ctr" defTabSz="609600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Neoclassical and Anomalous Thermal Transport 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(J. Lore)  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sp>
        <p:nvSpPr>
          <p:cNvPr id="1094" name="Text Box 184"/>
          <p:cNvSpPr txBox="1">
            <a:spLocks noChangeArrowheads="1"/>
          </p:cNvSpPr>
          <p:nvPr/>
        </p:nvSpPr>
        <p:spPr bwMode="auto">
          <a:xfrm>
            <a:off x="19142398" y="6528331"/>
            <a:ext cx="7915702" cy="1600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  <a:latin typeface="+mn-lt"/>
                <a:cs typeface="Arial" charset="0"/>
              </a:rPr>
              <a:t>Neoclassical Transport Modeling</a:t>
            </a:r>
            <a:endParaRPr lang="en-US" sz="1400" b="1" dirty="0" smtClean="0">
              <a:solidFill>
                <a:srgbClr val="0033CC"/>
              </a:solidFill>
              <a:latin typeface="+mn-lt"/>
              <a:cs typeface="Arial" charset="0"/>
            </a:endParaRPr>
          </a:p>
          <a:p>
            <a:r>
              <a:rPr lang="en-US" sz="1400" b="1" dirty="0" smtClean="0">
                <a:latin typeface="+mn-lt"/>
                <a:cs typeface="Arial" charset="0"/>
              </a:rPr>
              <a:t>The </a:t>
            </a:r>
            <a:r>
              <a:rPr lang="en-US" sz="1400" b="1" dirty="0">
                <a:latin typeface="+mn-lt"/>
                <a:cs typeface="Arial" charset="0"/>
              </a:rPr>
              <a:t>PENTA code (D. </a:t>
            </a:r>
            <a:r>
              <a:rPr lang="en-US" sz="1400" b="1" dirty="0" err="1">
                <a:latin typeface="+mn-lt"/>
                <a:cs typeface="Arial" charset="0"/>
              </a:rPr>
              <a:t>Spong</a:t>
            </a:r>
            <a:r>
              <a:rPr lang="en-US" sz="1400" b="1" dirty="0">
                <a:latin typeface="+mn-lt"/>
                <a:cs typeface="Arial" charset="0"/>
              </a:rPr>
              <a:t>) </a:t>
            </a:r>
            <a:r>
              <a:rPr lang="en-US" sz="1400" b="1" dirty="0" smtClean="0">
                <a:latin typeface="+mn-lt"/>
                <a:cs typeface="Arial" charset="0"/>
              </a:rPr>
              <a:t>calculates </a:t>
            </a:r>
            <a:r>
              <a:rPr lang="en-US" sz="1400" b="1" dirty="0">
                <a:latin typeface="+mn-lt"/>
                <a:cs typeface="Arial" charset="0"/>
              </a:rPr>
              <a:t>the neoclassical fluxes and flows using a momentum conserving collision operator.</a:t>
            </a:r>
          </a:p>
          <a:p>
            <a:pPr>
              <a:buFont typeface="Arial" charset="0"/>
              <a:buChar char="•"/>
            </a:pPr>
            <a:r>
              <a:rPr lang="en-US" sz="1400" dirty="0">
                <a:latin typeface="+mn-lt"/>
                <a:cs typeface="Arial" charset="0"/>
              </a:rPr>
              <a:t>The QHS configuration has reduced flow damping due to the direction of symmetry in the magnetic field </a:t>
            </a:r>
            <a:r>
              <a:rPr lang="en-US" sz="1400" dirty="0" smtClean="0">
                <a:latin typeface="+mn-lt"/>
                <a:cs typeface="Arial" charset="0"/>
              </a:rPr>
              <a:t>strength, has larger parallel flows, and significant </a:t>
            </a:r>
            <a:r>
              <a:rPr lang="en-US" sz="1400" dirty="0" err="1" smtClean="0">
                <a:cs typeface="Arial" charset="0"/>
              </a:rPr>
              <a:t>E</a:t>
            </a:r>
            <a:r>
              <a:rPr lang="en-US" sz="1400" baseline="-25000" dirty="0" err="1" smtClean="0">
                <a:cs typeface="Arial" charset="0"/>
              </a:rPr>
              <a:t>r</a:t>
            </a:r>
            <a:r>
              <a:rPr lang="en-US" sz="1400" baseline="-25000" dirty="0" smtClean="0">
                <a:cs typeface="Arial" charset="0"/>
              </a:rPr>
              <a:t>  </a:t>
            </a:r>
            <a:r>
              <a:rPr lang="en-US" sz="1400" dirty="0" smtClean="0">
                <a:cs typeface="Arial" charset="0"/>
              </a:rPr>
              <a:t>(but significantly reduced from DKES calculations)</a:t>
            </a:r>
            <a:endParaRPr lang="en-US" sz="1400" dirty="0">
              <a:latin typeface="+mn-lt"/>
              <a:cs typeface="Arial" charset="0"/>
            </a:endParaRPr>
          </a:p>
          <a:p>
            <a:pPr>
              <a:buFont typeface="Arial" charset="0"/>
              <a:buChar char="•"/>
            </a:pPr>
            <a:r>
              <a:rPr lang="en-US" sz="1400" dirty="0" smtClean="0">
                <a:latin typeface="+mn-lt"/>
                <a:cs typeface="Arial" charset="0"/>
              </a:rPr>
              <a:t>The </a:t>
            </a:r>
            <a:r>
              <a:rPr lang="en-US" sz="1400" dirty="0">
                <a:latin typeface="+mn-lt"/>
                <a:cs typeface="Arial" charset="0"/>
              </a:rPr>
              <a:t>Mirror configuration, without a direction of symmetry, does not show these </a:t>
            </a:r>
            <a:r>
              <a:rPr lang="en-US" sz="1400" dirty="0" smtClean="0">
                <a:latin typeface="+mn-lt"/>
                <a:cs typeface="Arial" charset="0"/>
              </a:rPr>
              <a:t>effects – more like a conventional stellarator.</a:t>
            </a:r>
            <a:endParaRPr lang="en-US" sz="1400" b="1" dirty="0">
              <a:latin typeface="+mn-lt"/>
            </a:endParaRPr>
          </a:p>
        </p:txBody>
      </p:sp>
      <p:sp>
        <p:nvSpPr>
          <p:cNvPr id="1097" name="Rectangle 101"/>
          <p:cNvSpPr>
            <a:spLocks noChangeArrowheads="1"/>
          </p:cNvSpPr>
          <p:nvPr/>
        </p:nvSpPr>
        <p:spPr bwMode="auto">
          <a:xfrm>
            <a:off x="0" y="0"/>
            <a:ext cx="2743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99" name="Line 419"/>
          <p:cNvSpPr>
            <a:spLocks noChangeShapeType="1"/>
          </p:cNvSpPr>
          <p:nvPr/>
        </p:nvSpPr>
        <p:spPr bwMode="auto">
          <a:xfrm flipH="1" flipV="1">
            <a:off x="18897477" y="2269956"/>
            <a:ext cx="45719" cy="1351547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5" name="Rectangle 103"/>
          <p:cNvSpPr>
            <a:spLocks noChangeArrowheads="1"/>
          </p:cNvSpPr>
          <p:nvPr/>
        </p:nvSpPr>
        <p:spPr bwMode="auto">
          <a:xfrm>
            <a:off x="0" y="0"/>
            <a:ext cx="2743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06" name="Text Box 184"/>
          <p:cNvSpPr txBox="1">
            <a:spLocks noChangeArrowheads="1"/>
          </p:cNvSpPr>
          <p:nvPr/>
        </p:nvSpPr>
        <p:spPr bwMode="auto">
          <a:xfrm>
            <a:off x="385993" y="2885916"/>
            <a:ext cx="9353550" cy="3077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pPr algn="ctr"/>
            <a:r>
              <a:rPr lang="en-US" sz="1800" b="1" dirty="0" smtClean="0"/>
              <a:t>HSX – Designed to demonstrate </a:t>
            </a:r>
            <a:r>
              <a:rPr lang="en-US" sz="1800" b="1" dirty="0" smtClean="0"/>
              <a:t>the potential benefits of </a:t>
            </a:r>
            <a:r>
              <a:rPr lang="en-US" sz="1800" b="1" dirty="0" err="1" smtClean="0"/>
              <a:t>quasisymmetry</a:t>
            </a:r>
            <a:r>
              <a:rPr lang="en-US" sz="1800" b="1" dirty="0" smtClean="0"/>
              <a:t> in general, and specific properties of quasihelical </a:t>
            </a:r>
            <a:r>
              <a:rPr lang="en-US" sz="1800" b="1" dirty="0" smtClean="0"/>
              <a:t>symmetry</a:t>
            </a:r>
          </a:p>
          <a:p>
            <a:pPr algn="ctr"/>
            <a:endParaRPr lang="en-US" b="1" dirty="0" smtClean="0">
              <a:latin typeface="+mn-lt"/>
            </a:endParaRPr>
          </a:p>
          <a:p>
            <a:pPr>
              <a:buFont typeface="Arial" charset="0"/>
              <a:buChar char="•"/>
            </a:pPr>
            <a:r>
              <a:rPr lang="en-US" b="1" dirty="0" smtClean="0">
                <a:latin typeface="+mn-lt"/>
              </a:rPr>
              <a:t>HSX </a:t>
            </a:r>
            <a:r>
              <a:rPr lang="en-US" b="1" dirty="0" smtClean="0">
                <a:latin typeface="+mn-lt"/>
              </a:rPr>
              <a:t>has resumed operation after repairs to a failed coil feed region,  reinstallation and alignment,  and redesign of an improved coil feed was implemented on all coils.</a:t>
            </a:r>
            <a:endParaRPr lang="en-US" b="1" dirty="0" smtClean="0">
              <a:latin typeface="+mn-lt"/>
            </a:endParaRPr>
          </a:p>
          <a:p>
            <a:pPr>
              <a:buFont typeface="Arial" charset="0"/>
              <a:buChar char="•"/>
            </a:pPr>
            <a:r>
              <a:rPr lang="en-US" b="1" dirty="0" smtClean="0">
                <a:latin typeface="+mn-lt"/>
              </a:rPr>
              <a:t>Measurements </a:t>
            </a:r>
            <a:r>
              <a:rPr lang="en-US" b="1" dirty="0" smtClean="0">
                <a:latin typeface="+mn-lt"/>
              </a:rPr>
              <a:t>of </a:t>
            </a:r>
            <a:r>
              <a:rPr lang="en-US" b="1" dirty="0" smtClean="0">
                <a:latin typeface="+mn-lt"/>
              </a:rPr>
              <a:t>the Bootstrap </a:t>
            </a:r>
            <a:r>
              <a:rPr lang="en-US" b="1" dirty="0" smtClean="0">
                <a:latin typeface="+mn-lt"/>
              </a:rPr>
              <a:t>current  </a:t>
            </a:r>
            <a:r>
              <a:rPr lang="en-US" b="1" dirty="0" smtClean="0">
                <a:latin typeface="+mn-lt"/>
              </a:rPr>
              <a:t>and the </a:t>
            </a:r>
            <a:r>
              <a:rPr lang="en-US" b="1" dirty="0" smtClean="0">
                <a:latin typeface="+mn-lt"/>
              </a:rPr>
              <a:t>helical nature of the </a:t>
            </a:r>
            <a:r>
              <a:rPr lang="en-US" b="1" dirty="0" err="1" smtClean="0">
                <a:latin typeface="+mn-lt"/>
              </a:rPr>
              <a:t>Pfirsch-Schluter</a:t>
            </a:r>
            <a:r>
              <a:rPr lang="en-US" b="1" dirty="0" smtClean="0">
                <a:latin typeface="+mn-lt"/>
              </a:rPr>
              <a:t> current have been made and compare well to calculations from V3FIT.</a:t>
            </a:r>
          </a:p>
          <a:p>
            <a:pPr>
              <a:buFont typeface="Arial" charset="0"/>
              <a:buChar char="•"/>
            </a:pPr>
            <a:r>
              <a:rPr lang="en-US" b="1" dirty="0" smtClean="0">
                <a:latin typeface="+mn-lt"/>
              </a:rPr>
              <a:t>Strongly </a:t>
            </a:r>
            <a:r>
              <a:rPr lang="en-US" b="1" dirty="0">
                <a:latin typeface="+mn-lt"/>
              </a:rPr>
              <a:t>peaked electron temperature profiles and large </a:t>
            </a:r>
            <a:r>
              <a:rPr lang="en-US" b="1" dirty="0" smtClean="0">
                <a:latin typeface="+mn-lt"/>
              </a:rPr>
              <a:t>positive radial </a:t>
            </a:r>
            <a:r>
              <a:rPr lang="en-US" b="1" dirty="0">
                <a:latin typeface="+mn-lt"/>
              </a:rPr>
              <a:t>electric </a:t>
            </a:r>
            <a:r>
              <a:rPr lang="en-US" b="1" dirty="0" smtClean="0">
                <a:latin typeface="+mn-lt"/>
              </a:rPr>
              <a:t>field and flow </a:t>
            </a:r>
            <a:r>
              <a:rPr lang="en-US" b="1" dirty="0">
                <a:latin typeface="+mn-lt"/>
              </a:rPr>
              <a:t>predictions </a:t>
            </a:r>
            <a:r>
              <a:rPr lang="en-US" b="1" dirty="0" smtClean="0">
                <a:latin typeface="+mn-lt"/>
              </a:rPr>
              <a:t>support the presence of </a:t>
            </a:r>
            <a:r>
              <a:rPr lang="en-US" b="1" dirty="0">
                <a:latin typeface="+mn-lt"/>
              </a:rPr>
              <a:t>a neoclassical </a:t>
            </a:r>
            <a:r>
              <a:rPr lang="en-US" b="1" dirty="0" smtClean="0">
                <a:latin typeface="+mn-lt"/>
              </a:rPr>
              <a:t>central transport </a:t>
            </a:r>
            <a:r>
              <a:rPr lang="en-US" b="1" dirty="0">
                <a:latin typeface="+mn-lt"/>
              </a:rPr>
              <a:t>barrier </a:t>
            </a:r>
            <a:r>
              <a:rPr lang="en-US" b="1" dirty="0" smtClean="0">
                <a:latin typeface="+mn-lt"/>
              </a:rPr>
              <a:t>(CERC) for QHS plasmas.</a:t>
            </a:r>
            <a:endParaRPr lang="en-US" b="1" dirty="0">
              <a:latin typeface="+mn-lt"/>
            </a:endParaRPr>
          </a:p>
          <a:p>
            <a:pPr>
              <a:buFont typeface="Arial" charset="0"/>
              <a:buChar char="•"/>
            </a:pPr>
            <a:r>
              <a:rPr lang="en-US" b="1" dirty="0">
                <a:latin typeface="+mn-lt"/>
              </a:rPr>
              <a:t>Turbulent </a:t>
            </a:r>
            <a:r>
              <a:rPr lang="en-US" b="1" dirty="0" smtClean="0">
                <a:latin typeface="+mn-lt"/>
              </a:rPr>
              <a:t>transport </a:t>
            </a:r>
            <a:r>
              <a:rPr lang="en-US" b="1" dirty="0">
                <a:latin typeface="+mn-lt"/>
              </a:rPr>
              <a:t>simulations </a:t>
            </a:r>
            <a:r>
              <a:rPr lang="en-US" b="1" dirty="0" smtClean="0">
                <a:latin typeface="+mn-lt"/>
              </a:rPr>
              <a:t>reproduce full radial T</a:t>
            </a:r>
            <a:r>
              <a:rPr lang="en-US" b="1" baseline="-25000" dirty="0" smtClean="0">
                <a:latin typeface="+mn-lt"/>
              </a:rPr>
              <a:t>e</a:t>
            </a:r>
            <a:r>
              <a:rPr lang="en-US" b="1" dirty="0" smtClean="0">
                <a:latin typeface="+mn-lt"/>
              </a:rPr>
              <a:t> profiles – thermal transport is dominated by ITG/TEM turbulence in the outer region and core </a:t>
            </a:r>
            <a:r>
              <a:rPr lang="en-US" b="1" dirty="0" err="1" smtClean="0">
                <a:latin typeface="+mn-lt"/>
              </a:rPr>
              <a:t>ExB</a:t>
            </a:r>
            <a:r>
              <a:rPr lang="en-US" b="1" dirty="0" smtClean="0">
                <a:latin typeface="+mn-lt"/>
              </a:rPr>
              <a:t> </a:t>
            </a:r>
            <a:r>
              <a:rPr lang="en-US" b="1" dirty="0">
                <a:latin typeface="+mn-lt"/>
              </a:rPr>
              <a:t>shear </a:t>
            </a:r>
            <a:r>
              <a:rPr lang="en-US" b="1" dirty="0" smtClean="0">
                <a:latin typeface="+mn-lt"/>
              </a:rPr>
              <a:t>stabilization.</a:t>
            </a:r>
            <a:endParaRPr lang="en-US" b="1" dirty="0">
              <a:latin typeface="+mn-lt"/>
            </a:endParaRPr>
          </a:p>
          <a:p>
            <a:pPr>
              <a:buFont typeface="Arial" charset="0"/>
              <a:buChar char="•"/>
            </a:pPr>
            <a:endParaRPr lang="en-US" b="1" dirty="0">
              <a:latin typeface="+mn-lt"/>
            </a:endParaRPr>
          </a:p>
        </p:txBody>
      </p:sp>
      <p:grpSp>
        <p:nvGrpSpPr>
          <p:cNvPr id="186" name="Group 185"/>
          <p:cNvGrpSpPr/>
          <p:nvPr/>
        </p:nvGrpSpPr>
        <p:grpSpPr>
          <a:xfrm>
            <a:off x="464763" y="6901555"/>
            <a:ext cx="9197381" cy="5836042"/>
            <a:chOff x="515008" y="7029450"/>
            <a:chExt cx="9197381" cy="5836042"/>
          </a:xfrm>
        </p:grpSpPr>
        <p:grpSp>
          <p:nvGrpSpPr>
            <p:cNvPr id="164" name="Group 163"/>
            <p:cNvGrpSpPr/>
            <p:nvPr/>
          </p:nvGrpSpPr>
          <p:grpSpPr>
            <a:xfrm>
              <a:off x="515008" y="7029450"/>
              <a:ext cx="9197381" cy="5836042"/>
              <a:chOff x="286408" y="4800600"/>
              <a:chExt cx="9197381" cy="5836042"/>
            </a:xfrm>
          </p:grpSpPr>
          <p:pic>
            <p:nvPicPr>
              <p:cNvPr id="155" name="Picture 680"/>
              <p:cNvPicPr>
                <a:picLocks noChangeAspect="1" noChangeArrowheads="1"/>
              </p:cNvPicPr>
              <p:nvPr/>
            </p:nvPicPr>
            <p:blipFill>
              <a:blip r:embed="rId8"/>
              <a:srcRect l="19092" t="6364" r="16470" b="9314"/>
              <a:stretch>
                <a:fillRect/>
              </a:stretch>
            </p:blipFill>
            <p:spPr bwMode="auto">
              <a:xfrm>
                <a:off x="5943600" y="7848600"/>
                <a:ext cx="2514600" cy="24685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56" name="Picture 462"/>
              <p:cNvPicPr>
                <a:picLocks noChangeAspect="1" noChangeArrowheads="1"/>
              </p:cNvPicPr>
              <p:nvPr/>
            </p:nvPicPr>
            <p:blipFill>
              <a:blip r:embed="rId9"/>
              <a:srcRect l="16667" t="4938" r="14815" b="8643"/>
              <a:stretch>
                <a:fillRect/>
              </a:stretch>
            </p:blipFill>
            <p:spPr bwMode="auto">
              <a:xfrm>
                <a:off x="5791200" y="4953000"/>
                <a:ext cx="2590800" cy="2451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57" name="Text Box 464"/>
              <p:cNvSpPr txBox="1">
                <a:spLocks noChangeArrowheads="1"/>
              </p:cNvSpPr>
              <p:nvPr/>
            </p:nvSpPr>
            <p:spPr bwMode="auto">
              <a:xfrm>
                <a:off x="6324600" y="5486400"/>
                <a:ext cx="1600200" cy="1069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1" dirty="0">
                    <a:solidFill>
                      <a:schemeClr val="accent2"/>
                    </a:solidFill>
                  </a:rPr>
                  <a:t>B = </a:t>
                </a:r>
                <a:r>
                  <a:rPr lang="en-US" sz="1600" b="1" dirty="0" smtClean="0">
                    <a:solidFill>
                      <a:schemeClr val="accent2"/>
                    </a:solidFill>
                  </a:rPr>
                  <a:t>1.0T</a:t>
                </a:r>
                <a:endParaRPr lang="en-US" sz="1600" b="1" dirty="0">
                  <a:solidFill>
                    <a:schemeClr val="accent2"/>
                  </a:solidFill>
                </a:endParaRPr>
              </a:p>
              <a:p>
                <a:pPr algn="ctr">
                  <a:spcBef>
                    <a:spcPct val="50000"/>
                  </a:spcBef>
                </a:pPr>
                <a:r>
                  <a:rPr lang="en-US" sz="1600" b="1" dirty="0">
                    <a:solidFill>
                      <a:schemeClr val="accent2"/>
                    </a:solidFill>
                  </a:rPr>
                  <a:t>28 GHz ECH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 sz="1600" b="1" dirty="0">
                    <a:solidFill>
                      <a:schemeClr val="accent2"/>
                    </a:solidFill>
                  </a:rPr>
                  <a:t>Up to 150 kW</a:t>
                </a:r>
              </a:p>
            </p:txBody>
          </p:sp>
          <p:pic>
            <p:nvPicPr>
              <p:cNvPr id="158" name="Picture 465" descr="HSX_Side-view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381000" y="4800600"/>
                <a:ext cx="5334000" cy="4000500"/>
              </a:xfrm>
              <a:prstGeom prst="rect">
                <a:avLst/>
              </a:prstGeom>
              <a:noFill/>
            </p:spPr>
          </p:pic>
          <p:graphicFrame>
            <p:nvGraphicFramePr>
              <p:cNvPr id="159" name="Object 668"/>
              <p:cNvGraphicFramePr>
                <a:graphicFrameLocks noChangeAspect="1"/>
              </p:cNvGraphicFramePr>
              <p:nvPr/>
            </p:nvGraphicFramePr>
            <p:xfrm>
              <a:off x="5859463" y="7391400"/>
              <a:ext cx="2446337" cy="309563"/>
            </p:xfrm>
            <a:graphic>
              <a:graphicData uri="http://schemas.openxmlformats.org/presentationml/2006/ole">
                <p:oleObj spid="_x0000_s1033" name="Equation" r:id="rId11" imgW="1574640" imgH="190440" progId="Equation.3">
                  <p:embed/>
                </p:oleObj>
              </a:graphicData>
            </a:graphic>
          </p:graphicFrame>
          <p:graphicFrame>
            <p:nvGraphicFramePr>
              <p:cNvPr id="160" name="Object 683"/>
              <p:cNvGraphicFramePr>
                <a:graphicFrameLocks noChangeAspect="1"/>
              </p:cNvGraphicFramePr>
              <p:nvPr/>
            </p:nvGraphicFramePr>
            <p:xfrm>
              <a:off x="5825675" y="10326907"/>
              <a:ext cx="3658114" cy="309562"/>
            </p:xfrm>
            <a:graphic>
              <a:graphicData uri="http://schemas.openxmlformats.org/presentationml/2006/ole">
                <p:oleObj spid="_x0000_s1034" name="Equation" r:id="rId12" imgW="2336760" imgH="190440" progId="Equation.3">
                  <p:embed/>
                </p:oleObj>
              </a:graphicData>
            </a:graphic>
          </p:graphicFrame>
          <p:sp>
            <p:nvSpPr>
              <p:cNvPr id="161" name="Rectangle 684"/>
              <p:cNvSpPr>
                <a:spLocks noChangeArrowheads="1"/>
              </p:cNvSpPr>
              <p:nvPr/>
            </p:nvSpPr>
            <p:spPr bwMode="auto">
              <a:xfrm>
                <a:off x="286408" y="8878614"/>
                <a:ext cx="5177176" cy="17580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174625" indent="-174625"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b="1" dirty="0">
                    <a:latin typeface="Times New Roman" pitchFamily="18" charset="0"/>
                    <a:sym typeface="Symbol" pitchFamily="18" charset="2"/>
                  </a:rPr>
                  <a:t>HSX </a:t>
                </a:r>
                <a:r>
                  <a:rPr lang="en-US" b="1" dirty="0">
                    <a:latin typeface="Times New Roman" pitchFamily="18" charset="0"/>
                  </a:rPr>
                  <a:t>has a helical axis of symmetry in |B| </a:t>
                </a:r>
                <a:r>
                  <a:rPr lang="en-US" b="1" dirty="0" smtClean="0"/>
                  <a:t>, low magnetic field ripple, high effective transform, and very low toroidal curvature</a:t>
                </a:r>
                <a:endParaRPr lang="en-US" b="1" dirty="0">
                  <a:latin typeface="Times New Roman" pitchFamily="18" charset="0"/>
                </a:endParaRPr>
              </a:p>
              <a:p>
                <a:pPr marL="623888" lvl="1" indent="-276225">
                  <a:lnSpc>
                    <a:spcPct val="90000"/>
                  </a:lnSpc>
                  <a:spcBef>
                    <a:spcPct val="20000"/>
                  </a:spcBef>
                  <a:buFont typeface="Wingdings" pitchFamily="2" charset="2"/>
                  <a:buChar char="Ø"/>
                </a:pPr>
                <a:r>
                  <a:rPr lang="en-US" dirty="0">
                    <a:latin typeface="Times New Roman" pitchFamily="18" charset="0"/>
                  </a:rPr>
                  <a:t>Reduction of direct loss orbits</a:t>
                </a:r>
              </a:p>
              <a:p>
                <a:pPr marL="623888" lvl="1" indent="-276225">
                  <a:lnSpc>
                    <a:spcPct val="90000"/>
                  </a:lnSpc>
                  <a:spcBef>
                    <a:spcPct val="20000"/>
                  </a:spcBef>
                  <a:buFont typeface="Wingdings" pitchFamily="2" charset="2"/>
                  <a:buChar char="Ø"/>
                </a:pPr>
                <a:r>
                  <a:rPr lang="en-US" dirty="0" smtClean="0"/>
                  <a:t>Improvement </a:t>
                </a:r>
                <a:r>
                  <a:rPr lang="en-US" dirty="0" smtClean="0"/>
                  <a:t>in low </a:t>
                </a:r>
                <a:r>
                  <a:rPr lang="en-US" dirty="0" smtClean="0">
                    <a:latin typeface="Symbol" pitchFamily="18" charset="2"/>
                  </a:rPr>
                  <a:t>n</a:t>
                </a:r>
                <a:r>
                  <a:rPr lang="en-US" dirty="0" smtClean="0"/>
                  <a:t> neoclassical </a:t>
                </a:r>
                <a:r>
                  <a:rPr lang="en-US" dirty="0" smtClean="0"/>
                  <a:t>transport</a:t>
                </a:r>
                <a:endParaRPr lang="en-US" dirty="0">
                  <a:latin typeface="Times New Roman" pitchFamily="18" charset="0"/>
                </a:endParaRPr>
              </a:p>
              <a:p>
                <a:pPr marL="623888" lvl="1" indent="-276225">
                  <a:lnSpc>
                    <a:spcPct val="90000"/>
                  </a:lnSpc>
                  <a:spcBef>
                    <a:spcPct val="20000"/>
                  </a:spcBef>
                  <a:buFont typeface="Wingdings" pitchFamily="2" charset="2"/>
                  <a:buChar char="Ø"/>
                </a:pPr>
                <a:r>
                  <a:rPr lang="en-US" dirty="0">
                    <a:latin typeface="Times New Roman" pitchFamily="18" charset="0"/>
                  </a:rPr>
                  <a:t>Small viscous damping of plasma flow</a:t>
                </a:r>
              </a:p>
              <a:p>
                <a:pPr marL="174625" indent="-174625"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b="1" dirty="0">
                    <a:latin typeface="Times New Roman" pitchFamily="18" charset="0"/>
                  </a:rPr>
                  <a:t>For experimental flexibility, the quasi-helical symmetry can be broken by adding a mirror field.</a:t>
                </a:r>
                <a:endParaRPr lang="en-US" b="1" dirty="0">
                  <a:latin typeface="Times New Roman" pitchFamily="18" charset="0"/>
                  <a:sym typeface="Symbol" pitchFamily="18" charset="2"/>
                </a:endParaRPr>
              </a:p>
            </p:txBody>
          </p:sp>
          <p:sp>
            <p:nvSpPr>
              <p:cNvPr id="162" name="Text Box 686"/>
              <p:cNvSpPr txBox="1">
                <a:spLocks noChangeArrowheads="1"/>
              </p:cNvSpPr>
              <p:nvPr/>
            </p:nvSpPr>
            <p:spPr bwMode="auto">
              <a:xfrm>
                <a:off x="7778750" y="5029200"/>
                <a:ext cx="679450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800" b="1" dirty="0">
                    <a:solidFill>
                      <a:srgbClr val="FF3300"/>
                    </a:solidFill>
                  </a:rPr>
                  <a:t>QHS</a:t>
                </a:r>
              </a:p>
            </p:txBody>
          </p:sp>
          <p:sp>
            <p:nvSpPr>
              <p:cNvPr id="163" name="Text Box 687"/>
              <p:cNvSpPr txBox="1">
                <a:spLocks noChangeArrowheads="1"/>
              </p:cNvSpPr>
              <p:nvPr/>
            </p:nvSpPr>
            <p:spPr bwMode="auto">
              <a:xfrm>
                <a:off x="7918450" y="7924800"/>
                <a:ext cx="88582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800" b="1" dirty="0">
                    <a:solidFill>
                      <a:srgbClr val="0033CC"/>
                    </a:solidFill>
                  </a:rPr>
                  <a:t>Mirror</a:t>
                </a:r>
              </a:p>
            </p:txBody>
          </p:sp>
        </p:grpSp>
        <p:sp>
          <p:nvSpPr>
            <p:cNvPr id="185" name="Text Box 793"/>
            <p:cNvSpPr txBox="1">
              <a:spLocks noChangeArrowheads="1"/>
            </p:cNvSpPr>
            <p:nvPr/>
          </p:nvSpPr>
          <p:spPr bwMode="auto">
            <a:xfrm>
              <a:off x="6638925" y="10896600"/>
              <a:ext cx="1647825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 err="1">
                  <a:solidFill>
                    <a:schemeClr val="accent2"/>
                  </a:solidFill>
                </a:rPr>
                <a:t>Quasisymmetry</a:t>
              </a:r>
              <a:r>
                <a:rPr lang="en-US" b="1" dirty="0">
                  <a:solidFill>
                    <a:schemeClr val="accent2"/>
                  </a:solidFill>
                </a:rPr>
                <a:t> broken-Similar V, </a:t>
              </a:r>
              <a:r>
                <a:rPr lang="en-US" b="1" dirty="0" err="1">
                  <a:solidFill>
                    <a:schemeClr val="accent2"/>
                  </a:solidFill>
                  <a:latin typeface="Symbol" pitchFamily="18" charset="2"/>
                </a:rPr>
                <a:t>i</a:t>
              </a:r>
              <a:r>
                <a:rPr lang="en-US" b="1" dirty="0">
                  <a:solidFill>
                    <a:schemeClr val="accent2"/>
                  </a:solidFill>
                  <a:latin typeface="Symbol" pitchFamily="18" charset="2"/>
                </a:rPr>
                <a:t> </a:t>
              </a:r>
              <a:r>
                <a:rPr lang="en-US" b="1" dirty="0">
                  <a:solidFill>
                    <a:schemeClr val="accent2"/>
                  </a:solidFill>
                </a:rPr>
                <a:t>, well, shear</a:t>
              </a:r>
            </a:p>
          </p:txBody>
        </p:sp>
      </p:grpSp>
      <p:grpSp>
        <p:nvGrpSpPr>
          <p:cNvPr id="312" name="Group 311"/>
          <p:cNvGrpSpPr/>
          <p:nvPr/>
        </p:nvGrpSpPr>
        <p:grpSpPr>
          <a:xfrm>
            <a:off x="10069622" y="7632626"/>
            <a:ext cx="8792026" cy="7679612"/>
            <a:chOff x="10000942" y="4388893"/>
            <a:chExt cx="8792026" cy="7679612"/>
          </a:xfrm>
        </p:grpSpPr>
        <p:grpSp>
          <p:nvGrpSpPr>
            <p:cNvPr id="275" name="Group 274"/>
            <p:cNvGrpSpPr/>
            <p:nvPr/>
          </p:nvGrpSpPr>
          <p:grpSpPr>
            <a:xfrm>
              <a:off x="14650352" y="9148882"/>
              <a:ext cx="3664944" cy="2847501"/>
              <a:chOff x="14500225" y="8575675"/>
              <a:chExt cx="4106863" cy="3344863"/>
            </a:xfrm>
          </p:grpSpPr>
          <p:pic>
            <p:nvPicPr>
              <p:cNvPr id="4" name="Picture 17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14500225" y="8575675"/>
                <a:ext cx="4106863" cy="3344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66" name="TextBox 265"/>
              <p:cNvSpPr txBox="1"/>
              <p:nvPr/>
            </p:nvSpPr>
            <p:spPr>
              <a:xfrm>
                <a:off x="17373600" y="8943975"/>
                <a:ext cx="7048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1" dirty="0" smtClean="0"/>
                  <a:t>V3FIT</a:t>
                </a:r>
                <a:endParaRPr lang="en-US" sz="1100" dirty="0"/>
              </a:p>
            </p:txBody>
          </p:sp>
          <p:cxnSp>
            <p:nvCxnSpPr>
              <p:cNvPr id="270" name="Straight Arrow Connector 269"/>
              <p:cNvCxnSpPr>
                <a:stCxn id="266" idx="1"/>
              </p:cNvCxnSpPr>
              <p:nvPr/>
            </p:nvCxnSpPr>
            <p:spPr bwMode="auto">
              <a:xfrm rot="10800000" flipV="1">
                <a:off x="17154526" y="9074779"/>
                <a:ext cx="219075" cy="19304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271" name="TextBox 270"/>
              <p:cNvSpPr txBox="1"/>
              <p:nvPr/>
            </p:nvSpPr>
            <p:spPr>
              <a:xfrm>
                <a:off x="17449800" y="10391775"/>
                <a:ext cx="7048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1" dirty="0" smtClean="0"/>
                  <a:t>V3FIT</a:t>
                </a:r>
                <a:endParaRPr lang="en-US" sz="1100" dirty="0"/>
              </a:p>
            </p:txBody>
          </p:sp>
          <p:cxnSp>
            <p:nvCxnSpPr>
              <p:cNvPr id="272" name="Straight Arrow Connector 271"/>
              <p:cNvCxnSpPr>
                <a:stCxn id="271" idx="1"/>
              </p:cNvCxnSpPr>
              <p:nvPr/>
            </p:nvCxnSpPr>
            <p:spPr bwMode="auto">
              <a:xfrm rot="10800000" flipV="1">
                <a:off x="16992600" y="10522580"/>
                <a:ext cx="457200" cy="39307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grpSp>
          <p:nvGrpSpPr>
            <p:cNvPr id="287" name="Group 286"/>
            <p:cNvGrpSpPr/>
            <p:nvPr/>
          </p:nvGrpSpPr>
          <p:grpSpPr>
            <a:xfrm>
              <a:off x="10096594" y="9066543"/>
              <a:ext cx="3687763" cy="3001962"/>
              <a:chOff x="10096594" y="9075169"/>
              <a:chExt cx="3687763" cy="3001962"/>
            </a:xfrm>
          </p:grpSpPr>
          <p:pic>
            <p:nvPicPr>
              <p:cNvPr id="5" name="Picture 18"/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10096594" y="9075169"/>
                <a:ext cx="3687763" cy="30019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286" name="Group 285"/>
              <p:cNvGrpSpPr/>
              <p:nvPr/>
            </p:nvGrpSpPr>
            <p:grpSpPr>
              <a:xfrm>
                <a:off x="11938959" y="9321420"/>
                <a:ext cx="1465417" cy="2249373"/>
                <a:chOff x="16497311" y="6728346"/>
                <a:chExt cx="1465417" cy="2249373"/>
              </a:xfrm>
            </p:grpSpPr>
            <p:sp>
              <p:nvSpPr>
                <p:cNvPr id="276" name="TextBox 275"/>
                <p:cNvSpPr txBox="1"/>
                <p:nvPr/>
              </p:nvSpPr>
              <p:spPr>
                <a:xfrm>
                  <a:off x="17346305" y="6728346"/>
                  <a:ext cx="58685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/>
                    <a:t>1/6 FP</a:t>
                  </a:r>
                  <a:endParaRPr lang="en-US" sz="1200" dirty="0"/>
                </a:p>
              </p:txBody>
            </p:sp>
            <p:sp>
              <p:nvSpPr>
                <p:cNvPr id="277" name="TextBox 276"/>
                <p:cNvSpPr txBox="1"/>
                <p:nvPr/>
              </p:nvSpPr>
              <p:spPr>
                <a:xfrm>
                  <a:off x="17375875" y="8040806"/>
                  <a:ext cx="58685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/>
                    <a:t>1/2 FP</a:t>
                  </a:r>
                  <a:endParaRPr lang="en-US" sz="1200" dirty="0"/>
                </a:p>
              </p:txBody>
            </p:sp>
            <p:sp>
              <p:nvSpPr>
                <p:cNvPr id="278" name="TextBox 277"/>
                <p:cNvSpPr txBox="1"/>
                <p:nvPr/>
              </p:nvSpPr>
              <p:spPr>
                <a:xfrm>
                  <a:off x="16657253" y="7431176"/>
                  <a:ext cx="629005" cy="2227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 smtClean="0"/>
                    <a:t>V3FIT</a:t>
                  </a:r>
                  <a:endParaRPr lang="en-US" sz="1100" dirty="0"/>
                </a:p>
              </p:txBody>
            </p:sp>
            <p:sp>
              <p:nvSpPr>
                <p:cNvPr id="279" name="TextBox 278"/>
                <p:cNvSpPr txBox="1"/>
                <p:nvPr/>
              </p:nvSpPr>
              <p:spPr>
                <a:xfrm>
                  <a:off x="17312346" y="8755009"/>
                  <a:ext cx="629005" cy="2227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 smtClean="0"/>
                    <a:t>V3FIT</a:t>
                  </a:r>
                  <a:endParaRPr lang="en-US" sz="1100" dirty="0"/>
                </a:p>
              </p:txBody>
            </p:sp>
            <p:cxnSp>
              <p:nvCxnSpPr>
                <p:cNvPr id="281" name="Straight Arrow Connector 280"/>
                <p:cNvCxnSpPr/>
                <p:nvPr/>
              </p:nvCxnSpPr>
              <p:spPr bwMode="auto">
                <a:xfrm rot="10800000">
                  <a:off x="16497311" y="7473952"/>
                  <a:ext cx="203075" cy="85834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283" name="Straight Arrow Connector 282"/>
                <p:cNvCxnSpPr>
                  <a:stCxn id="279" idx="1"/>
                </p:cNvCxnSpPr>
                <p:nvPr/>
              </p:nvCxnSpPr>
              <p:spPr bwMode="auto">
                <a:xfrm rot="10800000">
                  <a:off x="17178798" y="8673024"/>
                  <a:ext cx="133549" cy="19334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</p:grpSp>
        </p:grpSp>
        <p:sp>
          <p:nvSpPr>
            <p:cNvPr id="212" name="Text Box 818"/>
            <p:cNvSpPr txBox="1">
              <a:spLocks noChangeArrowheads="1"/>
            </p:cNvSpPr>
            <p:nvPr/>
          </p:nvSpPr>
          <p:spPr bwMode="auto">
            <a:xfrm>
              <a:off x="10481203" y="4388893"/>
              <a:ext cx="7034213" cy="519113"/>
            </a:xfrm>
            <a:prstGeom prst="rect">
              <a:avLst/>
            </a:prstGeom>
            <a:solidFill>
              <a:srgbClr val="FF33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Current </a:t>
              </a:r>
              <a:r>
                <a:rPr lang="en-US" sz="2800" b="1" dirty="0" smtClean="0">
                  <a:solidFill>
                    <a:schemeClr val="bg1"/>
                  </a:solidFill>
                </a:rPr>
                <a:t>Measurements    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(J Schmitt)</a:t>
              </a:r>
              <a:r>
                <a:rPr lang="en-US" sz="2800" b="1" dirty="0" smtClean="0">
                  <a:solidFill>
                    <a:schemeClr val="bg1"/>
                  </a:solidFill>
                </a:rPr>
                <a:t> 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pic>
          <p:nvPicPr>
            <p:cNvPr id="2" name="Picture 15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10090528" y="6144881"/>
              <a:ext cx="3652766" cy="2725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61" name="Text Box 792"/>
            <p:cNvSpPr txBox="1">
              <a:spLocks noChangeArrowheads="1"/>
            </p:cNvSpPr>
            <p:nvPr/>
          </p:nvSpPr>
          <p:spPr bwMode="auto">
            <a:xfrm>
              <a:off x="10000942" y="4905284"/>
              <a:ext cx="8792026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buFontTx/>
                <a:buChar char="•"/>
              </a:pPr>
              <a:r>
                <a:rPr lang="en-US" sz="1400" dirty="0">
                  <a:latin typeface="+mn-lt"/>
                </a:rPr>
                <a:t>An array of 16 3-axis pick-up coils are used to measure the current evolution at two toroidal </a:t>
              </a:r>
              <a:r>
                <a:rPr lang="en-US" sz="1400" dirty="0" smtClean="0">
                  <a:latin typeface="+mn-lt"/>
                </a:rPr>
                <a:t> locations</a:t>
              </a:r>
              <a:endParaRPr lang="en-US" sz="1400" dirty="0">
                <a:latin typeface="+mn-lt"/>
              </a:endParaRPr>
            </a:p>
            <a:p>
              <a:pPr>
                <a:spcBef>
                  <a:spcPts val="0"/>
                </a:spcBef>
                <a:buFontTx/>
                <a:buChar char="•"/>
              </a:pPr>
              <a:r>
                <a:rPr lang="en-US" sz="1400" dirty="0" smtClean="0">
                  <a:latin typeface="+mn-lt"/>
                </a:rPr>
                <a:t>Magnetic </a:t>
              </a:r>
              <a:r>
                <a:rPr lang="en-US" sz="1400" dirty="0">
                  <a:latin typeface="+mn-lt"/>
                </a:rPr>
                <a:t>signals are analyzed using </a:t>
              </a:r>
              <a:r>
                <a:rPr lang="en-US" sz="1400" dirty="0" smtClean="0">
                  <a:latin typeface="+mn-lt"/>
                </a:rPr>
                <a:t>the V3FIT </a:t>
              </a:r>
              <a:r>
                <a:rPr lang="en-US" sz="1400" dirty="0">
                  <a:latin typeface="+mn-lt"/>
                </a:rPr>
                <a:t>code </a:t>
              </a:r>
              <a:r>
                <a:rPr lang="en-US" sz="1400" dirty="0" smtClean="0">
                  <a:latin typeface="+mn-lt"/>
                </a:rPr>
                <a:t>suite for 3D toroidal device equilibrium reconstruction</a:t>
              </a:r>
            </a:p>
            <a:p>
              <a:pPr>
                <a:spcBef>
                  <a:spcPts val="0"/>
                </a:spcBef>
                <a:buFontTx/>
                <a:buChar char="•"/>
              </a:pPr>
              <a:r>
                <a:rPr lang="en-US" sz="1400" dirty="0" err="1" smtClean="0">
                  <a:latin typeface="+mn-lt"/>
                </a:rPr>
                <a:t>Pfirsch</a:t>
              </a:r>
              <a:r>
                <a:rPr lang="en-US" sz="1400" dirty="0" smtClean="0">
                  <a:latin typeface="+mn-lt"/>
                </a:rPr>
                <a:t> </a:t>
              </a:r>
              <a:r>
                <a:rPr lang="en-US" sz="1400" dirty="0" err="1" smtClean="0">
                  <a:latin typeface="+mn-lt"/>
                </a:rPr>
                <a:t>Schluter</a:t>
              </a:r>
              <a:r>
                <a:rPr lang="en-US" sz="1400" dirty="0" smtClean="0">
                  <a:latin typeface="+mn-lt"/>
                </a:rPr>
                <a:t> currents calculated from VMEC using measured Thomson scattering T</a:t>
              </a:r>
              <a:r>
                <a:rPr lang="en-US" sz="1400" baseline="-25000" dirty="0" smtClean="0">
                  <a:latin typeface="+mn-lt"/>
                </a:rPr>
                <a:t>e </a:t>
              </a:r>
              <a:r>
                <a:rPr lang="en-US" sz="1400" dirty="0" smtClean="0">
                  <a:latin typeface="+mn-lt"/>
                </a:rPr>
                <a:t>&amp; n</a:t>
              </a:r>
              <a:r>
                <a:rPr lang="en-US" sz="1400" baseline="-25000" dirty="0" smtClean="0">
                  <a:latin typeface="+mn-lt"/>
                </a:rPr>
                <a:t>e</a:t>
              </a:r>
              <a:r>
                <a:rPr lang="en-US" sz="1400" dirty="0" smtClean="0">
                  <a:latin typeface="+mn-lt"/>
                </a:rPr>
                <a:t> profiles – helical nature demonstrated by B</a:t>
              </a:r>
              <a:r>
                <a:rPr lang="en-US" sz="1400" baseline="-25000" dirty="0" smtClean="0">
                  <a:latin typeface="+mn-lt"/>
                </a:rPr>
                <a:t>r </a:t>
              </a:r>
              <a:r>
                <a:rPr lang="en-US" sz="1400" dirty="0" smtClean="0">
                  <a:latin typeface="+mn-lt"/>
                </a:rPr>
                <a:t>phase at 1/6 and 1/2 </a:t>
              </a:r>
              <a:r>
                <a:rPr lang="en-US" sz="1400" dirty="0" smtClean="0">
                  <a:latin typeface="+mn-lt"/>
                </a:rPr>
                <a:t>Field Period locations</a:t>
              </a:r>
              <a:endParaRPr lang="en-US" sz="1400" dirty="0" smtClean="0">
                <a:latin typeface="+mn-lt"/>
              </a:endParaRPr>
            </a:p>
            <a:p>
              <a:pPr>
                <a:spcBef>
                  <a:spcPts val="0"/>
                </a:spcBef>
                <a:buFontTx/>
                <a:buChar char="•"/>
              </a:pPr>
              <a:r>
                <a:rPr lang="en-US" sz="1400" dirty="0" smtClean="0">
                  <a:latin typeface="+mn-lt"/>
                </a:rPr>
                <a:t>Bootstrap current calculated using BOOTSJ code – evolves on a slower timescale </a:t>
              </a:r>
              <a:r>
                <a:rPr lang="en-US" sz="1400" dirty="0" smtClean="0">
                  <a:latin typeface="+mn-lt"/>
                </a:rPr>
                <a:t>seen by increasing  </a:t>
              </a:r>
              <a:r>
                <a:rPr lang="en-US" sz="1400" dirty="0" err="1" smtClean="0">
                  <a:latin typeface="+mn-lt"/>
                </a:rPr>
                <a:t>B</a:t>
              </a:r>
              <a:r>
                <a:rPr lang="en-US" sz="1400" baseline="-25000" dirty="0" err="1" smtClean="0">
                  <a:latin typeface="Symbol" pitchFamily="18" charset="2"/>
                </a:rPr>
                <a:t>q</a:t>
              </a:r>
              <a:r>
                <a:rPr lang="en-US" sz="1400" dirty="0" smtClean="0">
                  <a:latin typeface="+mn-lt"/>
                </a:rPr>
                <a:t>  </a:t>
              </a:r>
              <a:r>
                <a:rPr lang="en-US" sz="1400" dirty="0" smtClean="0">
                  <a:latin typeface="+mn-lt"/>
                </a:rPr>
                <a:t>offset, magnitude and direction consistent with  V3FIT calculation </a:t>
              </a:r>
              <a:endParaRPr lang="en-US" sz="1400" dirty="0" smtClean="0">
                <a:latin typeface="+mn-lt"/>
              </a:endParaRPr>
            </a:p>
          </p:txBody>
        </p:sp>
        <p:grpSp>
          <p:nvGrpSpPr>
            <p:cNvPr id="265" name="Group 264"/>
            <p:cNvGrpSpPr/>
            <p:nvPr/>
          </p:nvGrpSpPr>
          <p:grpSpPr>
            <a:xfrm>
              <a:off x="15011876" y="6763628"/>
              <a:ext cx="2849563" cy="2094686"/>
              <a:chOff x="15462250" y="6545263"/>
              <a:chExt cx="2849563" cy="2094686"/>
            </a:xfrm>
          </p:grpSpPr>
          <p:grpSp>
            <p:nvGrpSpPr>
              <p:cNvPr id="263" name="Group 262"/>
              <p:cNvGrpSpPr/>
              <p:nvPr/>
            </p:nvGrpSpPr>
            <p:grpSpPr>
              <a:xfrm>
                <a:off x="15462250" y="6545263"/>
                <a:ext cx="2849563" cy="2073275"/>
                <a:chOff x="15376525" y="6926263"/>
                <a:chExt cx="2849563" cy="2073275"/>
              </a:xfrm>
            </p:grpSpPr>
            <p:pic>
              <p:nvPicPr>
                <p:cNvPr id="3" name="Picture 16"/>
                <p:cNvPicPr>
                  <a:picLocks noChangeAspect="1" noChangeArrowheads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15376525" y="6926263"/>
                  <a:ext cx="2849563" cy="20732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262" name="TextBox 261"/>
                <p:cNvSpPr txBox="1"/>
                <p:nvPr/>
              </p:nvSpPr>
              <p:spPr>
                <a:xfrm>
                  <a:off x="17430751" y="7639050"/>
                  <a:ext cx="628650" cy="6001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 err="1" smtClean="0"/>
                    <a:t>Z</a:t>
                  </a:r>
                  <a:r>
                    <a:rPr lang="en-US" sz="1100" baseline="-25000" dirty="0" err="1" smtClean="0"/>
                    <a:t>eff</a:t>
                  </a:r>
                  <a:r>
                    <a:rPr lang="en-US" sz="1100" dirty="0" smtClean="0"/>
                    <a:t> = 3</a:t>
                  </a:r>
                </a:p>
                <a:p>
                  <a:endParaRPr lang="en-US" sz="1100" dirty="0" smtClean="0"/>
                </a:p>
                <a:p>
                  <a:r>
                    <a:rPr lang="en-US" sz="1100" dirty="0" err="1" smtClean="0"/>
                    <a:t>Z</a:t>
                  </a:r>
                  <a:r>
                    <a:rPr lang="en-US" sz="1100" baseline="-25000" dirty="0" err="1" smtClean="0"/>
                    <a:t>eff</a:t>
                  </a:r>
                  <a:r>
                    <a:rPr lang="en-US" sz="1100" baseline="-25000" dirty="0" smtClean="0"/>
                    <a:t> </a:t>
                  </a:r>
                  <a:r>
                    <a:rPr lang="en-US" sz="1100" dirty="0" smtClean="0"/>
                    <a:t>= </a:t>
                  </a:r>
                  <a:r>
                    <a:rPr lang="en-US" sz="1100" dirty="0" smtClean="0"/>
                    <a:t>1</a:t>
                  </a:r>
                  <a:endParaRPr lang="en-US" sz="1100" dirty="0"/>
                </a:p>
              </p:txBody>
            </p:sp>
          </p:grpSp>
          <p:sp>
            <p:nvSpPr>
              <p:cNvPr id="264" name="TextBox 263"/>
              <p:cNvSpPr txBox="1"/>
              <p:nvPr/>
            </p:nvSpPr>
            <p:spPr>
              <a:xfrm>
                <a:off x="16516351" y="8362950"/>
                <a:ext cx="6286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t </a:t>
                </a:r>
                <a:r>
                  <a:rPr lang="en-US" sz="1200" dirty="0" err="1" smtClean="0"/>
                  <a:t>msec</a:t>
                </a:r>
                <a:endParaRPr lang="en-US" sz="1200" dirty="0"/>
              </a:p>
            </p:txBody>
          </p:sp>
        </p:grpSp>
        <p:sp>
          <p:nvSpPr>
            <p:cNvPr id="288" name="TextBox 287"/>
            <p:cNvSpPr txBox="1"/>
            <p:nvPr/>
          </p:nvSpPr>
          <p:spPr>
            <a:xfrm>
              <a:off x="15069402" y="8859671"/>
              <a:ext cx="3000233" cy="338554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Bootstrap current 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90" name="TextBox 289"/>
            <p:cNvSpPr txBox="1"/>
            <p:nvPr/>
          </p:nvSpPr>
          <p:spPr>
            <a:xfrm>
              <a:off x="14989791" y="6418996"/>
              <a:ext cx="3148083" cy="338554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Measured toroidal plasma current 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10440535" y="8884693"/>
              <a:ext cx="2988862" cy="338554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>
                  <a:solidFill>
                    <a:schemeClr val="bg1"/>
                  </a:solidFill>
                </a:rPr>
                <a:t>Pfirsch-Schluter</a:t>
              </a:r>
              <a:r>
                <a:rPr lang="en-US" dirty="0" smtClean="0">
                  <a:solidFill>
                    <a:schemeClr val="bg1"/>
                  </a:solidFill>
                </a:rPr>
                <a:t> current 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93" name="TextBox 292"/>
          <p:cNvSpPr txBox="1"/>
          <p:nvPr/>
        </p:nvSpPr>
        <p:spPr>
          <a:xfrm>
            <a:off x="1752745" y="13827571"/>
            <a:ext cx="1136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33CC"/>
                </a:solidFill>
              </a:rPr>
              <a:t>M</a:t>
            </a:r>
            <a:r>
              <a:rPr lang="en-US" dirty="0" smtClean="0">
                <a:solidFill>
                  <a:srgbClr val="0033CC"/>
                </a:solidFill>
              </a:rPr>
              <a:t>irror</a:t>
            </a:r>
            <a:endParaRPr lang="en-US" dirty="0">
              <a:solidFill>
                <a:srgbClr val="0033CC"/>
              </a:solidFill>
            </a:endParaRPr>
          </a:p>
        </p:txBody>
      </p:sp>
      <p:cxnSp>
        <p:nvCxnSpPr>
          <p:cNvPr id="295" name="Straight Arrow Connector 294"/>
          <p:cNvCxnSpPr/>
          <p:nvPr/>
        </p:nvCxnSpPr>
        <p:spPr bwMode="auto">
          <a:xfrm>
            <a:off x="2436033" y="14028538"/>
            <a:ext cx="311499" cy="2311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8" name="Straight Arrow Connector 297"/>
          <p:cNvCxnSpPr/>
          <p:nvPr/>
        </p:nvCxnSpPr>
        <p:spPr bwMode="auto">
          <a:xfrm rot="16200000" flipH="1">
            <a:off x="2209943" y="14244576"/>
            <a:ext cx="823968" cy="3717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1" name="TextBox 300"/>
          <p:cNvSpPr txBox="1"/>
          <p:nvPr/>
        </p:nvSpPr>
        <p:spPr>
          <a:xfrm>
            <a:off x="1471391" y="15113759"/>
            <a:ext cx="1426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3300"/>
                </a:solidFill>
              </a:rPr>
              <a:t>QHS</a:t>
            </a:r>
            <a:r>
              <a:rPr lang="en-US" dirty="0" smtClean="0"/>
              <a:t> &amp; </a:t>
            </a:r>
            <a:r>
              <a:rPr lang="en-US" dirty="0" smtClean="0">
                <a:solidFill>
                  <a:srgbClr val="0033CC"/>
                </a:solidFill>
              </a:rPr>
              <a:t>M</a:t>
            </a:r>
            <a:r>
              <a:rPr lang="en-US" dirty="0" smtClean="0">
                <a:solidFill>
                  <a:srgbClr val="0033CC"/>
                </a:solidFill>
              </a:rPr>
              <a:t>irror</a:t>
            </a:r>
            <a:endParaRPr lang="en-US" dirty="0">
              <a:solidFill>
                <a:srgbClr val="0033CC"/>
              </a:solidFill>
            </a:endParaRPr>
          </a:p>
        </p:txBody>
      </p:sp>
      <p:cxnSp>
        <p:nvCxnSpPr>
          <p:cNvPr id="303" name="Straight Arrow Connector 302"/>
          <p:cNvCxnSpPr/>
          <p:nvPr/>
        </p:nvCxnSpPr>
        <p:spPr bwMode="auto">
          <a:xfrm flipV="1">
            <a:off x="2024050" y="14832407"/>
            <a:ext cx="381838" cy="32154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3" name="Text Box 818"/>
          <p:cNvSpPr txBox="1">
            <a:spLocks noChangeArrowheads="1"/>
          </p:cNvSpPr>
          <p:nvPr/>
        </p:nvSpPr>
        <p:spPr bwMode="auto">
          <a:xfrm>
            <a:off x="10595011" y="2282873"/>
            <a:ext cx="7034213" cy="519113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Coil repair and Feed/Bus Redesign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14" name="TextBox 313"/>
          <p:cNvSpPr txBox="1"/>
          <p:nvPr/>
        </p:nvSpPr>
        <p:spPr>
          <a:xfrm>
            <a:off x="10271050" y="2870791"/>
            <a:ext cx="862300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One coil feed failed under 1Tesla operation – 11kA/turn, 14 turns/coil, current </a:t>
            </a:r>
            <a:r>
              <a:rPr lang="en-US" sz="1400" b="1" dirty="0" err="1" smtClean="0"/>
              <a:t>risetime</a:t>
            </a:r>
            <a:r>
              <a:rPr lang="en-US" sz="1400" b="1" dirty="0" smtClean="0"/>
              <a:t> 1 second.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High mechanical stress caused by non flexible cable to bus connection</a:t>
            </a:r>
          </a:p>
          <a:p>
            <a:r>
              <a:rPr lang="en-US" sz="1400" b="1" dirty="0" smtClean="0"/>
              <a:t>Failed area repaired, and new feed and cabling implemented on all 48 coils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Water cooled flexible cables, with internal triplet of twisted pair conductors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Safety jumper from cable to central coil-pack conductors (2 out of 6 ) can carry load under main feed failure</a:t>
            </a:r>
            <a:endParaRPr lang="en-US" sz="1400" dirty="0"/>
          </a:p>
        </p:txBody>
      </p:sp>
      <p:grpSp>
        <p:nvGrpSpPr>
          <p:cNvPr id="344" name="Group 343"/>
          <p:cNvGrpSpPr/>
          <p:nvPr/>
        </p:nvGrpSpPr>
        <p:grpSpPr>
          <a:xfrm>
            <a:off x="10231824" y="4272663"/>
            <a:ext cx="8229597" cy="2649322"/>
            <a:chOff x="9774223" y="4512953"/>
            <a:chExt cx="9492159" cy="3307425"/>
          </a:xfrm>
        </p:grpSpPr>
        <p:pic>
          <p:nvPicPr>
            <p:cNvPr id="1043" name="Picture 19" descr="C:\Documents and Settings\SimonA.HSX\My Documents\HSX\APS_08\Cp6-failure at feed_Oct07.JPG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 rot="16200000">
              <a:off x="9884223" y="5373446"/>
              <a:ext cx="2831601" cy="1887926"/>
            </a:xfrm>
            <a:prstGeom prst="rect">
              <a:avLst/>
            </a:prstGeom>
            <a:noFill/>
          </p:spPr>
        </p:pic>
        <p:pic>
          <p:nvPicPr>
            <p:cNvPr id="6" name="Picture 20" descr="C:\Documents and Settings\SimonA.HSX\My Documents\HSX\APS_08\diamagnetic loop and coil jumper feed\Coil-feed_with-water-jumper_Oct08.jpg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5778247" y="4887776"/>
              <a:ext cx="2158888" cy="2852724"/>
            </a:xfrm>
            <a:prstGeom prst="rect">
              <a:avLst/>
            </a:prstGeom>
            <a:noFill/>
          </p:spPr>
        </p:pic>
        <p:sp>
          <p:nvSpPr>
            <p:cNvPr id="317" name="TextBox 316"/>
            <p:cNvSpPr txBox="1"/>
            <p:nvPr/>
          </p:nvSpPr>
          <p:spPr>
            <a:xfrm>
              <a:off x="9774223" y="4512953"/>
              <a:ext cx="2788694" cy="422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Original failed feed area</a:t>
              </a:r>
              <a:endParaRPr lang="en-US" b="1" dirty="0"/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15045071" y="4518839"/>
              <a:ext cx="4221311" cy="426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New feed and jumper implementation</a:t>
              </a:r>
              <a:endParaRPr lang="en-US" b="1" dirty="0"/>
            </a:p>
          </p:txBody>
        </p:sp>
        <p:sp>
          <p:nvSpPr>
            <p:cNvPr id="320" name="TextBox 319"/>
            <p:cNvSpPr txBox="1"/>
            <p:nvPr/>
          </p:nvSpPr>
          <p:spPr>
            <a:xfrm>
              <a:off x="12590339" y="4642577"/>
              <a:ext cx="2475487" cy="73003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Coil – 14 turns, 2 layer, 6 conductors per turn</a:t>
              </a:r>
              <a:endParaRPr lang="en-US" dirty="0"/>
            </a:p>
          </p:txBody>
        </p:sp>
        <p:cxnSp>
          <p:nvCxnSpPr>
            <p:cNvPr id="322" name="Straight Arrow Connector 321"/>
            <p:cNvCxnSpPr>
              <a:stCxn id="320" idx="3"/>
            </p:cNvCxnSpPr>
            <p:nvPr/>
          </p:nvCxnSpPr>
          <p:spPr bwMode="auto">
            <a:xfrm>
              <a:off x="15065826" y="5007595"/>
              <a:ext cx="2149675" cy="709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26" name="Straight Arrow Connector 325"/>
            <p:cNvCxnSpPr>
              <a:stCxn id="320" idx="1"/>
            </p:cNvCxnSpPr>
            <p:nvPr/>
          </p:nvCxnSpPr>
          <p:spPr bwMode="auto">
            <a:xfrm rot="10800000" flipV="1">
              <a:off x="11399528" y="5007594"/>
              <a:ext cx="1190812" cy="496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28" name="TextBox 327"/>
            <p:cNvSpPr txBox="1"/>
            <p:nvPr/>
          </p:nvSpPr>
          <p:spPr>
            <a:xfrm>
              <a:off x="12461358" y="5528929"/>
              <a:ext cx="1520456" cy="3385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Failed feed</a:t>
              </a:r>
              <a:endParaRPr lang="en-US" dirty="0"/>
            </a:p>
          </p:txBody>
        </p:sp>
        <p:sp>
          <p:nvSpPr>
            <p:cNvPr id="329" name="TextBox 328"/>
            <p:cNvSpPr txBox="1"/>
            <p:nvPr/>
          </p:nvSpPr>
          <p:spPr>
            <a:xfrm>
              <a:off x="12365665" y="6679964"/>
              <a:ext cx="2020186" cy="5847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</a:t>
              </a:r>
              <a:r>
                <a:rPr lang="en-US" dirty="0" smtClean="0"/>
                <a:t>riginal stiff 4xcoaxial cabling</a:t>
              </a:r>
              <a:endParaRPr lang="en-US" dirty="0"/>
            </a:p>
          </p:txBody>
        </p:sp>
        <p:cxnSp>
          <p:nvCxnSpPr>
            <p:cNvPr id="331" name="Straight Arrow Connector 330"/>
            <p:cNvCxnSpPr>
              <a:stCxn id="328" idx="1"/>
            </p:cNvCxnSpPr>
            <p:nvPr/>
          </p:nvCxnSpPr>
          <p:spPr bwMode="auto">
            <a:xfrm rot="10800000">
              <a:off x="11398104" y="5624622"/>
              <a:ext cx="1063254" cy="73584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33" name="Straight Arrow Connector 332"/>
            <p:cNvCxnSpPr>
              <a:stCxn id="329" idx="1"/>
            </p:cNvCxnSpPr>
            <p:nvPr/>
          </p:nvCxnSpPr>
          <p:spPr bwMode="auto">
            <a:xfrm rot="10800000">
              <a:off x="11472537" y="6913882"/>
              <a:ext cx="893129" cy="5847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34" name="TextBox 333"/>
            <p:cNvSpPr txBox="1"/>
            <p:nvPr/>
          </p:nvSpPr>
          <p:spPr>
            <a:xfrm>
              <a:off x="13535247" y="5911700"/>
              <a:ext cx="2073348" cy="7300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Redesigned feed and safety jumper</a:t>
              </a:r>
              <a:endParaRPr lang="en-US" dirty="0"/>
            </a:p>
          </p:txBody>
        </p:sp>
        <p:cxnSp>
          <p:nvCxnSpPr>
            <p:cNvPr id="336" name="Straight Arrow Connector 335"/>
            <p:cNvCxnSpPr>
              <a:stCxn id="334" idx="3"/>
            </p:cNvCxnSpPr>
            <p:nvPr/>
          </p:nvCxnSpPr>
          <p:spPr bwMode="auto">
            <a:xfrm flipV="1">
              <a:off x="15608596" y="5890433"/>
              <a:ext cx="1318437" cy="38628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38" name="TextBox 337"/>
            <p:cNvSpPr txBox="1"/>
            <p:nvPr/>
          </p:nvSpPr>
          <p:spPr>
            <a:xfrm>
              <a:off x="13501984" y="7397726"/>
              <a:ext cx="2045603" cy="42265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Flexible cabling</a:t>
              </a:r>
              <a:endParaRPr lang="en-US" dirty="0"/>
            </a:p>
          </p:txBody>
        </p:sp>
        <p:cxnSp>
          <p:nvCxnSpPr>
            <p:cNvPr id="340" name="Straight Arrow Connector 339"/>
            <p:cNvCxnSpPr>
              <a:stCxn id="338" idx="3"/>
            </p:cNvCxnSpPr>
            <p:nvPr/>
          </p:nvCxnSpPr>
          <p:spPr bwMode="auto">
            <a:xfrm flipV="1">
              <a:off x="15547587" y="7296383"/>
              <a:ext cx="977096" cy="31266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64" name="Group 363"/>
          <p:cNvGrpSpPr/>
          <p:nvPr/>
        </p:nvGrpSpPr>
        <p:grpSpPr>
          <a:xfrm>
            <a:off x="19028232" y="8045659"/>
            <a:ext cx="5528394" cy="2136228"/>
            <a:chOff x="19233184" y="6752882"/>
            <a:chExt cx="5528394" cy="2136228"/>
          </a:xfrm>
        </p:grpSpPr>
        <p:grpSp>
          <p:nvGrpSpPr>
            <p:cNvPr id="210" name="Group 209"/>
            <p:cNvGrpSpPr/>
            <p:nvPr/>
          </p:nvGrpSpPr>
          <p:grpSpPr>
            <a:xfrm>
              <a:off x="19233184" y="6752882"/>
              <a:ext cx="5528394" cy="2136228"/>
              <a:chOff x="13759294" y="12933895"/>
              <a:chExt cx="5528394" cy="2136228"/>
            </a:xfrm>
          </p:grpSpPr>
          <p:grpSp>
            <p:nvGrpSpPr>
              <p:cNvPr id="209" name="Group 208"/>
              <p:cNvGrpSpPr/>
              <p:nvPr/>
            </p:nvGrpSpPr>
            <p:grpSpPr>
              <a:xfrm>
                <a:off x="16442888" y="12936523"/>
                <a:ext cx="2844800" cy="2133600"/>
                <a:chOff x="16557188" y="7735873"/>
                <a:chExt cx="2844800" cy="2133600"/>
              </a:xfrm>
            </p:grpSpPr>
            <p:pic>
              <p:nvPicPr>
                <p:cNvPr id="1052" name="Picture 100"/>
                <p:cNvPicPr>
                  <a:picLocks noChangeAspect="1" noChangeArrowheads="1"/>
                </p:cNvPicPr>
                <p:nvPr/>
              </p:nvPicPr>
              <p:blipFill>
                <a:blip r:embed="rId19"/>
                <a:srcRect/>
                <a:stretch>
                  <a:fillRect/>
                </a:stretch>
              </p:blipFill>
              <p:spPr bwMode="auto">
                <a:xfrm>
                  <a:off x="16557188" y="7735873"/>
                  <a:ext cx="2844800" cy="2133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113" name="Text Box 427"/>
                <p:cNvSpPr txBox="1">
                  <a:spLocks noChangeArrowheads="1"/>
                </p:cNvSpPr>
                <p:nvPr/>
              </p:nvSpPr>
              <p:spPr bwMode="auto">
                <a:xfrm>
                  <a:off x="17491218" y="7913492"/>
                  <a:ext cx="1227137" cy="2769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defTabSz="609600">
                    <a:spcBef>
                      <a:spcPct val="50000"/>
                    </a:spcBef>
                  </a:pPr>
                  <a:r>
                    <a:rPr lang="en-US" sz="1200" b="1" dirty="0">
                      <a:solidFill>
                        <a:srgbClr val="0033CC"/>
                      </a:solidFill>
                      <a:latin typeface="Arial" charset="0"/>
                    </a:rPr>
                    <a:t>Mirror</a:t>
                  </a:r>
                </a:p>
              </p:txBody>
            </p:sp>
            <p:sp>
              <p:nvSpPr>
                <p:cNvPr id="1118" name="Text Box 427"/>
                <p:cNvSpPr txBox="1">
                  <a:spLocks noChangeArrowheads="1"/>
                </p:cNvSpPr>
                <p:nvPr/>
              </p:nvSpPr>
              <p:spPr bwMode="auto">
                <a:xfrm>
                  <a:off x="17729975" y="8518963"/>
                  <a:ext cx="1227137" cy="2476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defTabSz="609600">
                    <a:spcBef>
                      <a:spcPct val="50000"/>
                    </a:spcBef>
                  </a:pPr>
                  <a:r>
                    <a:rPr lang="en-US" sz="1000" b="1" dirty="0">
                      <a:latin typeface="Arial" charset="0"/>
                    </a:rPr>
                    <a:t>DKES (Kinetic)</a:t>
                  </a:r>
                </a:p>
              </p:txBody>
            </p:sp>
            <p:sp>
              <p:nvSpPr>
                <p:cNvPr id="1119" name="Text Box 427"/>
                <p:cNvSpPr txBox="1">
                  <a:spLocks noChangeArrowheads="1"/>
                </p:cNvSpPr>
                <p:nvPr/>
              </p:nvSpPr>
              <p:spPr bwMode="auto">
                <a:xfrm>
                  <a:off x="17615403" y="8955441"/>
                  <a:ext cx="1665287" cy="2476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defTabSz="609600">
                    <a:spcBef>
                      <a:spcPct val="50000"/>
                    </a:spcBef>
                  </a:pPr>
                  <a:r>
                    <a:rPr lang="en-US" sz="1000" b="1" dirty="0">
                      <a:latin typeface="Arial" charset="0"/>
                    </a:rPr>
                    <a:t>PENTA (Kinetic + Flows)</a:t>
                  </a:r>
                </a:p>
              </p:txBody>
            </p:sp>
            <p:cxnSp>
              <p:nvCxnSpPr>
                <p:cNvPr id="236" name="Straight Arrow Connector 235"/>
                <p:cNvCxnSpPr/>
                <p:nvPr/>
              </p:nvCxnSpPr>
              <p:spPr>
                <a:xfrm rot="10800000" flipV="1">
                  <a:off x="17426763" y="8665535"/>
                  <a:ext cx="340242" cy="42530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37" name="Straight Arrow Connector 236"/>
                <p:cNvCxnSpPr>
                  <a:stCxn id="1119" idx="1"/>
                </p:cNvCxnSpPr>
                <p:nvPr/>
              </p:nvCxnSpPr>
              <p:spPr>
                <a:xfrm rot="10800000">
                  <a:off x="17250613" y="8900882"/>
                  <a:ext cx="364790" cy="178384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0" name="Group 199"/>
              <p:cNvGrpSpPr/>
              <p:nvPr/>
            </p:nvGrpSpPr>
            <p:grpSpPr>
              <a:xfrm>
                <a:off x="13759294" y="12933895"/>
                <a:ext cx="2844800" cy="2133600"/>
                <a:chOff x="13949794" y="10400245"/>
                <a:chExt cx="2844800" cy="2133600"/>
              </a:xfrm>
            </p:grpSpPr>
            <p:pic>
              <p:nvPicPr>
                <p:cNvPr id="1051" name="Picture 99"/>
                <p:cNvPicPr>
                  <a:picLocks noChangeAspect="1" noChangeArrowheads="1"/>
                </p:cNvPicPr>
                <p:nvPr/>
              </p:nvPicPr>
              <p:blipFill>
                <a:blip r:embed="rId20"/>
                <a:srcRect/>
                <a:stretch>
                  <a:fillRect/>
                </a:stretch>
              </p:blipFill>
              <p:spPr bwMode="auto">
                <a:xfrm>
                  <a:off x="13949794" y="10400245"/>
                  <a:ext cx="2844800" cy="2133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pSp>
              <p:nvGrpSpPr>
                <p:cNvPr id="198" name="Group 197"/>
                <p:cNvGrpSpPr/>
                <p:nvPr/>
              </p:nvGrpSpPr>
              <p:grpSpPr>
                <a:xfrm>
                  <a:off x="14600490" y="10535330"/>
                  <a:ext cx="1981200" cy="1104900"/>
                  <a:chOff x="14663552" y="7997082"/>
                  <a:chExt cx="1981200" cy="1104900"/>
                </a:xfrm>
              </p:grpSpPr>
              <p:sp>
                <p:nvSpPr>
                  <p:cNvPr id="1114" name="Text Box 42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036615" y="8492382"/>
                    <a:ext cx="1227137" cy="2476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defTabSz="609600">
                      <a:spcBef>
                        <a:spcPct val="50000"/>
                      </a:spcBef>
                    </a:pPr>
                    <a:r>
                      <a:rPr lang="en-US" sz="1000" b="1" dirty="0">
                        <a:latin typeface="Arial" charset="0"/>
                      </a:rPr>
                      <a:t>DKES (Kinetic)</a:t>
                    </a:r>
                  </a:p>
                </p:txBody>
              </p:sp>
              <p:sp>
                <p:nvSpPr>
                  <p:cNvPr id="1115" name="Text Box 42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979465" y="8854332"/>
                    <a:ext cx="1665287" cy="2476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defTabSz="609600">
                      <a:spcBef>
                        <a:spcPct val="50000"/>
                      </a:spcBef>
                    </a:pPr>
                    <a:r>
                      <a:rPr lang="en-US" sz="1000" b="1" dirty="0">
                        <a:latin typeface="Arial" charset="0"/>
                      </a:rPr>
                      <a:t>PENTA (Kinetic + Flows)</a:t>
                    </a:r>
                  </a:p>
                </p:txBody>
              </p:sp>
              <p:cxnSp>
                <p:nvCxnSpPr>
                  <p:cNvPr id="226" name="Straight Arrow Connector 225"/>
                  <p:cNvCxnSpPr/>
                  <p:nvPr/>
                </p:nvCxnSpPr>
                <p:spPr>
                  <a:xfrm rot="10800000">
                    <a:off x="14663552" y="8990857"/>
                    <a:ext cx="371475" cy="1588"/>
                  </a:xfrm>
                  <a:prstGeom prst="straightConnector1">
                    <a:avLst/>
                  </a:prstGeom>
                  <a:ln w="15875">
                    <a:solidFill>
                      <a:schemeClr val="tx1"/>
                    </a:solidFill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8" name="Straight Arrow Connector 227"/>
                  <p:cNvCxnSpPr/>
                  <p:nvPr/>
                </p:nvCxnSpPr>
                <p:spPr>
                  <a:xfrm rot="10800000">
                    <a:off x="14796902" y="8609857"/>
                    <a:ext cx="333375" cy="11113"/>
                  </a:xfrm>
                  <a:prstGeom prst="straightConnector1">
                    <a:avLst/>
                  </a:prstGeom>
                  <a:ln w="15875">
                    <a:solidFill>
                      <a:schemeClr val="tx1"/>
                    </a:solidFill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22" name="Text Box 42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941365" y="7997082"/>
                    <a:ext cx="1227137" cy="2769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defTabSz="609600">
                      <a:spcBef>
                        <a:spcPct val="50000"/>
                      </a:spcBef>
                    </a:pPr>
                    <a:r>
                      <a:rPr lang="en-US" sz="1200" b="1" dirty="0">
                        <a:solidFill>
                          <a:srgbClr val="FF3300"/>
                        </a:solidFill>
                        <a:latin typeface="Arial" charset="0"/>
                      </a:rPr>
                      <a:t>QHS</a:t>
                    </a:r>
                  </a:p>
                </p:txBody>
              </p:sp>
            </p:grpSp>
          </p:grpSp>
        </p:grpSp>
        <p:sp>
          <p:nvSpPr>
            <p:cNvPr id="346" name="TextBox 345"/>
            <p:cNvSpPr txBox="1"/>
            <p:nvPr/>
          </p:nvSpPr>
          <p:spPr>
            <a:xfrm>
              <a:off x="20799187" y="6919415"/>
              <a:ext cx="110547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rgbClr val="FF3300"/>
                  </a:solidFill>
                </a:rPr>
                <a:t>-- Ion root</a:t>
              </a:r>
            </a:p>
            <a:p>
              <a:r>
                <a:rPr lang="en-US" sz="1100" dirty="0" smtClean="0">
                  <a:solidFill>
                    <a:srgbClr val="0033CC"/>
                  </a:solidFill>
                </a:rPr>
                <a:t>-- Electron root</a:t>
              </a:r>
              <a:endParaRPr lang="en-US" sz="1100" dirty="0">
                <a:solidFill>
                  <a:srgbClr val="0033CC"/>
                </a:solidFill>
              </a:endParaRPr>
            </a:p>
          </p:txBody>
        </p:sp>
        <p:sp>
          <p:nvSpPr>
            <p:cNvPr id="347" name="TextBox 346"/>
            <p:cNvSpPr txBox="1"/>
            <p:nvPr/>
          </p:nvSpPr>
          <p:spPr>
            <a:xfrm>
              <a:off x="23503718" y="6962633"/>
              <a:ext cx="110547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rgbClr val="FF3300"/>
                  </a:solidFill>
                </a:rPr>
                <a:t>-- Ion root</a:t>
              </a:r>
            </a:p>
            <a:p>
              <a:r>
                <a:rPr lang="en-US" sz="1100" dirty="0" smtClean="0">
                  <a:solidFill>
                    <a:srgbClr val="0033CC"/>
                  </a:solidFill>
                </a:rPr>
                <a:t>-- Electron root</a:t>
              </a:r>
              <a:endParaRPr lang="en-US" sz="1100" dirty="0">
                <a:solidFill>
                  <a:srgbClr val="0033CC"/>
                </a:solidFill>
              </a:endParaRPr>
            </a:p>
          </p:txBody>
        </p:sp>
      </p:grpSp>
      <p:grpSp>
        <p:nvGrpSpPr>
          <p:cNvPr id="365" name="Group 364"/>
          <p:cNvGrpSpPr/>
          <p:nvPr/>
        </p:nvGrpSpPr>
        <p:grpSpPr>
          <a:xfrm>
            <a:off x="18944900" y="4183112"/>
            <a:ext cx="8297914" cy="2548757"/>
            <a:chOff x="19039490" y="3316013"/>
            <a:chExt cx="8297914" cy="2548757"/>
          </a:xfrm>
        </p:grpSpPr>
        <p:grpSp>
          <p:nvGrpSpPr>
            <p:cNvPr id="188" name="Group 187"/>
            <p:cNvGrpSpPr/>
            <p:nvPr/>
          </p:nvGrpSpPr>
          <p:grpSpPr>
            <a:xfrm>
              <a:off x="21614522" y="3403461"/>
              <a:ext cx="5722882" cy="2461309"/>
              <a:chOff x="19510375" y="9251950"/>
              <a:chExt cx="6918899" cy="2927785"/>
            </a:xfrm>
          </p:grpSpPr>
          <p:pic>
            <p:nvPicPr>
              <p:cNvPr id="1059" name="Picture 2"/>
              <p:cNvPicPr>
                <a:picLocks noChangeAspect="1" noChangeArrowheads="1"/>
              </p:cNvPicPr>
              <p:nvPr/>
            </p:nvPicPr>
            <p:blipFill>
              <a:blip r:embed="rId21"/>
              <a:srcRect/>
              <a:stretch>
                <a:fillRect/>
              </a:stretch>
            </p:blipFill>
            <p:spPr bwMode="auto">
              <a:xfrm>
                <a:off x="19510375" y="9251950"/>
                <a:ext cx="3578225" cy="28844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060" name="Group 132"/>
              <p:cNvGrpSpPr>
                <a:grpSpLocks/>
              </p:cNvGrpSpPr>
              <p:nvPr/>
            </p:nvGrpSpPr>
            <p:grpSpPr bwMode="auto">
              <a:xfrm>
                <a:off x="22933725" y="9255014"/>
                <a:ext cx="3495549" cy="2924721"/>
                <a:chOff x="23428227" y="6951761"/>
                <a:chExt cx="3578469" cy="2981862"/>
              </a:xfrm>
            </p:grpSpPr>
            <p:pic>
              <p:nvPicPr>
                <p:cNvPr id="1162" name="Picture 106"/>
                <p:cNvPicPr>
                  <a:picLocks noChangeAspect="1" noChangeArrowheads="1"/>
                </p:cNvPicPr>
                <p:nvPr/>
              </p:nvPicPr>
              <p:blipFill>
                <a:blip r:embed="rId22"/>
                <a:srcRect/>
                <a:stretch>
                  <a:fillRect/>
                </a:stretch>
              </p:blipFill>
              <p:spPr bwMode="auto">
                <a:xfrm>
                  <a:off x="23428227" y="6951761"/>
                  <a:ext cx="3283400" cy="29818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163" name="TextBox 109"/>
                <p:cNvSpPr txBox="1">
                  <a:spLocks noChangeArrowheads="1"/>
                </p:cNvSpPr>
                <p:nvPr/>
              </p:nvSpPr>
              <p:spPr bwMode="auto">
                <a:xfrm>
                  <a:off x="25387158" y="8358845"/>
                  <a:ext cx="1619538" cy="7091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US" dirty="0" err="1"/>
                    <a:t>Weiland</a:t>
                  </a:r>
                  <a:r>
                    <a:rPr lang="en-US" dirty="0"/>
                    <a:t> + Neoclassical</a:t>
                  </a:r>
                </a:p>
              </p:txBody>
            </p:sp>
            <p:cxnSp>
              <p:nvCxnSpPr>
                <p:cNvPr id="111" name="Straight Arrow Connector 110"/>
                <p:cNvCxnSpPr/>
                <p:nvPr/>
              </p:nvCxnSpPr>
              <p:spPr>
                <a:xfrm rot="5400000">
                  <a:off x="25484927" y="8892506"/>
                  <a:ext cx="380351" cy="380287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165" name="TextBox 111"/>
                <p:cNvSpPr txBox="1">
                  <a:spLocks noChangeArrowheads="1"/>
                </p:cNvSpPr>
                <p:nvPr/>
              </p:nvSpPr>
              <p:spPr bwMode="auto">
                <a:xfrm>
                  <a:off x="24809011" y="7615965"/>
                  <a:ext cx="1143001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l-GR" dirty="0">
                      <a:solidFill>
                        <a:srgbClr val="FF0000"/>
                      </a:solidFill>
                    </a:rPr>
                    <a:t>α</a:t>
                  </a:r>
                  <a:r>
                    <a:rPr lang="en-US" baseline="-25000" dirty="0">
                      <a:solidFill>
                        <a:srgbClr val="FF0000"/>
                      </a:solidFill>
                    </a:rPr>
                    <a:t>E</a:t>
                  </a:r>
                  <a:r>
                    <a:rPr lang="en-US" dirty="0">
                      <a:solidFill>
                        <a:srgbClr val="FF0000"/>
                      </a:solidFill>
                    </a:rPr>
                    <a:t> = 0.3</a:t>
                  </a:r>
                  <a:r>
                    <a:rPr lang="en-US" baseline="-25000" dirty="0">
                      <a:solidFill>
                        <a:srgbClr val="FF0000"/>
                      </a:solidFill>
                    </a:rPr>
                    <a:t>    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113" name="Straight Arrow Connector 112"/>
                <p:cNvCxnSpPr/>
                <p:nvPr/>
              </p:nvCxnSpPr>
              <p:spPr>
                <a:xfrm rot="10800000" flipV="1">
                  <a:off x="24410565" y="7958892"/>
                  <a:ext cx="609434" cy="38035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167" name="TextBox 113"/>
                <p:cNvSpPr txBox="1">
                  <a:spLocks noChangeArrowheads="1"/>
                </p:cNvSpPr>
                <p:nvPr/>
              </p:nvSpPr>
              <p:spPr bwMode="auto">
                <a:xfrm>
                  <a:off x="25205257" y="7960882"/>
                  <a:ext cx="962403" cy="4105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l-GR" dirty="0"/>
                    <a:t>α</a:t>
                  </a:r>
                  <a:r>
                    <a:rPr lang="en-US" baseline="-25000" dirty="0"/>
                    <a:t>E</a:t>
                  </a:r>
                  <a:r>
                    <a:rPr lang="en-US" dirty="0"/>
                    <a:t> = 0</a:t>
                  </a:r>
                  <a:r>
                    <a:rPr lang="en-US" baseline="-25000" dirty="0"/>
                    <a:t>    </a:t>
                  </a:r>
                  <a:endParaRPr lang="en-US" dirty="0"/>
                </a:p>
              </p:txBody>
            </p:sp>
            <p:cxnSp>
              <p:nvCxnSpPr>
                <p:cNvPr id="116" name="Straight Arrow Connector 115"/>
                <p:cNvCxnSpPr/>
                <p:nvPr/>
              </p:nvCxnSpPr>
              <p:spPr>
                <a:xfrm rot="10800000" flipV="1">
                  <a:off x="24316335" y="8274912"/>
                  <a:ext cx="966969" cy="598851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25" name="TextBox 109"/>
              <p:cNvSpPr txBox="1">
                <a:spLocks noChangeArrowheads="1"/>
              </p:cNvSpPr>
              <p:nvPr/>
            </p:nvSpPr>
            <p:spPr bwMode="auto">
              <a:xfrm>
                <a:off x="21364575" y="9491663"/>
                <a:ext cx="1339850" cy="5857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Shearing and growth rates</a:t>
                </a:r>
              </a:p>
            </p:txBody>
          </p:sp>
        </p:grpSp>
        <p:grpSp>
          <p:nvGrpSpPr>
            <p:cNvPr id="348" name="Group 9"/>
            <p:cNvGrpSpPr>
              <a:grpSpLocks/>
            </p:cNvGrpSpPr>
            <p:nvPr/>
          </p:nvGrpSpPr>
          <p:grpSpPr bwMode="auto">
            <a:xfrm>
              <a:off x="19039490" y="3316013"/>
              <a:ext cx="2827282" cy="2406870"/>
              <a:chOff x="152400" y="1229650"/>
              <a:chExt cx="4419600" cy="5018750"/>
            </a:xfrm>
          </p:grpSpPr>
          <p:pic>
            <p:nvPicPr>
              <p:cNvPr id="349" name="Picture 1"/>
              <p:cNvPicPr>
                <a:picLocks noChangeAspect="1" noChangeArrowheads="1"/>
              </p:cNvPicPr>
              <p:nvPr/>
            </p:nvPicPr>
            <p:blipFill>
              <a:blip r:embed="rId23"/>
              <a:srcRect l="2879" t="4774" r="13605" b="1537"/>
              <a:stretch>
                <a:fillRect/>
              </a:stretch>
            </p:blipFill>
            <p:spPr bwMode="auto">
              <a:xfrm>
                <a:off x="152400" y="1600199"/>
                <a:ext cx="4419600" cy="46482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50" name="TextBox 8"/>
              <p:cNvSpPr txBox="1">
                <a:spLocks noChangeArrowheads="1"/>
              </p:cNvSpPr>
              <p:nvPr/>
            </p:nvSpPr>
            <p:spPr bwMode="auto">
              <a:xfrm>
                <a:off x="1371599" y="1229650"/>
                <a:ext cx="2846833" cy="4068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b="1" dirty="0"/>
                  <a:t>100 kW ECRH input</a:t>
                </a:r>
              </a:p>
            </p:txBody>
          </p:sp>
        </p:grpSp>
      </p:grpSp>
      <p:sp>
        <p:nvSpPr>
          <p:cNvPr id="367" name="TextBox 366"/>
          <p:cNvSpPr txBox="1"/>
          <p:nvPr/>
        </p:nvSpPr>
        <p:spPr>
          <a:xfrm>
            <a:off x="24278897" y="8986345"/>
            <a:ext cx="3153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30kV, 4A, H DNB on HSX (from MST)</a:t>
            </a:r>
            <a:endParaRPr lang="en-US" sz="1400" b="1" dirty="0"/>
          </a:p>
        </p:txBody>
      </p:sp>
      <p:grpSp>
        <p:nvGrpSpPr>
          <p:cNvPr id="370" name="Group 369"/>
          <p:cNvGrpSpPr/>
          <p:nvPr/>
        </p:nvGrpSpPr>
        <p:grpSpPr>
          <a:xfrm>
            <a:off x="19092041" y="9317318"/>
            <a:ext cx="7725103" cy="3026977"/>
            <a:chOff x="19092041" y="9317318"/>
            <a:chExt cx="7725103" cy="3026977"/>
          </a:xfrm>
        </p:grpSpPr>
        <p:sp>
          <p:nvSpPr>
            <p:cNvPr id="366" name="TextBox 365"/>
            <p:cNvSpPr txBox="1"/>
            <p:nvPr/>
          </p:nvSpPr>
          <p:spPr>
            <a:xfrm>
              <a:off x="19092041" y="10562898"/>
              <a:ext cx="5297213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Measurements of the Electric field radial profile are crucial</a:t>
              </a:r>
              <a:endParaRPr lang="en-US" sz="1400" b="1" dirty="0" smtClean="0"/>
            </a:p>
            <a:p>
              <a:pPr>
                <a:buFont typeface="Arial" pitchFamily="34" charset="0"/>
                <a:buChar char="•"/>
              </a:pPr>
              <a:r>
                <a:rPr lang="en-US" sz="1400" dirty="0" smtClean="0"/>
                <a:t>To verify CERC in QHS using  radial force balance on C</a:t>
              </a:r>
              <a:r>
                <a:rPr lang="en-US" sz="1400" baseline="-25000" dirty="0" smtClean="0"/>
                <a:t>VI</a:t>
              </a:r>
              <a:r>
                <a:rPr lang="en-US" sz="1400" dirty="0" smtClean="0"/>
                <a:t> emissions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1400" dirty="0" smtClean="0"/>
                <a:t>To verify PENTA application to neoclassical transport in stellarators with momentum conservation and flow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1400" dirty="0" smtClean="0"/>
                <a:t>To examine </a:t>
              </a:r>
              <a:r>
                <a:rPr lang="en-US" sz="1400" b="1" dirty="0" err="1" smtClean="0"/>
                <a:t>ExB</a:t>
              </a:r>
              <a:r>
                <a:rPr lang="en-US" sz="1400" dirty="0" smtClean="0"/>
                <a:t> shear suppression of instabilities and bulk flows</a:t>
              </a:r>
            </a:p>
            <a:p>
              <a:r>
                <a:rPr lang="en-US" sz="1400" b="1" dirty="0" smtClean="0"/>
                <a:t>A </a:t>
              </a:r>
              <a:r>
                <a:rPr lang="en-US" sz="1400" b="1" dirty="0" err="1" smtClean="0"/>
                <a:t>ChERS</a:t>
              </a:r>
              <a:r>
                <a:rPr lang="en-US" sz="1400" b="1" dirty="0" smtClean="0"/>
                <a:t> system has been implemented and is hoped to soon provide this information</a:t>
              </a:r>
              <a:endParaRPr lang="en-US" sz="1400" b="1" dirty="0"/>
            </a:p>
          </p:txBody>
        </p:sp>
        <p:pic>
          <p:nvPicPr>
            <p:cNvPr id="7" name="Picture 21" descr="Y:\Alexis\ChERS Pictures\JustBeam.JPG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 rot="5400000">
              <a:off x="24168539" y="9695690"/>
              <a:ext cx="3026977" cy="2270233"/>
            </a:xfrm>
            <a:prstGeom prst="rect">
              <a:avLst/>
            </a:prstGeom>
            <a:noFill/>
          </p:spPr>
        </p:pic>
        <p:sp>
          <p:nvSpPr>
            <p:cNvPr id="368" name="TextBox 367"/>
            <p:cNvSpPr txBox="1"/>
            <p:nvPr/>
          </p:nvSpPr>
          <p:spPr>
            <a:xfrm>
              <a:off x="19139339" y="10247587"/>
              <a:ext cx="5029200" cy="338554"/>
            </a:xfrm>
            <a:prstGeom prst="rect">
              <a:avLst/>
            </a:prstGeom>
            <a:solidFill>
              <a:srgbClr val="0033CC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>
                  <a:solidFill>
                    <a:schemeClr val="bg1"/>
                  </a:solidFill>
                </a:rPr>
                <a:t>E</a:t>
              </a:r>
              <a:r>
                <a:rPr lang="en-US" baseline="-25000" dirty="0" err="1" smtClean="0">
                  <a:solidFill>
                    <a:schemeClr val="bg1"/>
                  </a:solidFill>
                </a:rPr>
                <a:t>r</a:t>
              </a:r>
              <a:r>
                <a:rPr lang="en-US" dirty="0" smtClean="0">
                  <a:solidFill>
                    <a:schemeClr val="bg1"/>
                  </a:solidFill>
                </a:rPr>
                <a:t>  measurements through </a:t>
              </a:r>
              <a:r>
                <a:rPr lang="en-US" dirty="0" err="1" smtClean="0">
                  <a:solidFill>
                    <a:schemeClr val="bg1"/>
                  </a:solidFill>
                </a:rPr>
                <a:t>ChERS</a:t>
              </a:r>
              <a:r>
                <a:rPr lang="en-US" dirty="0" smtClean="0">
                  <a:solidFill>
                    <a:schemeClr val="bg1"/>
                  </a:solidFill>
                </a:rPr>
                <a:t>   (A. </a:t>
              </a:r>
              <a:r>
                <a:rPr lang="en-US" dirty="0" err="1" smtClean="0">
                  <a:solidFill>
                    <a:schemeClr val="bg1"/>
                  </a:solidFill>
                </a:rPr>
                <a:t>Briesemeister</a:t>
              </a:r>
              <a:r>
                <a:rPr lang="en-US" dirty="0" smtClean="0">
                  <a:solidFill>
                    <a:schemeClr val="bg1"/>
                  </a:solidFill>
                </a:rPr>
                <a:t>) 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6096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6096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12190</TotalTime>
  <Words>1054</Words>
  <Application>Microsoft PowerPoint</Application>
  <PresentationFormat>Custom</PresentationFormat>
  <Paragraphs>124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Default Design</vt:lpstr>
      <vt:lpstr>Microsoft Equation 3.0</vt:lpstr>
      <vt:lpstr>Slide 1</vt:lpstr>
    </vt:vector>
  </TitlesOfParts>
  <Company>HSX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Stefan</dc:creator>
  <cp:lastModifiedBy>Simon Anderson</cp:lastModifiedBy>
  <cp:revision>630</cp:revision>
  <dcterms:created xsi:type="dcterms:W3CDTF">2003-10-22T11:56:04Z</dcterms:created>
  <dcterms:modified xsi:type="dcterms:W3CDTF">2008-11-14T22:41:27Z</dcterms:modified>
</cp:coreProperties>
</file>