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7432000" cy="16459200"/>
  <p:notesSz cx="7010400" cy="92360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26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9999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6" autoAdjust="0"/>
    <p:restoredTop sz="94660"/>
  </p:normalViewPr>
  <p:slideViewPr>
    <p:cSldViewPr>
      <p:cViewPr>
        <p:scale>
          <a:sx n="96" d="100"/>
          <a:sy n="96" d="100"/>
        </p:scale>
        <p:origin x="96" y="-1512"/>
      </p:cViewPr>
      <p:guideLst>
        <p:guide orient="horz"/>
        <p:guide pos="12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108" y="-12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35E9C72E-E23E-4F8B-87A9-4EACE67FED2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03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9125" y="692150"/>
            <a:ext cx="57721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7850"/>
            <a:ext cx="560705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1AF0B884-B448-479D-BDDD-8550F5B39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55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92FBC-5A91-40E9-A205-C270C2077CA3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8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5113338"/>
            <a:ext cx="23317200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9326563"/>
            <a:ext cx="1920240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840163"/>
            <a:ext cx="24688800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10575925"/>
            <a:ext cx="23317200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8" y="6975475"/>
            <a:ext cx="23317200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3840163"/>
            <a:ext cx="1226820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92200" y="3840163"/>
            <a:ext cx="1226820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84588"/>
            <a:ext cx="12120563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5219700"/>
            <a:ext cx="12120563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75" y="3684588"/>
            <a:ext cx="1212532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75" y="5219700"/>
            <a:ext cx="1212532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625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5638"/>
            <a:ext cx="9024938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655638"/>
            <a:ext cx="1533525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444875"/>
            <a:ext cx="9024938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3" y="11522075"/>
            <a:ext cx="16459200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3" y="1470025"/>
            <a:ext cx="16459200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3" y="12880975"/>
            <a:ext cx="16459200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3840163"/>
            <a:ext cx="24688800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888200" y="658813"/>
            <a:ext cx="6172200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58813"/>
            <a:ext cx="1836420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9375" y="15998825"/>
            <a:ext cx="27305000" cy="49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57th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November 16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- 20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2015, Savannah, Georgia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1034" name="Picture 10" descr="bucky badg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2438" y="190500"/>
            <a:ext cx="1352550" cy="2019300"/>
          </a:xfrm>
          <a:prstGeom prst="rect">
            <a:avLst/>
          </a:prstGeom>
          <a:noFill/>
        </p:spPr>
      </p:pic>
      <p:pic>
        <p:nvPicPr>
          <p:cNvPr id="1035" name="Picture 11" descr="qhs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736425" y="128588"/>
            <a:ext cx="2695575" cy="18780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txStyles>
    <p:titleStyle>
      <a:lvl1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fontAlgn="base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fontAlgn="base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fontAlgn="base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4" name="Straight Connector 153"/>
          <p:cNvCxnSpPr/>
          <p:nvPr/>
        </p:nvCxnSpPr>
        <p:spPr>
          <a:xfrm>
            <a:off x="13716000" y="4656833"/>
            <a:ext cx="0" cy="3723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7849483" y="2590800"/>
            <a:ext cx="8076317" cy="3887485"/>
            <a:chOff x="-380117" y="685800"/>
            <a:chExt cx="8076317" cy="3887485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3657600" y="144780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Equilibrium Reconstruction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1828800" y="1828800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-380117" y="1828800"/>
              <a:ext cx="4001618" cy="2744485"/>
              <a:chOff x="-380117" y="1828800"/>
              <a:chExt cx="4001618" cy="2744485"/>
            </a:xfrm>
          </p:grpSpPr>
          <p:grpSp>
            <p:nvGrpSpPr>
              <p:cNvPr id="85" name="Group 84"/>
              <p:cNvGrpSpPr/>
              <p:nvPr/>
            </p:nvGrpSpPr>
            <p:grpSpPr>
              <a:xfrm>
                <a:off x="1066800" y="1828800"/>
                <a:ext cx="1524000" cy="1347030"/>
                <a:chOff x="1981200" y="1828800"/>
                <a:chExt cx="1524000" cy="1347030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>
                  <a:off x="2754759" y="2803463"/>
                  <a:ext cx="0" cy="372367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743200" y="1828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Oval 87"/>
                <p:cNvSpPr/>
                <p:nvPr/>
              </p:nvSpPr>
              <p:spPr>
                <a:xfrm>
                  <a:off x="1981200" y="2133600"/>
                  <a:ext cx="1524000" cy="7632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86" name="Rounded Rectangle 85"/>
              <p:cNvSpPr/>
              <p:nvPr/>
            </p:nvSpPr>
            <p:spPr>
              <a:xfrm>
                <a:off x="-380117" y="3048000"/>
                <a:ext cx="4001618" cy="152528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Optimized coil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placement for bootstrap OR Pfirsch-Schlüter sensitivity </a:t>
                </a:r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Spark used to model vessel eddy currents</a:t>
                </a:r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V3FIT for reconstruction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3705224" y="1828800"/>
              <a:ext cx="3990976" cy="2590800"/>
              <a:chOff x="3705224" y="1828800"/>
              <a:chExt cx="3990976" cy="2590800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4724399" y="1828800"/>
                <a:ext cx="1539063" cy="1068029"/>
                <a:chOff x="3809999" y="1828800"/>
                <a:chExt cx="1539063" cy="1068029"/>
              </a:xfrm>
            </p:grpSpPr>
            <p:cxnSp>
              <p:nvCxnSpPr>
                <p:cNvPr id="80" name="Straight Connector 79"/>
                <p:cNvCxnSpPr/>
                <p:nvPr/>
              </p:nvCxnSpPr>
              <p:spPr>
                <a:xfrm>
                  <a:off x="4572000" y="1828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Oval 81"/>
                <p:cNvSpPr/>
                <p:nvPr/>
              </p:nvSpPr>
              <p:spPr>
                <a:xfrm>
                  <a:off x="3809999" y="2133600"/>
                  <a:ext cx="1539063" cy="76322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Experiment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79" name="Rounded Rectangle 78"/>
              <p:cNvSpPr/>
              <p:nvPr/>
            </p:nvSpPr>
            <p:spPr>
              <a:xfrm>
                <a:off x="3705224" y="3067401"/>
                <a:ext cx="3990976" cy="1352199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Significant r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educed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profile uncertainty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Eddy current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modeling crucial for reconstruction</a:t>
                </a:r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Bootstrap current evolution &amp; rational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surfaces reconstructed for Hill operation</a:t>
                </a:r>
                <a:endParaRPr lang="en-US" sz="1600" b="1" dirty="0"/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35" name="TextBox 534"/>
              <p:cNvSpPr txBox="1"/>
              <p:nvPr/>
            </p:nvSpPr>
            <p:spPr>
              <a:xfrm>
                <a:off x="19354800" y="7746442"/>
                <a:ext cx="3657600" cy="15361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𝑡𝑜𝑡</m:t>
                              </m:r>
                            </m:sub>
                          </m:sSub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1400" i="1" dirty="0" smtClean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i="1" dirty="0" smtClean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𝑡𝑜𝑡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𝑔𝑎𝑠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𝑙𝑖𝑚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𝑙𝑖𝑚</m:t>
                          </m:r>
                        </m:sub>
                      </m:sSub>
                    </m:oMath>
                  </m:oMathPara>
                </a14:m>
                <a:endParaRPr lang="en-US" sz="1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𝑝𝑢𝑚𝑝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35" name="TextBox 5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4800" y="7746442"/>
                <a:ext cx="3657600" cy="1536190"/>
              </a:xfrm>
              <a:prstGeom prst="rect">
                <a:avLst/>
              </a:prstGeom>
              <a:blipFill rotWithShape="0">
                <a:blip r:embed="rId3"/>
                <a:stretch>
                  <a:fillRect t="-397" b="-1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3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8600" y="7135095"/>
            <a:ext cx="3505504" cy="3151905"/>
          </a:xfrm>
          <a:prstGeom prst="rect">
            <a:avLst/>
          </a:prstGeom>
        </p:spPr>
      </p:pic>
      <p:sp>
        <p:nvSpPr>
          <p:cNvPr id="2155" name="Text Box 107"/>
          <p:cNvSpPr txBox="1">
            <a:spLocks noChangeArrowheads="1"/>
          </p:cNvSpPr>
          <p:nvPr/>
        </p:nvSpPr>
        <p:spPr bwMode="auto">
          <a:xfrm>
            <a:off x="76200" y="188645"/>
            <a:ext cx="27292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200" b="1" dirty="0" smtClean="0"/>
              <a:t>HSX </a:t>
            </a:r>
            <a:r>
              <a:rPr lang="en-US" sz="7200" b="1" dirty="0" smtClean="0"/>
              <a:t>Program Overview </a:t>
            </a:r>
            <a:r>
              <a:rPr lang="en-US" sz="7200" b="1" dirty="0" smtClean="0"/>
              <a:t>and </a:t>
            </a:r>
            <a:r>
              <a:rPr lang="en-US" sz="7200" b="1" dirty="0" smtClean="0"/>
              <a:t>Research Directions</a:t>
            </a:r>
            <a:endParaRPr lang="en-US" sz="7200" b="1" dirty="0"/>
          </a:p>
        </p:txBody>
      </p:sp>
      <p:sp>
        <p:nvSpPr>
          <p:cNvPr id="2156" name="Text Box 108"/>
          <p:cNvSpPr txBox="1">
            <a:spLocks noChangeArrowheads="1"/>
          </p:cNvSpPr>
          <p:nvPr/>
        </p:nvSpPr>
        <p:spPr bwMode="auto">
          <a:xfrm>
            <a:off x="0" y="1325940"/>
            <a:ext cx="27432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cs typeface="Times New Roman" pitchFamily="18" charset="0"/>
              </a:rPr>
              <a:t>F Simon B</a:t>
            </a:r>
            <a:r>
              <a:rPr lang="en-US" sz="4000" b="1" dirty="0" smtClean="0">
                <a:cs typeface="Times New Roman" pitchFamily="18" charset="0"/>
              </a:rPr>
              <a:t> </a:t>
            </a:r>
            <a:r>
              <a:rPr lang="en-US" sz="4000" b="1" dirty="0" smtClean="0">
                <a:cs typeface="Times New Roman" pitchFamily="18" charset="0"/>
              </a:rPr>
              <a:t>Anderson </a:t>
            </a:r>
            <a:r>
              <a:rPr lang="en-US" sz="4000" b="1" dirty="0" smtClean="0">
                <a:cs typeface="Times New Roman" pitchFamily="18" charset="0"/>
              </a:rPr>
              <a:t>   &amp;    </a:t>
            </a:r>
            <a:r>
              <a:rPr lang="en-US" sz="4000" b="1" dirty="0" smtClean="0">
                <a:cs typeface="Times New Roman" pitchFamily="18" charset="0"/>
              </a:rPr>
              <a:t>the HSX Team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>
                <a:solidFill>
                  <a:schemeClr val="accent2"/>
                </a:solidFill>
              </a:rPr>
              <a:t>HSX Plasma Laboratory, Univ. of Wisconsin, Madison, </a:t>
            </a:r>
            <a:r>
              <a:rPr lang="en-US" sz="2800" i="1" dirty="0" smtClean="0">
                <a:solidFill>
                  <a:schemeClr val="accent2"/>
                </a:solidFill>
              </a:rPr>
              <a:t>USA</a:t>
            </a:r>
            <a:endParaRPr lang="en-US" sz="2800" i="1" dirty="0" smtClean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4062" y="2529813"/>
            <a:ext cx="7387338" cy="64633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</a:p>
        </p:txBody>
      </p:sp>
      <p:sp>
        <p:nvSpPr>
          <p:cNvPr id="2159" name="Line 111"/>
          <p:cNvSpPr>
            <a:spLocks noChangeShapeType="1"/>
          </p:cNvSpPr>
          <p:nvPr/>
        </p:nvSpPr>
        <p:spPr bwMode="auto">
          <a:xfrm>
            <a:off x="193675" y="2514600"/>
            <a:ext cx="269875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-1" y="3191601"/>
            <a:ext cx="7661948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Curr</a:t>
            </a:r>
            <a:r>
              <a:rPr lang="en-US" b="1" dirty="0" smtClean="0"/>
              <a:t>ent </a:t>
            </a:r>
            <a:r>
              <a:rPr lang="en-US" sz="1800" b="1" dirty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xperimental program concentrated on 4 main areas:  1) </a:t>
            </a:r>
            <a:r>
              <a:rPr lang="en-US" sz="1800" b="1" dirty="0" smtClean="0">
                <a:latin typeface="+mn-lt"/>
              </a:rPr>
              <a:t>turbulent </a:t>
            </a:r>
            <a:r>
              <a:rPr lang="en-US" sz="1800" b="1" dirty="0" smtClean="0">
                <a:latin typeface="+mn-lt"/>
              </a:rPr>
              <a:t>transport</a:t>
            </a:r>
            <a:r>
              <a:rPr lang="en-US" sz="1800" b="1" dirty="0">
                <a:latin typeface="+mn-lt"/>
              </a:rPr>
              <a:t>, </a:t>
            </a:r>
            <a:r>
              <a:rPr lang="en-US" sz="1800" b="1" dirty="0" smtClean="0">
                <a:latin typeface="+mn-lt"/>
              </a:rPr>
              <a:t>2</a:t>
            </a:r>
            <a:r>
              <a:rPr lang="en-US" sz="1800" b="1" dirty="0">
                <a:latin typeface="+mn-lt"/>
              </a:rPr>
              <a:t>) equilibrium reconstruction,  3</a:t>
            </a:r>
            <a:r>
              <a:rPr lang="en-US" sz="1800" b="1" dirty="0" smtClean="0">
                <a:latin typeface="+mn-lt"/>
              </a:rPr>
              <a:t>) plasma flows and electric fields and 4) edge </a:t>
            </a:r>
            <a:r>
              <a:rPr lang="en-US" sz="1800" b="1" dirty="0" smtClean="0">
                <a:latin typeface="+mn-lt"/>
              </a:rPr>
              <a:t>transport and fueling.</a:t>
            </a:r>
            <a:endParaRPr lang="en-US" sz="1800" b="1" dirty="0" smtClean="0">
              <a:latin typeface="+mn-lt"/>
            </a:endParaRP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>
                <a:latin typeface="+mn-lt"/>
              </a:rPr>
              <a:t>Heat pulse propagation experiment demonstrates lack of stiffness in heat transport, in agreement with </a:t>
            </a:r>
            <a:r>
              <a:rPr lang="en-US" sz="1800" b="1" dirty="0" smtClean="0">
                <a:latin typeface="+mn-lt"/>
              </a:rPr>
              <a:t>non-linear GENE 3-D </a:t>
            </a:r>
            <a:r>
              <a:rPr lang="en-US" sz="1800" b="1" dirty="0">
                <a:latin typeface="+mn-lt"/>
              </a:rPr>
              <a:t>gyrokinetic calculations using two kinetic species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Equilibrium </a:t>
            </a:r>
            <a:r>
              <a:rPr lang="en-US" sz="1800" b="1" dirty="0" smtClean="0">
                <a:latin typeface="+mn-lt"/>
              </a:rPr>
              <a:t>reconstruction demonstrates </a:t>
            </a:r>
            <a:r>
              <a:rPr lang="en-US" sz="1800" b="1" dirty="0" smtClean="0">
                <a:latin typeface="+mn-lt"/>
              </a:rPr>
              <a:t>evolution </a:t>
            </a:r>
            <a:r>
              <a:rPr lang="en-US" sz="1800" b="1" dirty="0" smtClean="0">
                <a:latin typeface="+mn-lt"/>
              </a:rPr>
              <a:t>of bootstrap current, </a:t>
            </a:r>
            <a:r>
              <a:rPr lang="en-US" sz="1800" b="1" dirty="0" smtClean="0">
                <a:latin typeface="+mn-lt"/>
              </a:rPr>
              <a:t>and bootstrap current generation of islands in Hill configuration.</a:t>
            </a:r>
            <a:endParaRPr lang="en-US" sz="1800" b="1" dirty="0" smtClean="0">
              <a:latin typeface="+mn-lt"/>
            </a:endParaRP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Improvement </a:t>
            </a:r>
            <a:r>
              <a:rPr lang="en-US" sz="1800" b="1" dirty="0">
                <a:latin typeface="+mn-lt"/>
              </a:rPr>
              <a:t>in neoclassical theory are being </a:t>
            </a:r>
            <a:r>
              <a:rPr lang="en-US" sz="1800" b="1" dirty="0" smtClean="0">
                <a:latin typeface="+mn-lt"/>
              </a:rPr>
              <a:t>used to examine impurity effects on bootstrap currents and flows which will be compared to experiments.</a:t>
            </a:r>
            <a:endParaRPr lang="en-US" sz="1800" b="1" dirty="0">
              <a:latin typeface="+mn-lt"/>
            </a:endParaRP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Differential c</a:t>
            </a:r>
            <a:r>
              <a:rPr lang="en-US" sz="1800" b="1" dirty="0" smtClean="0">
                <a:latin typeface="+mn-lt"/>
              </a:rPr>
              <a:t>ounter-streaming </a:t>
            </a:r>
            <a:r>
              <a:rPr lang="en-US" sz="1800" b="1" dirty="0">
                <a:latin typeface="+mn-lt"/>
              </a:rPr>
              <a:t>Pfirsch-Schlüter</a:t>
            </a:r>
            <a:r>
              <a:rPr lang="en-US" sz="1800" b="1" dirty="0" smtClean="0">
                <a:latin typeface="+mn-lt"/>
              </a:rPr>
              <a:t> parallel ion flow measurements provide a measure of E</a:t>
            </a:r>
            <a:r>
              <a:rPr lang="en-US" sz="1800" b="1" baseline="-25000" dirty="0" smtClean="0">
                <a:latin typeface="+mn-lt"/>
              </a:rPr>
              <a:t>r</a:t>
            </a:r>
            <a:r>
              <a:rPr lang="en-US" sz="1800" b="1" dirty="0" smtClean="0">
                <a:latin typeface="+mn-lt"/>
              </a:rPr>
              <a:t> in the core.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Motional Stark </a:t>
            </a:r>
            <a:r>
              <a:rPr lang="en-US" sz="1800" b="1" dirty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ffect polarimetry measurement of the radial </a:t>
            </a:r>
            <a:r>
              <a:rPr lang="en-US" sz="1800" b="1" dirty="0" smtClean="0">
                <a:latin typeface="+mn-lt"/>
              </a:rPr>
              <a:t>electric field </a:t>
            </a:r>
            <a:r>
              <a:rPr lang="en-US" sz="1800" b="1" dirty="0" smtClean="0">
                <a:latin typeface="+mn-lt"/>
              </a:rPr>
              <a:t>profile </a:t>
            </a:r>
            <a:r>
              <a:rPr lang="en-US" sz="1800" b="1" dirty="0" smtClean="0">
                <a:latin typeface="+mn-lt"/>
              </a:rPr>
              <a:t>in </a:t>
            </a:r>
            <a:r>
              <a:rPr lang="en-US" sz="1800" b="1" dirty="0" smtClean="0">
                <a:latin typeface="+mn-lt"/>
              </a:rPr>
              <a:t>HSX has begun.</a:t>
            </a:r>
            <a:endParaRPr lang="en-US" sz="1800" b="1" dirty="0" smtClean="0">
              <a:latin typeface="+mn-lt"/>
            </a:endParaRP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Edge </a:t>
            </a:r>
            <a:r>
              <a:rPr lang="en-US" sz="1800" b="1" dirty="0">
                <a:latin typeface="+mn-lt"/>
              </a:rPr>
              <a:t>studies show </a:t>
            </a:r>
            <a:r>
              <a:rPr lang="en-US" sz="1800" b="1" dirty="0" smtClean="0">
                <a:latin typeface="+mn-lt"/>
              </a:rPr>
              <a:t>2D density, flows and electric fields </a:t>
            </a:r>
            <a:r>
              <a:rPr lang="en-US" sz="1800" b="1" dirty="0">
                <a:latin typeface="+mn-lt"/>
              </a:rPr>
              <a:t>in edge </a:t>
            </a:r>
            <a:r>
              <a:rPr lang="en-US" sz="1800" b="1" dirty="0" smtClean="0">
                <a:latin typeface="+mn-lt"/>
              </a:rPr>
              <a:t>island.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Particle balance studies in a limiter configuration aim to examine the fueling, recycling and particle balance.</a:t>
            </a:r>
            <a:endParaRPr lang="en-US" sz="1800" b="1" dirty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latin typeface="+mn-lt"/>
              </a:rPr>
              <a:t> HSX plans focus </a:t>
            </a:r>
            <a:r>
              <a:rPr lang="en-US" sz="1800" b="1" dirty="0">
                <a:latin typeface="+mn-lt"/>
              </a:rPr>
              <a:t>on </a:t>
            </a:r>
            <a:r>
              <a:rPr lang="en-US" sz="1800" b="1" dirty="0" smtClean="0">
                <a:latin typeface="+mn-lt"/>
              </a:rPr>
              <a:t>energetic ion confinement, </a:t>
            </a:r>
            <a:r>
              <a:rPr lang="en-US" sz="1800" b="1" dirty="0">
                <a:latin typeface="+mn-lt"/>
              </a:rPr>
              <a:t>ion root </a:t>
            </a:r>
            <a:r>
              <a:rPr lang="en-US" sz="1800" b="1" dirty="0" smtClean="0">
                <a:latin typeface="+mn-lt"/>
              </a:rPr>
              <a:t>transport with hotter ions, </a:t>
            </a:r>
            <a:r>
              <a:rPr lang="en-US" sz="1800" b="1" dirty="0">
                <a:latin typeface="+mn-lt"/>
              </a:rPr>
              <a:t>turbulent transport </a:t>
            </a:r>
            <a:r>
              <a:rPr lang="en-US" sz="1800" b="1" dirty="0" smtClean="0">
                <a:latin typeface="+mn-lt"/>
              </a:rPr>
              <a:t>mitigation through magnetics optimization and extensions to equilibrium reconstruction.</a:t>
            </a:r>
            <a:endParaRPr lang="en-US" sz="1800" b="1" dirty="0">
              <a:latin typeface="+mn-lt"/>
            </a:endParaRPr>
          </a:p>
        </p:txBody>
      </p:sp>
      <p:cxnSp>
        <p:nvCxnSpPr>
          <p:cNvPr id="84" name="Straight Connector 83"/>
          <p:cNvCxnSpPr/>
          <p:nvPr/>
        </p:nvCxnSpPr>
        <p:spPr bwMode="auto">
          <a:xfrm>
            <a:off x="0" y="15925800"/>
            <a:ext cx="2057400" cy="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228600" y="9945353"/>
            <a:ext cx="8039100" cy="3936137"/>
            <a:chOff x="314220" y="842284"/>
            <a:chExt cx="7906588" cy="3413406"/>
          </a:xfrm>
        </p:grpSpPr>
        <p:sp>
          <p:nvSpPr>
            <p:cNvPr id="94" name="Oval 93"/>
            <p:cNvSpPr/>
            <p:nvPr/>
          </p:nvSpPr>
          <p:spPr>
            <a:xfrm>
              <a:off x="2705100" y="842284"/>
              <a:ext cx="1905000" cy="75791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Turbulent</a:t>
              </a: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Transport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828800" y="1809168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/>
            <p:cNvGrpSpPr/>
            <p:nvPr/>
          </p:nvGrpSpPr>
          <p:grpSpPr>
            <a:xfrm>
              <a:off x="314220" y="1809168"/>
              <a:ext cx="3295757" cy="2102882"/>
              <a:chOff x="314220" y="1809168"/>
              <a:chExt cx="3295757" cy="2102882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1066800" y="1809168"/>
                <a:ext cx="1524000" cy="1306125"/>
                <a:chOff x="1981200" y="1809168"/>
                <a:chExt cx="1524000" cy="1306125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2743200" y="1809168"/>
                  <a:ext cx="0" cy="216451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743200" y="2734293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Oval 107"/>
                <p:cNvSpPr/>
                <p:nvPr/>
              </p:nvSpPr>
              <p:spPr>
                <a:xfrm>
                  <a:off x="1981200" y="2007409"/>
                  <a:ext cx="1524000" cy="74106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06" name="Rounded Rectangle 105"/>
              <p:cNvSpPr/>
              <p:nvPr/>
            </p:nvSpPr>
            <p:spPr>
              <a:xfrm>
                <a:off x="314220" y="2866454"/>
                <a:ext cx="3295757" cy="1045596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GENE non-linear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calculations confirm experimental lack of stiffness in core. 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3705224" y="2007409"/>
              <a:ext cx="4515584" cy="2248281"/>
              <a:chOff x="3705224" y="2007409"/>
              <a:chExt cx="4515584" cy="2248281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724399" y="2007409"/>
                <a:ext cx="1539063" cy="1107885"/>
                <a:chOff x="3809999" y="2007409"/>
                <a:chExt cx="1539063" cy="1107885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4572000" y="2734294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Oval 102"/>
                <p:cNvSpPr/>
                <p:nvPr/>
              </p:nvSpPr>
              <p:spPr>
                <a:xfrm>
                  <a:off x="3809999" y="2007409"/>
                  <a:ext cx="1539063" cy="741067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Experiment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00" name="Rounded Rectangle 99"/>
              <p:cNvSpPr/>
              <p:nvPr/>
            </p:nvSpPr>
            <p:spPr>
              <a:xfrm>
                <a:off x="3705224" y="2866456"/>
                <a:ext cx="4515584" cy="138923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Pulse propagation experiments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demonstrate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transport is not stiff in core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.</a:t>
                </a:r>
                <a:endParaRPr lang="en-US" b="1" dirty="0">
                  <a:solidFill>
                    <a:schemeClr val="tx1"/>
                  </a:solidFill>
                </a:endParaRP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Interferometer measurements of density fluctuations show increase with decreasing L</a:t>
                </a:r>
                <a:r>
                  <a:rPr lang="en-US" b="1" baseline="-25000" dirty="0" smtClean="0">
                    <a:solidFill>
                      <a:schemeClr val="tx1"/>
                    </a:solidFill>
                  </a:rPr>
                  <a:t>n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(off-axis heating), consistent with TEM drive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Deng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CP12.00081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8991600" y="8476889"/>
            <a:ext cx="8305801" cy="4413436"/>
            <a:chOff x="201162" y="773769"/>
            <a:chExt cx="8168893" cy="4336947"/>
          </a:xfrm>
        </p:grpSpPr>
        <p:cxnSp>
          <p:nvCxnSpPr>
            <p:cNvPr id="112" name="Straight Connector 111"/>
            <p:cNvCxnSpPr/>
            <p:nvPr/>
          </p:nvCxnSpPr>
          <p:spPr>
            <a:xfrm>
              <a:off x="3657600" y="1399888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2705100" y="773769"/>
              <a:ext cx="1905000" cy="8264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Plasma Flow &amp; Electric Fields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1828800" y="1774285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Group 113"/>
            <p:cNvGrpSpPr/>
            <p:nvPr/>
          </p:nvGrpSpPr>
          <p:grpSpPr>
            <a:xfrm>
              <a:off x="201162" y="1774285"/>
              <a:ext cx="3354174" cy="3336431"/>
              <a:chOff x="201162" y="1774285"/>
              <a:chExt cx="3354174" cy="3336431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1066800" y="1774285"/>
                <a:ext cx="1524000" cy="1152621"/>
                <a:chOff x="1981200" y="1774285"/>
                <a:chExt cx="1524000" cy="1152621"/>
              </a:xfrm>
            </p:grpSpPr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743200" y="2545906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2743200" y="1774285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Oval 124"/>
                <p:cNvSpPr/>
                <p:nvPr/>
              </p:nvSpPr>
              <p:spPr>
                <a:xfrm>
                  <a:off x="1981200" y="1884300"/>
                  <a:ext cx="1524000" cy="817969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23" name="Rounded Rectangle 122"/>
              <p:cNvSpPr/>
              <p:nvPr/>
            </p:nvSpPr>
            <p:spPr>
              <a:xfrm>
                <a:off x="201162" y="2777147"/>
                <a:ext cx="3354174" cy="2333569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 Compare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DKES and PENTA codes, both assume mono-energetic distribution, to SFINCS (Landreman) and FORTEC-3D (Satake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which do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not. 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Smoniewski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CP12.00083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Use SFINCS to model </a:t>
                </a:r>
                <a:r>
                  <a:rPr lang="en-US" b="1" smtClean="0">
                    <a:solidFill>
                      <a:schemeClr val="tx1"/>
                    </a:solidFill>
                  </a:rPr>
                  <a:t>transport with impurities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and  flux-surface variation</a:t>
                </a: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3705224" y="1774285"/>
              <a:ext cx="4664831" cy="2793533"/>
              <a:chOff x="3705224" y="1774285"/>
              <a:chExt cx="4664831" cy="2793533"/>
            </a:xfrm>
          </p:grpSpPr>
          <p:grpSp>
            <p:nvGrpSpPr>
              <p:cNvPr id="116" name="Group 115"/>
              <p:cNvGrpSpPr/>
              <p:nvPr/>
            </p:nvGrpSpPr>
            <p:grpSpPr>
              <a:xfrm>
                <a:off x="4697800" y="1774285"/>
                <a:ext cx="1539063" cy="1234105"/>
                <a:chOff x="3783400" y="1774285"/>
                <a:chExt cx="1539063" cy="1234105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4572000" y="1774285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9" name="Group 118"/>
                <p:cNvGrpSpPr/>
                <p:nvPr/>
              </p:nvGrpSpPr>
              <p:grpSpPr>
                <a:xfrm>
                  <a:off x="3783400" y="1878596"/>
                  <a:ext cx="1539063" cy="1129794"/>
                  <a:chOff x="3783400" y="1878596"/>
                  <a:chExt cx="1539063" cy="1129794"/>
                </a:xfrm>
              </p:grpSpPr>
              <p:cxnSp>
                <p:nvCxnSpPr>
                  <p:cNvPr id="121" name="Straight Connector 120"/>
                  <p:cNvCxnSpPr/>
                  <p:nvPr/>
                </p:nvCxnSpPr>
                <p:spPr>
                  <a:xfrm>
                    <a:off x="4572000" y="262739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0" name="Oval 119"/>
                  <p:cNvSpPr/>
                  <p:nvPr/>
                </p:nvSpPr>
                <p:spPr>
                  <a:xfrm>
                    <a:off x="3783400" y="1878596"/>
                    <a:ext cx="1539063" cy="81797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</p:grpSp>
          </p:grpSp>
          <p:sp>
            <p:nvSpPr>
              <p:cNvPr id="117" name="Rounded Rectangle 116"/>
              <p:cNvSpPr/>
              <p:nvPr/>
            </p:nvSpPr>
            <p:spPr>
              <a:xfrm>
                <a:off x="3705224" y="2852028"/>
                <a:ext cx="4664831" cy="171579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Inboard/outboard CXRS measurement of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Pfirsch-Schlüter </a:t>
                </a:r>
                <a:r>
                  <a:rPr lang="en-US" b="1" dirty="0">
                    <a:solidFill>
                      <a:schemeClr val="tx1"/>
                    </a:solidFill>
                  </a:rPr>
                  <a:t>flow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indicates larger core Er than measured previously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Kumar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CP12.00080</a:t>
                </a:r>
              </a:p>
              <a:p>
                <a:pPr marL="117475" indent="-117475"/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Use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Motional Stark Effect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Polarimetry to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measure Er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profile directly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Dobbins CP12.00082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27" name="Group 126"/>
          <p:cNvGrpSpPr/>
          <p:nvPr/>
        </p:nvGrpSpPr>
        <p:grpSpPr>
          <a:xfrm>
            <a:off x="19430118" y="2564488"/>
            <a:ext cx="7473392" cy="4979312"/>
            <a:chOff x="222349" y="685800"/>
            <a:chExt cx="7350205" cy="4893018"/>
          </a:xfrm>
        </p:grpSpPr>
        <p:cxnSp>
          <p:nvCxnSpPr>
            <p:cNvPr id="129" name="Straight Connector 128"/>
            <p:cNvCxnSpPr/>
            <p:nvPr/>
          </p:nvCxnSpPr>
          <p:spPr>
            <a:xfrm>
              <a:off x="3657600" y="138557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Edge </a:t>
              </a: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Transport and fueling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1828800" y="1759967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/>
            <p:cNvGrpSpPr/>
            <p:nvPr/>
          </p:nvGrpSpPr>
          <p:grpSpPr>
            <a:xfrm>
              <a:off x="222349" y="1759967"/>
              <a:ext cx="3523234" cy="3818851"/>
              <a:chOff x="222349" y="1759967"/>
              <a:chExt cx="3523234" cy="3818851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1066800" y="1759967"/>
                <a:ext cx="1524000" cy="1204673"/>
                <a:chOff x="1981200" y="1759967"/>
                <a:chExt cx="1524000" cy="1204673"/>
              </a:xfrm>
            </p:grpSpPr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2761251" y="258364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743200" y="1759967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Oval 141"/>
                <p:cNvSpPr/>
                <p:nvPr/>
              </p:nvSpPr>
              <p:spPr>
                <a:xfrm>
                  <a:off x="1981200" y="1834847"/>
                  <a:ext cx="1524000" cy="73357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40" name="Rounded Rectangle 139"/>
              <p:cNvSpPr/>
              <p:nvPr/>
            </p:nvSpPr>
            <p:spPr>
              <a:xfrm>
                <a:off x="222349" y="2742898"/>
                <a:ext cx="3523234" cy="2835920"/>
              </a:xfrm>
              <a:prstGeom prst="roundRect">
                <a:avLst>
                  <a:gd name="adj" fmla="val 1771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Model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Te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, ne and plasma flow at edge with EMC3-EIRENE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for different HSX magnetic configurations</a:t>
                </a:r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Compare DEGAS neutral calculations to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EIRENE and derive fueling efficiency (</a:t>
                </a:r>
                <a:r>
                  <a:rPr lang="en-US" b="1" dirty="0" smtClean="0">
                    <a:solidFill>
                      <a:schemeClr val="tx1"/>
                    </a:solidFill>
                    <a:latin typeface="Italic_IV25" panose="00000400000000000000" pitchFamily="2" charset="0"/>
                    <a:cs typeface="Italic_IV25" panose="00000400000000000000" pitchFamily="2" charset="0"/>
                  </a:rPr>
                  <a:t>f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 coefficients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Develop single reservoir model to quantify particle balance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Stephey CP12.00084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3820527" y="1759967"/>
              <a:ext cx="3752027" cy="3219816"/>
              <a:chOff x="3820527" y="1759967"/>
              <a:chExt cx="3752027" cy="3219816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4724399" y="1759967"/>
                <a:ext cx="1539063" cy="1204673"/>
                <a:chOff x="3809999" y="1759967"/>
                <a:chExt cx="1539063" cy="1204673"/>
              </a:xfrm>
            </p:grpSpPr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759967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6" name="Group 135"/>
                <p:cNvGrpSpPr/>
                <p:nvPr/>
              </p:nvGrpSpPr>
              <p:grpSpPr>
                <a:xfrm>
                  <a:off x="3809999" y="1834848"/>
                  <a:ext cx="1539063" cy="1129792"/>
                  <a:chOff x="3809999" y="1834848"/>
                  <a:chExt cx="1539063" cy="1129792"/>
                </a:xfrm>
              </p:grpSpPr>
              <p:cxnSp>
                <p:nvCxnSpPr>
                  <p:cNvPr id="138" name="Straight Connector 137"/>
                  <p:cNvCxnSpPr/>
                  <p:nvPr/>
                </p:nvCxnSpPr>
                <p:spPr>
                  <a:xfrm>
                    <a:off x="4590919" y="258364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7" name="Oval 136"/>
                  <p:cNvSpPr/>
                  <p:nvPr/>
                </p:nvSpPr>
                <p:spPr>
                  <a:xfrm>
                    <a:off x="3809999" y="1834848"/>
                    <a:ext cx="1539063" cy="733575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</p:grpSp>
          </p:grpSp>
          <p:sp>
            <p:nvSpPr>
              <p:cNvPr id="134" name="Rounded Rectangle 133"/>
              <p:cNvSpPr/>
              <p:nvPr/>
            </p:nvSpPr>
            <p:spPr>
              <a:xfrm>
                <a:off x="3820527" y="2720626"/>
                <a:ext cx="3752027" cy="225915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2D contours </a:t>
                </a:r>
                <a:r>
                  <a:rPr lang="en-US" b="1" smtClean="0">
                    <a:solidFill>
                      <a:schemeClr val="tx1"/>
                    </a:solidFill>
                  </a:rPr>
                  <a:t>of n</a:t>
                </a:r>
                <a:r>
                  <a:rPr lang="en-US" b="1" baseline="-25000" smtClean="0">
                    <a:solidFill>
                      <a:schemeClr val="tx1"/>
                    </a:solidFill>
                  </a:rPr>
                  <a:t>e </a:t>
                </a:r>
                <a:r>
                  <a:rPr lang="en-US" b="1" smtClean="0">
                    <a:solidFill>
                      <a:schemeClr val="tx1"/>
                    </a:solidFill>
                  </a:rPr>
                  <a:t>, T</a:t>
                </a:r>
                <a:r>
                  <a:rPr lang="en-US" b="1" baseline="-25000" smtClean="0">
                    <a:solidFill>
                      <a:schemeClr val="tx1"/>
                    </a:solidFill>
                  </a:rPr>
                  <a:t>e </a:t>
                </a:r>
                <a:r>
                  <a:rPr lang="en-US" b="1" smtClean="0">
                    <a:solidFill>
                      <a:schemeClr val="tx1"/>
                    </a:solidFill>
                  </a:rPr>
                  <a:t>,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V</a:t>
                </a:r>
                <a:r>
                  <a:rPr lang="en-US" b="1" baseline="-25000" dirty="0" smtClean="0">
                    <a:solidFill>
                      <a:schemeClr val="tx1"/>
                    </a:solidFill>
                  </a:rPr>
                  <a:t>||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and V</a:t>
                </a:r>
                <a:r>
                  <a:rPr lang="en-US" b="1" baseline="-25000" dirty="0" smtClean="0">
                    <a:solidFill>
                      <a:schemeClr val="tx1"/>
                    </a:solidFill>
                  </a:rPr>
                  <a:t>p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measured in edge.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Electric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fields measured within islands that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are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not included in EMC3-EIRENE model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Akerson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CP12.00085</a:t>
                </a:r>
                <a:endParaRPr lang="en-US" b="1" dirty="0">
                  <a:solidFill>
                    <a:srgbClr val="FF0000"/>
                  </a:solidFill>
                </a:endParaRP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Study neutral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fueling and particle balance with limiter in HSX and W7-X 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Stephey  CP12.00084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</p:grpSp>
      <p:cxnSp>
        <p:nvCxnSpPr>
          <p:cNvPr id="155" name="Straight Connector 154"/>
          <p:cNvCxnSpPr/>
          <p:nvPr/>
        </p:nvCxnSpPr>
        <p:spPr>
          <a:xfrm>
            <a:off x="3628014" y="10820400"/>
            <a:ext cx="0" cy="2495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5487464" y="11028002"/>
            <a:ext cx="0" cy="2495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3" name="Group 342"/>
          <p:cNvGrpSpPr/>
          <p:nvPr/>
        </p:nvGrpSpPr>
        <p:grpSpPr>
          <a:xfrm>
            <a:off x="253188" y="13750480"/>
            <a:ext cx="2871012" cy="2081218"/>
            <a:chOff x="5695181" y="1783695"/>
            <a:chExt cx="3070447" cy="2522993"/>
          </a:xfrm>
        </p:grpSpPr>
        <p:grpSp>
          <p:nvGrpSpPr>
            <p:cNvPr id="344" name="Group 343"/>
            <p:cNvGrpSpPr/>
            <p:nvPr/>
          </p:nvGrpSpPr>
          <p:grpSpPr>
            <a:xfrm>
              <a:off x="5695181" y="1799988"/>
              <a:ext cx="3070447" cy="2506700"/>
              <a:chOff x="2944613" y="3049948"/>
              <a:chExt cx="2530191" cy="2031706"/>
            </a:xfrm>
          </p:grpSpPr>
          <p:sp>
            <p:nvSpPr>
              <p:cNvPr id="346" name="object 2"/>
              <p:cNvSpPr txBox="1"/>
              <p:nvPr/>
            </p:nvSpPr>
            <p:spPr>
              <a:xfrm>
                <a:off x="3322899" y="4745815"/>
                <a:ext cx="101600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latin typeface="Arial"/>
                    <a:cs typeface="Arial"/>
                  </a:rPr>
                  <a:t>0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347" name="object 3"/>
              <p:cNvSpPr/>
              <p:nvPr/>
            </p:nvSpPr>
            <p:spPr>
              <a:xfrm>
                <a:off x="3754565" y="4688397"/>
                <a:ext cx="0" cy="21590"/>
              </a:xfrm>
              <a:custGeom>
                <a:avLst/>
                <a:gdLst/>
                <a:ahLst/>
                <a:cxnLst/>
                <a:rect l="l" t="t" r="r" b="b"/>
                <a:pathLst>
                  <a:path h="21590">
                    <a:moveTo>
                      <a:pt x="0" y="21153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48" name="object 4"/>
              <p:cNvSpPr/>
              <p:nvPr/>
            </p:nvSpPr>
            <p:spPr>
              <a:xfrm>
                <a:off x="3754565" y="3049948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35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49" name="object 5"/>
              <p:cNvSpPr txBox="1"/>
              <p:nvPr/>
            </p:nvSpPr>
            <p:spPr>
              <a:xfrm>
                <a:off x="3704444" y="4745815"/>
                <a:ext cx="101600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latin typeface="Arial"/>
                    <a:cs typeface="Arial"/>
                  </a:rPr>
                  <a:t>1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350" name="object 6"/>
              <p:cNvSpPr/>
              <p:nvPr/>
            </p:nvSpPr>
            <p:spPr>
              <a:xfrm>
                <a:off x="4136925" y="4688397"/>
                <a:ext cx="0" cy="21590"/>
              </a:xfrm>
              <a:custGeom>
                <a:avLst/>
                <a:gdLst/>
                <a:ahLst/>
                <a:cxnLst/>
                <a:rect l="l" t="t" r="r" b="b"/>
                <a:pathLst>
                  <a:path h="21590">
                    <a:moveTo>
                      <a:pt x="0" y="21153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1" name="object 7"/>
              <p:cNvSpPr/>
              <p:nvPr/>
            </p:nvSpPr>
            <p:spPr>
              <a:xfrm>
                <a:off x="4136925" y="3049948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35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2" name="object 8"/>
              <p:cNvSpPr/>
              <p:nvPr/>
            </p:nvSpPr>
            <p:spPr>
              <a:xfrm>
                <a:off x="4518468" y="4594030"/>
                <a:ext cx="0" cy="115570"/>
              </a:xfrm>
              <a:custGeom>
                <a:avLst/>
                <a:gdLst/>
                <a:ahLst/>
                <a:cxnLst/>
                <a:rect l="l" t="t" r="r" b="b"/>
                <a:pathLst>
                  <a:path h="115570">
                    <a:moveTo>
                      <a:pt x="0" y="0"/>
                    </a:moveTo>
                    <a:lnTo>
                      <a:pt x="0" y="115519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3" name="object 9"/>
              <p:cNvSpPr/>
              <p:nvPr/>
            </p:nvSpPr>
            <p:spPr>
              <a:xfrm>
                <a:off x="4518468" y="3049948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35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4" name="object 10"/>
              <p:cNvSpPr/>
              <p:nvPr/>
            </p:nvSpPr>
            <p:spPr>
              <a:xfrm>
                <a:off x="4900830" y="4688397"/>
                <a:ext cx="0" cy="21590"/>
              </a:xfrm>
              <a:custGeom>
                <a:avLst/>
                <a:gdLst/>
                <a:ahLst/>
                <a:cxnLst/>
                <a:rect l="l" t="t" r="r" b="b"/>
                <a:pathLst>
                  <a:path h="21590">
                    <a:moveTo>
                      <a:pt x="0" y="21153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5" name="object 11"/>
              <p:cNvSpPr/>
              <p:nvPr/>
            </p:nvSpPr>
            <p:spPr>
              <a:xfrm>
                <a:off x="4900830" y="3049948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35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6" name="object 12"/>
              <p:cNvSpPr/>
              <p:nvPr/>
            </p:nvSpPr>
            <p:spPr>
              <a:xfrm>
                <a:off x="5283193" y="4688397"/>
                <a:ext cx="0" cy="21590"/>
              </a:xfrm>
              <a:custGeom>
                <a:avLst/>
                <a:gdLst/>
                <a:ahLst/>
                <a:cxnLst/>
                <a:rect l="l" t="t" r="r" b="b"/>
                <a:pathLst>
                  <a:path h="21590">
                    <a:moveTo>
                      <a:pt x="0" y="21153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7" name="object 13"/>
              <p:cNvSpPr/>
              <p:nvPr/>
            </p:nvSpPr>
            <p:spPr>
              <a:xfrm>
                <a:off x="5283193" y="3049948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35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8" name="object 14"/>
              <p:cNvSpPr/>
              <p:nvPr/>
            </p:nvSpPr>
            <p:spPr>
              <a:xfrm>
                <a:off x="3373020" y="4186451"/>
                <a:ext cx="209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955">
                    <a:moveTo>
                      <a:pt x="0" y="0"/>
                    </a:moveTo>
                    <a:lnTo>
                      <a:pt x="20336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59" name="object 15"/>
              <p:cNvSpPr/>
              <p:nvPr/>
            </p:nvSpPr>
            <p:spPr>
              <a:xfrm>
                <a:off x="5453214" y="4186451"/>
                <a:ext cx="21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589">
                    <a:moveTo>
                      <a:pt x="0" y="0"/>
                    </a:moveTo>
                    <a:lnTo>
                      <a:pt x="2115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0" name="object 16"/>
              <p:cNvSpPr/>
              <p:nvPr/>
            </p:nvSpPr>
            <p:spPr>
              <a:xfrm>
                <a:off x="3373021" y="4551724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1" name="object 17"/>
              <p:cNvSpPr/>
              <p:nvPr/>
            </p:nvSpPr>
            <p:spPr>
              <a:xfrm>
                <a:off x="5463796" y="4551724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2" name="object 18"/>
              <p:cNvSpPr/>
              <p:nvPr/>
            </p:nvSpPr>
            <p:spPr>
              <a:xfrm>
                <a:off x="3373021" y="4459797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3" name="object 19"/>
              <p:cNvSpPr/>
              <p:nvPr/>
            </p:nvSpPr>
            <p:spPr>
              <a:xfrm>
                <a:off x="5463796" y="4459797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4" name="object 20"/>
              <p:cNvSpPr/>
              <p:nvPr/>
            </p:nvSpPr>
            <p:spPr>
              <a:xfrm>
                <a:off x="3373021" y="4394714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5" name="object 21"/>
              <p:cNvSpPr/>
              <p:nvPr/>
            </p:nvSpPr>
            <p:spPr>
              <a:xfrm>
                <a:off x="5463796" y="4394714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6" name="object 22"/>
              <p:cNvSpPr/>
              <p:nvPr/>
            </p:nvSpPr>
            <p:spPr>
              <a:xfrm>
                <a:off x="3373021" y="4344273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7" name="object 23"/>
              <p:cNvSpPr/>
              <p:nvPr/>
            </p:nvSpPr>
            <p:spPr>
              <a:xfrm>
                <a:off x="5463796" y="4344273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8" name="object 24"/>
              <p:cNvSpPr/>
              <p:nvPr/>
            </p:nvSpPr>
            <p:spPr>
              <a:xfrm>
                <a:off x="3373021" y="4302783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69" name="object 25"/>
              <p:cNvSpPr/>
              <p:nvPr/>
            </p:nvSpPr>
            <p:spPr>
              <a:xfrm>
                <a:off x="5463796" y="4302783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0" name="object 26"/>
              <p:cNvSpPr/>
              <p:nvPr/>
            </p:nvSpPr>
            <p:spPr>
              <a:xfrm>
                <a:off x="3373021" y="4267803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1" name="object 27"/>
              <p:cNvSpPr/>
              <p:nvPr/>
            </p:nvSpPr>
            <p:spPr>
              <a:xfrm>
                <a:off x="5463796" y="4267803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2" name="object 28"/>
              <p:cNvSpPr/>
              <p:nvPr/>
            </p:nvSpPr>
            <p:spPr>
              <a:xfrm>
                <a:off x="3373021" y="4236887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3" name="object 29"/>
              <p:cNvSpPr/>
              <p:nvPr/>
            </p:nvSpPr>
            <p:spPr>
              <a:xfrm>
                <a:off x="5463796" y="4236887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4" name="object 30"/>
              <p:cNvSpPr/>
              <p:nvPr/>
            </p:nvSpPr>
            <p:spPr>
              <a:xfrm>
                <a:off x="3373021" y="4210857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5" name="object 31"/>
              <p:cNvSpPr/>
              <p:nvPr/>
            </p:nvSpPr>
            <p:spPr>
              <a:xfrm>
                <a:off x="5463796" y="4210857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6" name="object 32"/>
              <p:cNvSpPr/>
              <p:nvPr/>
            </p:nvSpPr>
            <p:spPr>
              <a:xfrm>
                <a:off x="3373020" y="3664167"/>
                <a:ext cx="209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955">
                    <a:moveTo>
                      <a:pt x="0" y="0"/>
                    </a:moveTo>
                    <a:lnTo>
                      <a:pt x="20336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7" name="object 33"/>
              <p:cNvSpPr/>
              <p:nvPr/>
            </p:nvSpPr>
            <p:spPr>
              <a:xfrm>
                <a:off x="5453214" y="3664167"/>
                <a:ext cx="21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589">
                    <a:moveTo>
                      <a:pt x="0" y="0"/>
                    </a:moveTo>
                    <a:lnTo>
                      <a:pt x="2115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8" name="object 34"/>
              <p:cNvSpPr/>
              <p:nvPr/>
            </p:nvSpPr>
            <p:spPr>
              <a:xfrm>
                <a:off x="3373021" y="4029435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79" name="object 35"/>
              <p:cNvSpPr/>
              <p:nvPr/>
            </p:nvSpPr>
            <p:spPr>
              <a:xfrm>
                <a:off x="5463796" y="4029435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0" name="object 36"/>
              <p:cNvSpPr/>
              <p:nvPr/>
            </p:nvSpPr>
            <p:spPr>
              <a:xfrm>
                <a:off x="3373021" y="3937513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1" name="object 37"/>
              <p:cNvSpPr/>
              <p:nvPr/>
            </p:nvSpPr>
            <p:spPr>
              <a:xfrm>
                <a:off x="5463796" y="3937513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2" name="object 38"/>
              <p:cNvSpPr/>
              <p:nvPr/>
            </p:nvSpPr>
            <p:spPr>
              <a:xfrm>
                <a:off x="3373021" y="3871617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3" name="object 39"/>
              <p:cNvSpPr/>
              <p:nvPr/>
            </p:nvSpPr>
            <p:spPr>
              <a:xfrm>
                <a:off x="5463796" y="3871617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4" name="object 40"/>
              <p:cNvSpPr/>
              <p:nvPr/>
            </p:nvSpPr>
            <p:spPr>
              <a:xfrm>
                <a:off x="3373021" y="3821174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5" name="object 41"/>
              <p:cNvSpPr/>
              <p:nvPr/>
            </p:nvSpPr>
            <p:spPr>
              <a:xfrm>
                <a:off x="5463796" y="3821174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6" name="object 42"/>
              <p:cNvSpPr/>
              <p:nvPr/>
            </p:nvSpPr>
            <p:spPr>
              <a:xfrm>
                <a:off x="3373021" y="3779685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7" name="object 43"/>
              <p:cNvSpPr/>
              <p:nvPr/>
            </p:nvSpPr>
            <p:spPr>
              <a:xfrm>
                <a:off x="5463796" y="3779685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8" name="object 44"/>
              <p:cNvSpPr/>
              <p:nvPr/>
            </p:nvSpPr>
            <p:spPr>
              <a:xfrm>
                <a:off x="3373021" y="3744706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89" name="object 45"/>
              <p:cNvSpPr/>
              <p:nvPr/>
            </p:nvSpPr>
            <p:spPr>
              <a:xfrm>
                <a:off x="5463796" y="3744706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0" name="object 46"/>
              <p:cNvSpPr/>
              <p:nvPr/>
            </p:nvSpPr>
            <p:spPr>
              <a:xfrm>
                <a:off x="3373021" y="3714599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1" name="object 47"/>
              <p:cNvSpPr/>
              <p:nvPr/>
            </p:nvSpPr>
            <p:spPr>
              <a:xfrm>
                <a:off x="5463796" y="3714599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2" name="object 48"/>
              <p:cNvSpPr/>
              <p:nvPr/>
            </p:nvSpPr>
            <p:spPr>
              <a:xfrm>
                <a:off x="3373021" y="3687752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3" name="object 49"/>
              <p:cNvSpPr/>
              <p:nvPr/>
            </p:nvSpPr>
            <p:spPr>
              <a:xfrm>
                <a:off x="5463796" y="3687752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4" name="object 50"/>
              <p:cNvSpPr/>
              <p:nvPr/>
            </p:nvSpPr>
            <p:spPr>
              <a:xfrm>
                <a:off x="3373020" y="3141880"/>
                <a:ext cx="209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955">
                    <a:moveTo>
                      <a:pt x="0" y="0"/>
                    </a:moveTo>
                    <a:lnTo>
                      <a:pt x="20336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5" name="object 51"/>
              <p:cNvSpPr/>
              <p:nvPr/>
            </p:nvSpPr>
            <p:spPr>
              <a:xfrm>
                <a:off x="5453214" y="3141880"/>
                <a:ext cx="215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589">
                    <a:moveTo>
                      <a:pt x="0" y="0"/>
                    </a:moveTo>
                    <a:lnTo>
                      <a:pt x="2115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6" name="object 52"/>
              <p:cNvSpPr/>
              <p:nvPr/>
            </p:nvSpPr>
            <p:spPr>
              <a:xfrm>
                <a:off x="3373021" y="3507149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7" name="object 53"/>
              <p:cNvSpPr/>
              <p:nvPr/>
            </p:nvSpPr>
            <p:spPr>
              <a:xfrm>
                <a:off x="5463796" y="3507149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8" name="object 54"/>
              <p:cNvSpPr/>
              <p:nvPr/>
            </p:nvSpPr>
            <p:spPr>
              <a:xfrm>
                <a:off x="3373021" y="3414406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9" name="object 55"/>
              <p:cNvSpPr/>
              <p:nvPr/>
            </p:nvSpPr>
            <p:spPr>
              <a:xfrm>
                <a:off x="5463796" y="3414406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0" name="object 56"/>
              <p:cNvSpPr/>
              <p:nvPr/>
            </p:nvSpPr>
            <p:spPr>
              <a:xfrm>
                <a:off x="3373021" y="3349330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1" name="object 57"/>
              <p:cNvSpPr/>
              <p:nvPr/>
            </p:nvSpPr>
            <p:spPr>
              <a:xfrm>
                <a:off x="5463796" y="3349330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2" name="object 58"/>
              <p:cNvSpPr/>
              <p:nvPr/>
            </p:nvSpPr>
            <p:spPr>
              <a:xfrm>
                <a:off x="3373021" y="3298888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3" name="object 59"/>
              <p:cNvSpPr/>
              <p:nvPr/>
            </p:nvSpPr>
            <p:spPr>
              <a:xfrm>
                <a:off x="5463796" y="3298888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4" name="object 60"/>
              <p:cNvSpPr/>
              <p:nvPr/>
            </p:nvSpPr>
            <p:spPr>
              <a:xfrm>
                <a:off x="3373021" y="3257398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5" name="object 61"/>
              <p:cNvSpPr/>
              <p:nvPr/>
            </p:nvSpPr>
            <p:spPr>
              <a:xfrm>
                <a:off x="5463796" y="3257398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6" name="object 62"/>
              <p:cNvSpPr/>
              <p:nvPr/>
            </p:nvSpPr>
            <p:spPr>
              <a:xfrm>
                <a:off x="3373021" y="3222419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7" name="object 63"/>
              <p:cNvSpPr/>
              <p:nvPr/>
            </p:nvSpPr>
            <p:spPr>
              <a:xfrm>
                <a:off x="5463796" y="3222419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8" name="object 64"/>
              <p:cNvSpPr/>
              <p:nvPr/>
            </p:nvSpPr>
            <p:spPr>
              <a:xfrm>
                <a:off x="3373021" y="3192312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09" name="object 65"/>
              <p:cNvSpPr/>
              <p:nvPr/>
            </p:nvSpPr>
            <p:spPr>
              <a:xfrm>
                <a:off x="5463796" y="3192312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0" name="object 66"/>
              <p:cNvSpPr/>
              <p:nvPr/>
            </p:nvSpPr>
            <p:spPr>
              <a:xfrm>
                <a:off x="3373021" y="3165466"/>
                <a:ext cx="101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160">
                    <a:moveTo>
                      <a:pt x="0" y="0"/>
                    </a:moveTo>
                    <a:lnTo>
                      <a:pt x="9762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1" name="object 67"/>
              <p:cNvSpPr/>
              <p:nvPr/>
            </p:nvSpPr>
            <p:spPr>
              <a:xfrm>
                <a:off x="5463796" y="3165466"/>
                <a:ext cx="10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">
                    <a:moveTo>
                      <a:pt x="10572" y="0"/>
                    </a:moveTo>
                    <a:lnTo>
                      <a:pt x="0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2" name="object 68"/>
              <p:cNvSpPr txBox="1"/>
              <p:nvPr/>
            </p:nvSpPr>
            <p:spPr>
              <a:xfrm>
                <a:off x="4086806" y="4745815"/>
                <a:ext cx="483234" cy="26016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>
                  <a:lnSpc>
                    <a:spcPts val="1200"/>
                  </a:lnSpc>
                  <a:buNone/>
                  <a:tabLst>
                    <a:tab pos="381000" algn="l"/>
                  </a:tabLst>
                </a:pPr>
                <a:r>
                  <a:rPr sz="1050" spc="10" dirty="0">
                    <a:latin typeface="Arial"/>
                    <a:cs typeface="Arial"/>
                  </a:rPr>
                  <a:t>2	3</a:t>
                </a:r>
                <a:endParaRPr sz="1050" dirty="0">
                  <a:latin typeface="Arial"/>
                  <a:cs typeface="Arial"/>
                </a:endParaRPr>
              </a:p>
              <a:p>
                <a:pPr marL="64135" algn="ctr">
                  <a:lnSpc>
                    <a:spcPts val="1200"/>
                  </a:lnSpc>
                  <a:buNone/>
                </a:pPr>
                <a:r>
                  <a:rPr sz="1050" spc="5" dirty="0">
                    <a:latin typeface="Arial"/>
                    <a:cs typeface="Arial"/>
                  </a:rPr>
                  <a:t>a/L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413" name="object 69"/>
              <p:cNvSpPr txBox="1"/>
              <p:nvPr/>
            </p:nvSpPr>
            <p:spPr>
              <a:xfrm>
                <a:off x="4850711" y="4745815"/>
                <a:ext cx="101600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latin typeface="Arial"/>
                    <a:cs typeface="Arial"/>
                  </a:rPr>
                  <a:t>4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414" name="object 70"/>
              <p:cNvSpPr txBox="1"/>
              <p:nvPr/>
            </p:nvSpPr>
            <p:spPr>
              <a:xfrm>
                <a:off x="5233064" y="4745815"/>
                <a:ext cx="136812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latin typeface="Arial"/>
                    <a:cs typeface="Arial"/>
                  </a:rPr>
                  <a:t>5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415" name="object 71"/>
              <p:cNvSpPr txBox="1"/>
              <p:nvPr/>
            </p:nvSpPr>
            <p:spPr>
              <a:xfrm>
                <a:off x="3066637" y="4641686"/>
                <a:ext cx="291465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latin typeface="Arial"/>
                    <a:cs typeface="Arial"/>
                  </a:rPr>
                  <a:t>0.01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416" name="object 72"/>
              <p:cNvSpPr/>
              <p:nvPr/>
            </p:nvSpPr>
            <p:spPr>
              <a:xfrm>
                <a:off x="4052315" y="3896428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07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7" name="object 73"/>
              <p:cNvSpPr/>
              <p:nvPr/>
            </p:nvSpPr>
            <p:spPr>
              <a:xfrm>
                <a:off x="4053945" y="3894392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8" name="object 74"/>
              <p:cNvSpPr/>
              <p:nvPr/>
            </p:nvSpPr>
            <p:spPr>
              <a:xfrm>
                <a:off x="4053945" y="3898463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9" name="object 75"/>
              <p:cNvSpPr/>
              <p:nvPr/>
            </p:nvSpPr>
            <p:spPr>
              <a:xfrm>
                <a:off x="4333803" y="3765446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07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0" name="object 76"/>
              <p:cNvSpPr/>
              <p:nvPr/>
            </p:nvSpPr>
            <p:spPr>
              <a:xfrm>
                <a:off x="4335423" y="3763410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1" name="object 77"/>
              <p:cNvSpPr/>
              <p:nvPr/>
            </p:nvSpPr>
            <p:spPr>
              <a:xfrm>
                <a:off x="4335423" y="3767482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2" name="object 78"/>
              <p:cNvSpPr/>
              <p:nvPr/>
            </p:nvSpPr>
            <p:spPr>
              <a:xfrm>
                <a:off x="4286612" y="3683281"/>
                <a:ext cx="990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99060">
                    <a:moveTo>
                      <a:pt x="0" y="0"/>
                    </a:moveTo>
                    <a:lnTo>
                      <a:pt x="98443" y="0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3" name="object 79"/>
              <p:cNvSpPr/>
              <p:nvPr/>
            </p:nvSpPr>
            <p:spPr>
              <a:xfrm>
                <a:off x="4328102" y="3681251"/>
                <a:ext cx="158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5875">
                    <a:moveTo>
                      <a:pt x="0" y="0"/>
                    </a:moveTo>
                    <a:lnTo>
                      <a:pt x="1546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4" name="object 80"/>
              <p:cNvSpPr/>
              <p:nvPr/>
            </p:nvSpPr>
            <p:spPr>
              <a:xfrm>
                <a:off x="4328102" y="3685312"/>
                <a:ext cx="158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5875">
                    <a:moveTo>
                      <a:pt x="0" y="0"/>
                    </a:moveTo>
                    <a:lnTo>
                      <a:pt x="1546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5" name="object 81"/>
              <p:cNvSpPr/>
              <p:nvPr/>
            </p:nvSpPr>
            <p:spPr>
              <a:xfrm>
                <a:off x="4438749" y="3667007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6" name="object 82"/>
              <p:cNvSpPr/>
              <p:nvPr/>
            </p:nvSpPr>
            <p:spPr>
              <a:xfrm>
                <a:off x="4440369" y="3665787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7" name="object 83"/>
              <p:cNvSpPr/>
              <p:nvPr/>
            </p:nvSpPr>
            <p:spPr>
              <a:xfrm>
                <a:off x="4440369" y="3668228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8" name="object 84"/>
              <p:cNvSpPr/>
              <p:nvPr/>
            </p:nvSpPr>
            <p:spPr>
              <a:xfrm>
                <a:off x="4445250" y="3660095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6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9" name="object 85"/>
              <p:cNvSpPr/>
              <p:nvPr/>
            </p:nvSpPr>
            <p:spPr>
              <a:xfrm>
                <a:off x="4447691" y="3658465"/>
                <a:ext cx="158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5875">
                    <a:moveTo>
                      <a:pt x="0" y="0"/>
                    </a:moveTo>
                    <a:lnTo>
                      <a:pt x="1546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0" name="object 86"/>
              <p:cNvSpPr/>
              <p:nvPr/>
            </p:nvSpPr>
            <p:spPr>
              <a:xfrm>
                <a:off x="4447691" y="3661726"/>
                <a:ext cx="158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5875">
                    <a:moveTo>
                      <a:pt x="0" y="0"/>
                    </a:moveTo>
                    <a:lnTo>
                      <a:pt x="1546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1" name="object 87"/>
              <p:cNvSpPr/>
              <p:nvPr/>
            </p:nvSpPr>
            <p:spPr>
              <a:xfrm>
                <a:off x="4809718" y="3637315"/>
                <a:ext cx="1079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950">
                    <a:moveTo>
                      <a:pt x="0" y="0"/>
                    </a:moveTo>
                    <a:lnTo>
                      <a:pt x="107385" y="0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2" name="object 88"/>
              <p:cNvSpPr/>
              <p:nvPr/>
            </p:nvSpPr>
            <p:spPr>
              <a:xfrm>
                <a:off x="4855270" y="3635690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3" name="object 89"/>
              <p:cNvSpPr/>
              <p:nvPr/>
            </p:nvSpPr>
            <p:spPr>
              <a:xfrm>
                <a:off x="4855270" y="3638941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4" name="object 90"/>
              <p:cNvSpPr/>
              <p:nvPr/>
            </p:nvSpPr>
            <p:spPr>
              <a:xfrm>
                <a:off x="4627484" y="3685312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5" name="object 91"/>
              <p:cNvSpPr/>
              <p:nvPr/>
            </p:nvSpPr>
            <p:spPr>
              <a:xfrm>
                <a:off x="4629114" y="3682871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64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6" name="object 92"/>
              <p:cNvSpPr/>
              <p:nvPr/>
            </p:nvSpPr>
            <p:spPr>
              <a:xfrm>
                <a:off x="4629114" y="3687752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64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7" name="object 93"/>
              <p:cNvSpPr/>
              <p:nvPr/>
            </p:nvSpPr>
            <p:spPr>
              <a:xfrm>
                <a:off x="4236179" y="3679620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8" name="object 94"/>
              <p:cNvSpPr/>
              <p:nvPr/>
            </p:nvSpPr>
            <p:spPr>
              <a:xfrm>
                <a:off x="4237800" y="3677180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9" name="object 95"/>
              <p:cNvSpPr/>
              <p:nvPr/>
            </p:nvSpPr>
            <p:spPr>
              <a:xfrm>
                <a:off x="4237800" y="3682061"/>
                <a:ext cx="16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510">
                    <a:moveTo>
                      <a:pt x="0" y="0"/>
                    </a:moveTo>
                    <a:lnTo>
                      <a:pt x="1627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0" name="object 96"/>
              <p:cNvSpPr/>
              <p:nvPr/>
            </p:nvSpPr>
            <p:spPr>
              <a:xfrm>
                <a:off x="4033559" y="386808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7" y="41661"/>
                    </a:lnTo>
                    <a:lnTo>
                      <a:pt x="45330" y="51921"/>
                    </a:lnTo>
                    <a:lnTo>
                      <a:pt x="32342" y="56978"/>
                    </a:lnTo>
                    <a:lnTo>
                      <a:pt x="17011" y="54147"/>
                    </a:lnTo>
                    <a:lnTo>
                      <a:pt x="5937" y="46197"/>
                    </a:lnTo>
                    <a:lnTo>
                      <a:pt x="0" y="34580"/>
                    </a:lnTo>
                    <a:lnTo>
                      <a:pt x="2221" y="18229"/>
                    </a:lnTo>
                    <a:lnTo>
                      <a:pt x="9272" y="6567"/>
                    </a:lnTo>
                    <a:lnTo>
                      <a:pt x="19856" y="0"/>
                    </a:lnTo>
                    <a:lnTo>
                      <a:pt x="36850" y="1687"/>
                    </a:lnTo>
                    <a:lnTo>
                      <a:pt x="48926" y="8049"/>
                    </a:lnTo>
                    <a:lnTo>
                      <a:pt x="55937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1" name="object 97"/>
              <p:cNvSpPr/>
              <p:nvPr/>
            </p:nvSpPr>
            <p:spPr>
              <a:xfrm>
                <a:off x="4315046" y="373791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6" y="41664"/>
                    </a:lnTo>
                    <a:lnTo>
                      <a:pt x="45327" y="51923"/>
                    </a:lnTo>
                    <a:lnTo>
                      <a:pt x="32341" y="56978"/>
                    </a:lnTo>
                    <a:lnTo>
                      <a:pt x="17007" y="54148"/>
                    </a:lnTo>
                    <a:lnTo>
                      <a:pt x="5934" y="46199"/>
                    </a:lnTo>
                    <a:lnTo>
                      <a:pt x="0" y="34581"/>
                    </a:lnTo>
                    <a:lnTo>
                      <a:pt x="2220" y="18233"/>
                    </a:lnTo>
                    <a:lnTo>
                      <a:pt x="9269" y="6569"/>
                    </a:lnTo>
                    <a:lnTo>
                      <a:pt x="19853" y="0"/>
                    </a:lnTo>
                    <a:lnTo>
                      <a:pt x="36844" y="1687"/>
                    </a:lnTo>
                    <a:lnTo>
                      <a:pt x="48921" y="8051"/>
                    </a:lnTo>
                    <a:lnTo>
                      <a:pt x="55936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2" name="object 98"/>
              <p:cNvSpPr/>
              <p:nvPr/>
            </p:nvSpPr>
            <p:spPr>
              <a:xfrm>
                <a:off x="4307724" y="365493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6" y="41664"/>
                    </a:lnTo>
                    <a:lnTo>
                      <a:pt x="45327" y="51923"/>
                    </a:lnTo>
                    <a:lnTo>
                      <a:pt x="32341" y="56978"/>
                    </a:lnTo>
                    <a:lnTo>
                      <a:pt x="17007" y="54148"/>
                    </a:lnTo>
                    <a:lnTo>
                      <a:pt x="5934" y="46199"/>
                    </a:lnTo>
                    <a:lnTo>
                      <a:pt x="0" y="34581"/>
                    </a:lnTo>
                    <a:lnTo>
                      <a:pt x="2220" y="18233"/>
                    </a:lnTo>
                    <a:lnTo>
                      <a:pt x="9269" y="6569"/>
                    </a:lnTo>
                    <a:lnTo>
                      <a:pt x="19853" y="0"/>
                    </a:lnTo>
                    <a:lnTo>
                      <a:pt x="36844" y="1687"/>
                    </a:lnTo>
                    <a:lnTo>
                      <a:pt x="48921" y="8051"/>
                    </a:lnTo>
                    <a:lnTo>
                      <a:pt x="55936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3" name="object 99"/>
              <p:cNvSpPr/>
              <p:nvPr/>
            </p:nvSpPr>
            <p:spPr>
              <a:xfrm>
                <a:off x="4419991" y="363947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5"/>
                    </a:lnTo>
                    <a:lnTo>
                      <a:pt x="45327" y="51924"/>
                    </a:lnTo>
                    <a:lnTo>
                      <a:pt x="32341" y="56978"/>
                    </a:lnTo>
                    <a:lnTo>
                      <a:pt x="17007" y="54149"/>
                    </a:lnTo>
                    <a:lnTo>
                      <a:pt x="5934" y="46200"/>
                    </a:lnTo>
                    <a:lnTo>
                      <a:pt x="0" y="34581"/>
                    </a:lnTo>
                    <a:lnTo>
                      <a:pt x="2220" y="18230"/>
                    </a:lnTo>
                    <a:lnTo>
                      <a:pt x="9269" y="6567"/>
                    </a:lnTo>
                    <a:lnTo>
                      <a:pt x="19853" y="0"/>
                    </a:lnTo>
                    <a:lnTo>
                      <a:pt x="36844" y="1686"/>
                    </a:lnTo>
                    <a:lnTo>
                      <a:pt x="48921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4" name="object 100"/>
              <p:cNvSpPr/>
              <p:nvPr/>
            </p:nvSpPr>
            <p:spPr>
              <a:xfrm>
                <a:off x="4426493" y="3632157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7" y="41664"/>
                    </a:lnTo>
                    <a:lnTo>
                      <a:pt x="45330" y="51923"/>
                    </a:lnTo>
                    <a:lnTo>
                      <a:pt x="32342" y="56978"/>
                    </a:lnTo>
                    <a:lnTo>
                      <a:pt x="17011" y="54148"/>
                    </a:lnTo>
                    <a:lnTo>
                      <a:pt x="5937" y="46200"/>
                    </a:lnTo>
                    <a:lnTo>
                      <a:pt x="0" y="34582"/>
                    </a:lnTo>
                    <a:lnTo>
                      <a:pt x="2221" y="18230"/>
                    </a:lnTo>
                    <a:lnTo>
                      <a:pt x="9272" y="6567"/>
                    </a:lnTo>
                    <a:lnTo>
                      <a:pt x="19854" y="0"/>
                    </a:lnTo>
                    <a:lnTo>
                      <a:pt x="36849" y="1686"/>
                    </a:lnTo>
                    <a:lnTo>
                      <a:pt x="48925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5" name="object 101"/>
              <p:cNvSpPr/>
              <p:nvPr/>
            </p:nvSpPr>
            <p:spPr>
              <a:xfrm>
                <a:off x="4834891" y="3609380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1"/>
                    </a:lnTo>
                    <a:lnTo>
                      <a:pt x="45327" y="51922"/>
                    </a:lnTo>
                    <a:lnTo>
                      <a:pt x="32341" y="56979"/>
                    </a:lnTo>
                    <a:lnTo>
                      <a:pt x="17007" y="54147"/>
                    </a:lnTo>
                    <a:lnTo>
                      <a:pt x="5934" y="46197"/>
                    </a:lnTo>
                    <a:lnTo>
                      <a:pt x="0" y="34579"/>
                    </a:lnTo>
                    <a:lnTo>
                      <a:pt x="2221" y="18229"/>
                    </a:lnTo>
                    <a:lnTo>
                      <a:pt x="9270" y="6566"/>
                    </a:lnTo>
                    <a:lnTo>
                      <a:pt x="19854" y="0"/>
                    </a:lnTo>
                    <a:lnTo>
                      <a:pt x="36845" y="1687"/>
                    </a:lnTo>
                    <a:lnTo>
                      <a:pt x="48922" y="8049"/>
                    </a:lnTo>
                    <a:lnTo>
                      <a:pt x="55936" y="17879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6" name="object 102"/>
              <p:cNvSpPr/>
              <p:nvPr/>
            </p:nvSpPr>
            <p:spPr>
              <a:xfrm>
                <a:off x="4608727" y="365737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7"/>
                    </a:moveTo>
                    <a:lnTo>
                      <a:pt x="54398" y="41664"/>
                    </a:lnTo>
                    <a:lnTo>
                      <a:pt x="45331" y="51923"/>
                    </a:lnTo>
                    <a:lnTo>
                      <a:pt x="32343" y="56977"/>
                    </a:lnTo>
                    <a:lnTo>
                      <a:pt x="17008" y="54148"/>
                    </a:lnTo>
                    <a:lnTo>
                      <a:pt x="5935" y="46200"/>
                    </a:lnTo>
                    <a:lnTo>
                      <a:pt x="0" y="34582"/>
                    </a:lnTo>
                    <a:lnTo>
                      <a:pt x="2220" y="18234"/>
                    </a:lnTo>
                    <a:lnTo>
                      <a:pt x="9268" y="6570"/>
                    </a:lnTo>
                    <a:lnTo>
                      <a:pt x="19851" y="0"/>
                    </a:lnTo>
                    <a:lnTo>
                      <a:pt x="36847" y="1687"/>
                    </a:lnTo>
                    <a:lnTo>
                      <a:pt x="48924" y="8050"/>
                    </a:lnTo>
                    <a:lnTo>
                      <a:pt x="55936" y="17879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7" name="object 103"/>
              <p:cNvSpPr/>
              <p:nvPr/>
            </p:nvSpPr>
            <p:spPr>
              <a:xfrm>
                <a:off x="4217422" y="3651681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5"/>
                    </a:lnTo>
                    <a:lnTo>
                      <a:pt x="45327" y="51924"/>
                    </a:lnTo>
                    <a:lnTo>
                      <a:pt x="32341" y="56978"/>
                    </a:lnTo>
                    <a:lnTo>
                      <a:pt x="17007" y="54149"/>
                    </a:lnTo>
                    <a:lnTo>
                      <a:pt x="5934" y="46200"/>
                    </a:lnTo>
                    <a:lnTo>
                      <a:pt x="0" y="34581"/>
                    </a:lnTo>
                    <a:lnTo>
                      <a:pt x="2220" y="18230"/>
                    </a:lnTo>
                    <a:lnTo>
                      <a:pt x="9269" y="6567"/>
                    </a:lnTo>
                    <a:lnTo>
                      <a:pt x="19853" y="0"/>
                    </a:lnTo>
                    <a:lnTo>
                      <a:pt x="36844" y="1686"/>
                    </a:lnTo>
                    <a:lnTo>
                      <a:pt x="48921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8" name="object 104"/>
              <p:cNvSpPr/>
              <p:nvPr/>
            </p:nvSpPr>
            <p:spPr>
              <a:xfrm>
                <a:off x="3921343" y="3896023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976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9" name="object 105"/>
              <p:cNvSpPr/>
              <p:nvPr/>
            </p:nvSpPr>
            <p:spPr>
              <a:xfrm>
                <a:off x="3931105" y="3896023"/>
                <a:ext cx="26225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62254">
                    <a:moveTo>
                      <a:pt x="0" y="0"/>
                    </a:moveTo>
                    <a:lnTo>
                      <a:pt x="26195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0" name="object 106"/>
              <p:cNvSpPr/>
              <p:nvPr/>
            </p:nvSpPr>
            <p:spPr>
              <a:xfrm>
                <a:off x="4183297" y="3896023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976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1" name="object 107"/>
              <p:cNvSpPr/>
              <p:nvPr/>
            </p:nvSpPr>
            <p:spPr>
              <a:xfrm>
                <a:off x="4254074" y="3765446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569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2" name="object 108"/>
              <p:cNvSpPr/>
              <p:nvPr/>
            </p:nvSpPr>
            <p:spPr>
              <a:xfrm>
                <a:off x="4263836" y="3765851"/>
                <a:ext cx="160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60020">
                    <a:moveTo>
                      <a:pt x="0" y="0"/>
                    </a:moveTo>
                    <a:lnTo>
                      <a:pt x="159448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3" name="object 109"/>
              <p:cNvSpPr/>
              <p:nvPr/>
            </p:nvSpPr>
            <p:spPr>
              <a:xfrm>
                <a:off x="4413523" y="3765446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569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4" name="object 110"/>
              <p:cNvSpPr/>
              <p:nvPr/>
            </p:nvSpPr>
            <p:spPr>
              <a:xfrm>
                <a:off x="4296374" y="3675145"/>
                <a:ext cx="2298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9870">
                    <a:moveTo>
                      <a:pt x="0" y="0"/>
                    </a:moveTo>
                    <a:lnTo>
                      <a:pt x="229415" y="0"/>
                    </a:lnTo>
                  </a:path>
                </a:pathLst>
              </a:custGeom>
              <a:ln w="3497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5" name="object 111"/>
              <p:cNvSpPr/>
              <p:nvPr/>
            </p:nvSpPr>
            <p:spPr>
              <a:xfrm>
                <a:off x="4361460" y="3667012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07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6" name="object 112"/>
              <p:cNvSpPr/>
              <p:nvPr/>
            </p:nvSpPr>
            <p:spPr>
              <a:xfrm>
                <a:off x="4516027" y="3667012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407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7" name="object 113"/>
              <p:cNvSpPr/>
              <p:nvPr/>
            </p:nvSpPr>
            <p:spPr>
              <a:xfrm>
                <a:off x="4391557" y="3660095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6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8" name="object 114"/>
              <p:cNvSpPr/>
              <p:nvPr/>
            </p:nvSpPr>
            <p:spPr>
              <a:xfrm>
                <a:off x="4401319" y="3672704"/>
                <a:ext cx="346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46710">
                    <a:moveTo>
                      <a:pt x="0" y="0"/>
                    </a:moveTo>
                    <a:lnTo>
                      <a:pt x="346563" y="0"/>
                    </a:lnTo>
                  </a:path>
                </a:pathLst>
              </a:custGeom>
              <a:ln w="4474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59" name="object 115"/>
              <p:cNvSpPr/>
              <p:nvPr/>
            </p:nvSpPr>
            <p:spPr>
              <a:xfrm>
                <a:off x="4498943" y="3660095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6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0" name="object 116"/>
              <p:cNvSpPr/>
              <p:nvPr/>
            </p:nvSpPr>
            <p:spPr>
              <a:xfrm>
                <a:off x="4819481" y="3637320"/>
                <a:ext cx="882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88264">
                    <a:moveTo>
                      <a:pt x="0" y="0"/>
                    </a:moveTo>
                    <a:lnTo>
                      <a:pt x="87861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1" name="object 117"/>
              <p:cNvSpPr/>
              <p:nvPr/>
            </p:nvSpPr>
            <p:spPr>
              <a:xfrm>
                <a:off x="4516847" y="3685317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2" name="object 118"/>
              <p:cNvSpPr/>
              <p:nvPr/>
            </p:nvSpPr>
            <p:spPr>
              <a:xfrm>
                <a:off x="4738121" y="3685317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3" name="object 119"/>
              <p:cNvSpPr/>
              <p:nvPr/>
            </p:nvSpPr>
            <p:spPr>
              <a:xfrm>
                <a:off x="4174345" y="3679620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6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4" name="object 120"/>
              <p:cNvSpPr/>
              <p:nvPr/>
            </p:nvSpPr>
            <p:spPr>
              <a:xfrm>
                <a:off x="4184107" y="3679620"/>
                <a:ext cx="1238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3825">
                    <a:moveTo>
                      <a:pt x="0" y="0"/>
                    </a:moveTo>
                    <a:lnTo>
                      <a:pt x="123659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5" name="object 121"/>
              <p:cNvSpPr/>
              <p:nvPr/>
            </p:nvSpPr>
            <p:spPr>
              <a:xfrm>
                <a:off x="4298004" y="3679620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6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6" name="object 122"/>
              <p:cNvSpPr/>
              <p:nvPr/>
            </p:nvSpPr>
            <p:spPr>
              <a:xfrm>
                <a:off x="4033559" y="386808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7" y="41661"/>
                    </a:lnTo>
                    <a:lnTo>
                      <a:pt x="45330" y="51921"/>
                    </a:lnTo>
                    <a:lnTo>
                      <a:pt x="32342" y="56978"/>
                    </a:lnTo>
                    <a:lnTo>
                      <a:pt x="17011" y="54147"/>
                    </a:lnTo>
                    <a:lnTo>
                      <a:pt x="5937" y="46197"/>
                    </a:lnTo>
                    <a:lnTo>
                      <a:pt x="0" y="34580"/>
                    </a:lnTo>
                    <a:lnTo>
                      <a:pt x="2221" y="18229"/>
                    </a:lnTo>
                    <a:lnTo>
                      <a:pt x="9272" y="6567"/>
                    </a:lnTo>
                    <a:lnTo>
                      <a:pt x="19856" y="0"/>
                    </a:lnTo>
                    <a:lnTo>
                      <a:pt x="36850" y="1687"/>
                    </a:lnTo>
                    <a:lnTo>
                      <a:pt x="48926" y="8049"/>
                    </a:lnTo>
                    <a:lnTo>
                      <a:pt x="55937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7" name="object 123"/>
              <p:cNvSpPr/>
              <p:nvPr/>
            </p:nvSpPr>
            <p:spPr>
              <a:xfrm>
                <a:off x="4315046" y="373791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6" y="41664"/>
                    </a:lnTo>
                    <a:lnTo>
                      <a:pt x="45327" y="51923"/>
                    </a:lnTo>
                    <a:lnTo>
                      <a:pt x="32341" y="56978"/>
                    </a:lnTo>
                    <a:lnTo>
                      <a:pt x="17007" y="54148"/>
                    </a:lnTo>
                    <a:lnTo>
                      <a:pt x="5934" y="46199"/>
                    </a:lnTo>
                    <a:lnTo>
                      <a:pt x="0" y="34581"/>
                    </a:lnTo>
                    <a:lnTo>
                      <a:pt x="2220" y="18233"/>
                    </a:lnTo>
                    <a:lnTo>
                      <a:pt x="9269" y="6569"/>
                    </a:lnTo>
                    <a:lnTo>
                      <a:pt x="19853" y="0"/>
                    </a:lnTo>
                    <a:lnTo>
                      <a:pt x="36844" y="1687"/>
                    </a:lnTo>
                    <a:lnTo>
                      <a:pt x="48921" y="8051"/>
                    </a:lnTo>
                    <a:lnTo>
                      <a:pt x="55936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8" name="object 124"/>
              <p:cNvSpPr/>
              <p:nvPr/>
            </p:nvSpPr>
            <p:spPr>
              <a:xfrm>
                <a:off x="4307724" y="365493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6" y="41664"/>
                    </a:lnTo>
                    <a:lnTo>
                      <a:pt x="45327" y="51923"/>
                    </a:lnTo>
                    <a:lnTo>
                      <a:pt x="32341" y="56978"/>
                    </a:lnTo>
                    <a:lnTo>
                      <a:pt x="17007" y="54148"/>
                    </a:lnTo>
                    <a:lnTo>
                      <a:pt x="5934" y="46199"/>
                    </a:lnTo>
                    <a:lnTo>
                      <a:pt x="0" y="34581"/>
                    </a:lnTo>
                    <a:lnTo>
                      <a:pt x="2220" y="18233"/>
                    </a:lnTo>
                    <a:lnTo>
                      <a:pt x="9269" y="6569"/>
                    </a:lnTo>
                    <a:lnTo>
                      <a:pt x="19853" y="0"/>
                    </a:lnTo>
                    <a:lnTo>
                      <a:pt x="36844" y="1687"/>
                    </a:lnTo>
                    <a:lnTo>
                      <a:pt x="48921" y="8051"/>
                    </a:lnTo>
                    <a:lnTo>
                      <a:pt x="55936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69" name="object 125"/>
              <p:cNvSpPr/>
              <p:nvPr/>
            </p:nvSpPr>
            <p:spPr>
              <a:xfrm>
                <a:off x="4419991" y="363947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5"/>
                    </a:lnTo>
                    <a:lnTo>
                      <a:pt x="45327" y="51924"/>
                    </a:lnTo>
                    <a:lnTo>
                      <a:pt x="32341" y="56978"/>
                    </a:lnTo>
                    <a:lnTo>
                      <a:pt x="17007" y="54149"/>
                    </a:lnTo>
                    <a:lnTo>
                      <a:pt x="5934" y="46200"/>
                    </a:lnTo>
                    <a:lnTo>
                      <a:pt x="0" y="34581"/>
                    </a:lnTo>
                    <a:lnTo>
                      <a:pt x="2220" y="18230"/>
                    </a:lnTo>
                    <a:lnTo>
                      <a:pt x="9269" y="6567"/>
                    </a:lnTo>
                    <a:lnTo>
                      <a:pt x="19853" y="0"/>
                    </a:lnTo>
                    <a:lnTo>
                      <a:pt x="36844" y="1686"/>
                    </a:lnTo>
                    <a:lnTo>
                      <a:pt x="48921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0" name="object 126"/>
              <p:cNvSpPr/>
              <p:nvPr/>
            </p:nvSpPr>
            <p:spPr>
              <a:xfrm>
                <a:off x="4426493" y="3632157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7" y="41664"/>
                    </a:lnTo>
                    <a:lnTo>
                      <a:pt x="45330" y="51923"/>
                    </a:lnTo>
                    <a:lnTo>
                      <a:pt x="32342" y="56978"/>
                    </a:lnTo>
                    <a:lnTo>
                      <a:pt x="17011" y="54148"/>
                    </a:lnTo>
                    <a:lnTo>
                      <a:pt x="5937" y="46200"/>
                    </a:lnTo>
                    <a:lnTo>
                      <a:pt x="0" y="34582"/>
                    </a:lnTo>
                    <a:lnTo>
                      <a:pt x="2221" y="18230"/>
                    </a:lnTo>
                    <a:lnTo>
                      <a:pt x="9272" y="6567"/>
                    </a:lnTo>
                    <a:lnTo>
                      <a:pt x="19854" y="0"/>
                    </a:lnTo>
                    <a:lnTo>
                      <a:pt x="36849" y="1686"/>
                    </a:lnTo>
                    <a:lnTo>
                      <a:pt x="48925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1" name="object 127"/>
              <p:cNvSpPr/>
              <p:nvPr/>
            </p:nvSpPr>
            <p:spPr>
              <a:xfrm>
                <a:off x="4834891" y="3609380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1"/>
                    </a:lnTo>
                    <a:lnTo>
                      <a:pt x="45327" y="51922"/>
                    </a:lnTo>
                    <a:lnTo>
                      <a:pt x="32341" y="56979"/>
                    </a:lnTo>
                    <a:lnTo>
                      <a:pt x="17007" y="54147"/>
                    </a:lnTo>
                    <a:lnTo>
                      <a:pt x="5934" y="46197"/>
                    </a:lnTo>
                    <a:lnTo>
                      <a:pt x="0" y="34579"/>
                    </a:lnTo>
                    <a:lnTo>
                      <a:pt x="2221" y="18229"/>
                    </a:lnTo>
                    <a:lnTo>
                      <a:pt x="9270" y="6566"/>
                    </a:lnTo>
                    <a:lnTo>
                      <a:pt x="19854" y="0"/>
                    </a:lnTo>
                    <a:lnTo>
                      <a:pt x="36845" y="1687"/>
                    </a:lnTo>
                    <a:lnTo>
                      <a:pt x="48922" y="8049"/>
                    </a:lnTo>
                    <a:lnTo>
                      <a:pt x="55936" y="17879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2" name="object 128"/>
              <p:cNvSpPr/>
              <p:nvPr/>
            </p:nvSpPr>
            <p:spPr>
              <a:xfrm>
                <a:off x="4608727" y="365737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7"/>
                    </a:moveTo>
                    <a:lnTo>
                      <a:pt x="54398" y="41664"/>
                    </a:lnTo>
                    <a:lnTo>
                      <a:pt x="45331" y="51923"/>
                    </a:lnTo>
                    <a:lnTo>
                      <a:pt x="32343" y="56977"/>
                    </a:lnTo>
                    <a:lnTo>
                      <a:pt x="17008" y="54148"/>
                    </a:lnTo>
                    <a:lnTo>
                      <a:pt x="5935" y="46200"/>
                    </a:lnTo>
                    <a:lnTo>
                      <a:pt x="0" y="34582"/>
                    </a:lnTo>
                    <a:lnTo>
                      <a:pt x="2220" y="18234"/>
                    </a:lnTo>
                    <a:lnTo>
                      <a:pt x="9268" y="6570"/>
                    </a:lnTo>
                    <a:lnTo>
                      <a:pt x="19851" y="0"/>
                    </a:lnTo>
                    <a:lnTo>
                      <a:pt x="36847" y="1687"/>
                    </a:lnTo>
                    <a:lnTo>
                      <a:pt x="48924" y="8050"/>
                    </a:lnTo>
                    <a:lnTo>
                      <a:pt x="55936" y="17879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3" name="object 129"/>
              <p:cNvSpPr/>
              <p:nvPr/>
            </p:nvSpPr>
            <p:spPr>
              <a:xfrm>
                <a:off x="4217422" y="3651681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6" y="41665"/>
                    </a:lnTo>
                    <a:lnTo>
                      <a:pt x="45327" y="51924"/>
                    </a:lnTo>
                    <a:lnTo>
                      <a:pt x="32341" y="56978"/>
                    </a:lnTo>
                    <a:lnTo>
                      <a:pt x="17007" y="54149"/>
                    </a:lnTo>
                    <a:lnTo>
                      <a:pt x="5934" y="46200"/>
                    </a:lnTo>
                    <a:lnTo>
                      <a:pt x="0" y="34581"/>
                    </a:lnTo>
                    <a:lnTo>
                      <a:pt x="2220" y="18230"/>
                    </a:lnTo>
                    <a:lnTo>
                      <a:pt x="9269" y="6567"/>
                    </a:lnTo>
                    <a:lnTo>
                      <a:pt x="19853" y="0"/>
                    </a:lnTo>
                    <a:lnTo>
                      <a:pt x="36844" y="1686"/>
                    </a:lnTo>
                    <a:lnTo>
                      <a:pt x="48921" y="8048"/>
                    </a:lnTo>
                    <a:lnTo>
                      <a:pt x="55936" y="17878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4" name="object 130"/>
              <p:cNvSpPr/>
              <p:nvPr/>
            </p:nvSpPr>
            <p:spPr>
              <a:xfrm>
                <a:off x="4259765" y="3587688"/>
                <a:ext cx="1968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19685" h="19685">
                    <a:moveTo>
                      <a:pt x="15151" y="0"/>
                    </a:moveTo>
                    <a:lnTo>
                      <a:pt x="4373" y="0"/>
                    </a:lnTo>
                    <a:lnTo>
                      <a:pt x="0" y="4373"/>
                    </a:lnTo>
                    <a:lnTo>
                      <a:pt x="0" y="15151"/>
                    </a:lnTo>
                    <a:lnTo>
                      <a:pt x="4373" y="19524"/>
                    </a:lnTo>
                    <a:lnTo>
                      <a:pt x="15151" y="19524"/>
                    </a:lnTo>
                    <a:lnTo>
                      <a:pt x="19524" y="15151"/>
                    </a:lnTo>
                    <a:lnTo>
                      <a:pt x="19524" y="4373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5" name="object 131"/>
              <p:cNvSpPr/>
              <p:nvPr/>
            </p:nvSpPr>
            <p:spPr>
              <a:xfrm>
                <a:off x="4269527" y="3597450"/>
                <a:ext cx="565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56514">
                    <a:moveTo>
                      <a:pt x="0" y="0"/>
                    </a:moveTo>
                    <a:lnTo>
                      <a:pt x="56133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6" name="object 132"/>
              <p:cNvSpPr/>
              <p:nvPr/>
            </p:nvSpPr>
            <p:spPr>
              <a:xfrm>
                <a:off x="4315899" y="3587688"/>
                <a:ext cx="1968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19685" h="19685">
                    <a:moveTo>
                      <a:pt x="15151" y="0"/>
                    </a:moveTo>
                    <a:lnTo>
                      <a:pt x="4373" y="0"/>
                    </a:lnTo>
                    <a:lnTo>
                      <a:pt x="0" y="4373"/>
                    </a:lnTo>
                    <a:lnTo>
                      <a:pt x="0" y="15151"/>
                    </a:lnTo>
                    <a:lnTo>
                      <a:pt x="4373" y="19524"/>
                    </a:lnTo>
                    <a:lnTo>
                      <a:pt x="15151" y="19524"/>
                    </a:lnTo>
                    <a:lnTo>
                      <a:pt x="19524" y="15151"/>
                    </a:lnTo>
                    <a:lnTo>
                      <a:pt x="19524" y="4373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7" name="object 133"/>
              <p:cNvSpPr/>
              <p:nvPr/>
            </p:nvSpPr>
            <p:spPr>
              <a:xfrm>
                <a:off x="4449321" y="3603152"/>
                <a:ext cx="1968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19685" h="19685">
                    <a:moveTo>
                      <a:pt x="15151" y="0"/>
                    </a:moveTo>
                    <a:lnTo>
                      <a:pt x="4373" y="0"/>
                    </a:lnTo>
                    <a:lnTo>
                      <a:pt x="0" y="4373"/>
                    </a:lnTo>
                    <a:lnTo>
                      <a:pt x="0" y="15151"/>
                    </a:lnTo>
                    <a:lnTo>
                      <a:pt x="4373" y="19524"/>
                    </a:lnTo>
                    <a:lnTo>
                      <a:pt x="15151" y="19524"/>
                    </a:lnTo>
                    <a:lnTo>
                      <a:pt x="19524" y="15151"/>
                    </a:lnTo>
                    <a:lnTo>
                      <a:pt x="19524" y="4373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8" name="object 134"/>
              <p:cNvSpPr/>
              <p:nvPr/>
            </p:nvSpPr>
            <p:spPr>
              <a:xfrm>
                <a:off x="4459083" y="3612914"/>
                <a:ext cx="3683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6829">
                    <a:moveTo>
                      <a:pt x="0" y="0"/>
                    </a:moveTo>
                    <a:lnTo>
                      <a:pt x="36608" y="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9" name="object 135"/>
              <p:cNvSpPr/>
              <p:nvPr/>
            </p:nvSpPr>
            <p:spPr>
              <a:xfrm>
                <a:off x="4485930" y="3603152"/>
                <a:ext cx="1968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19685" h="19685">
                    <a:moveTo>
                      <a:pt x="15151" y="0"/>
                    </a:moveTo>
                    <a:lnTo>
                      <a:pt x="4373" y="0"/>
                    </a:lnTo>
                    <a:lnTo>
                      <a:pt x="0" y="4373"/>
                    </a:lnTo>
                    <a:lnTo>
                      <a:pt x="0" y="15151"/>
                    </a:lnTo>
                    <a:lnTo>
                      <a:pt x="4373" y="19524"/>
                    </a:lnTo>
                    <a:lnTo>
                      <a:pt x="15151" y="19524"/>
                    </a:lnTo>
                    <a:lnTo>
                      <a:pt x="19524" y="15151"/>
                    </a:lnTo>
                    <a:lnTo>
                      <a:pt x="19524" y="4373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0" name="object 136"/>
              <p:cNvSpPr/>
              <p:nvPr/>
            </p:nvSpPr>
            <p:spPr>
              <a:xfrm>
                <a:off x="4288242" y="3597456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2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1" name="object 137"/>
              <p:cNvSpPr/>
              <p:nvPr/>
            </p:nvSpPr>
            <p:spPr>
              <a:xfrm>
                <a:off x="4297599" y="3586068"/>
                <a:ext cx="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h="22860">
                    <a:moveTo>
                      <a:pt x="0" y="0"/>
                    </a:moveTo>
                    <a:lnTo>
                      <a:pt x="0" y="22775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2" name="object 138"/>
              <p:cNvSpPr/>
              <p:nvPr/>
            </p:nvSpPr>
            <p:spPr>
              <a:xfrm>
                <a:off x="4467215" y="3612504"/>
                <a:ext cx="1968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9685">
                    <a:moveTo>
                      <a:pt x="0" y="0"/>
                    </a:moveTo>
                    <a:lnTo>
                      <a:pt x="19524" y="0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3" name="object 139"/>
              <p:cNvSpPr/>
              <p:nvPr/>
            </p:nvSpPr>
            <p:spPr>
              <a:xfrm>
                <a:off x="4477388" y="360152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965"/>
                    </a:lnTo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4" name="object 140"/>
              <p:cNvSpPr/>
              <p:nvPr/>
            </p:nvSpPr>
            <p:spPr>
              <a:xfrm>
                <a:off x="4269485" y="356951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7"/>
                    </a:moveTo>
                    <a:lnTo>
                      <a:pt x="54398" y="41664"/>
                    </a:lnTo>
                    <a:lnTo>
                      <a:pt x="45331" y="51923"/>
                    </a:lnTo>
                    <a:lnTo>
                      <a:pt x="32343" y="56977"/>
                    </a:lnTo>
                    <a:lnTo>
                      <a:pt x="17008" y="54148"/>
                    </a:lnTo>
                    <a:lnTo>
                      <a:pt x="5935" y="46200"/>
                    </a:lnTo>
                    <a:lnTo>
                      <a:pt x="0" y="34582"/>
                    </a:lnTo>
                    <a:lnTo>
                      <a:pt x="2220" y="18234"/>
                    </a:lnTo>
                    <a:lnTo>
                      <a:pt x="9268" y="6570"/>
                    </a:lnTo>
                    <a:lnTo>
                      <a:pt x="19851" y="0"/>
                    </a:lnTo>
                    <a:lnTo>
                      <a:pt x="36847" y="1687"/>
                    </a:lnTo>
                    <a:lnTo>
                      <a:pt x="48924" y="8050"/>
                    </a:lnTo>
                    <a:lnTo>
                      <a:pt x="55936" y="17879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5" name="object 141"/>
              <p:cNvSpPr/>
              <p:nvPr/>
            </p:nvSpPr>
            <p:spPr>
              <a:xfrm>
                <a:off x="4448459" y="3584975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7" y="41661"/>
                    </a:lnTo>
                    <a:lnTo>
                      <a:pt x="45330" y="51921"/>
                    </a:lnTo>
                    <a:lnTo>
                      <a:pt x="32342" y="56978"/>
                    </a:lnTo>
                    <a:lnTo>
                      <a:pt x="17011" y="54147"/>
                    </a:lnTo>
                    <a:lnTo>
                      <a:pt x="5937" y="46197"/>
                    </a:lnTo>
                    <a:lnTo>
                      <a:pt x="0" y="34580"/>
                    </a:lnTo>
                    <a:lnTo>
                      <a:pt x="2221" y="18229"/>
                    </a:lnTo>
                    <a:lnTo>
                      <a:pt x="9272" y="6567"/>
                    </a:lnTo>
                    <a:lnTo>
                      <a:pt x="19856" y="0"/>
                    </a:lnTo>
                    <a:lnTo>
                      <a:pt x="36850" y="1687"/>
                    </a:lnTo>
                    <a:lnTo>
                      <a:pt x="48926" y="8049"/>
                    </a:lnTo>
                    <a:lnTo>
                      <a:pt x="55937" y="17880"/>
                    </a:lnTo>
                  </a:path>
                </a:pathLst>
              </a:custGeom>
              <a:ln w="1952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6" name="object 142"/>
              <p:cNvSpPr/>
              <p:nvPr/>
            </p:nvSpPr>
            <p:spPr>
              <a:xfrm>
                <a:off x="3754567" y="3178483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897"/>
                    </a:lnTo>
                  </a:path>
                </a:pathLst>
              </a:custGeom>
              <a:ln w="813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7" name="object 143"/>
              <p:cNvSpPr/>
              <p:nvPr/>
            </p:nvSpPr>
            <p:spPr>
              <a:xfrm>
                <a:off x="4136515" y="3135779"/>
                <a:ext cx="0" cy="67945"/>
              </a:xfrm>
              <a:custGeom>
                <a:avLst/>
                <a:gdLst/>
                <a:ahLst/>
                <a:cxnLst/>
                <a:rect l="l" t="t" r="r" b="b"/>
                <a:pathLst>
                  <a:path h="67945">
                    <a:moveTo>
                      <a:pt x="0" y="0"/>
                    </a:moveTo>
                    <a:lnTo>
                      <a:pt x="0" y="67516"/>
                    </a:lnTo>
                  </a:path>
                </a:pathLst>
              </a:custGeom>
              <a:ln w="732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8" name="object 144"/>
              <p:cNvSpPr/>
              <p:nvPr/>
            </p:nvSpPr>
            <p:spPr>
              <a:xfrm>
                <a:off x="3754565" y="3167097"/>
                <a:ext cx="382905" cy="42545"/>
              </a:xfrm>
              <a:custGeom>
                <a:avLst/>
                <a:gdLst/>
                <a:ahLst/>
                <a:cxnLst/>
                <a:rect l="l" t="t" r="r" b="b"/>
                <a:pathLst>
                  <a:path w="382904" h="42545">
                    <a:moveTo>
                      <a:pt x="0" y="42300"/>
                    </a:moveTo>
                    <a:lnTo>
                      <a:pt x="382360" y="0"/>
                    </a:lnTo>
                  </a:path>
                </a:pathLst>
              </a:custGeom>
              <a:ln w="4881">
                <a:solidFill>
                  <a:srgbClr val="000000"/>
                </a:solidFill>
                <a:prstDash val="lgDash"/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89" name="object 145"/>
              <p:cNvSpPr/>
              <p:nvPr/>
            </p:nvSpPr>
            <p:spPr>
              <a:xfrm>
                <a:off x="3726046" y="318145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4" y="0"/>
                    </a:moveTo>
                    <a:lnTo>
                      <a:pt x="9270" y="6569"/>
                    </a:lnTo>
                    <a:lnTo>
                      <a:pt x="2221" y="18233"/>
                    </a:lnTo>
                    <a:lnTo>
                      <a:pt x="0" y="34580"/>
                    </a:lnTo>
                    <a:lnTo>
                      <a:pt x="5935" y="46199"/>
                    </a:lnTo>
                    <a:lnTo>
                      <a:pt x="17008" y="54148"/>
                    </a:lnTo>
                    <a:lnTo>
                      <a:pt x="32341" y="56978"/>
                    </a:lnTo>
                    <a:lnTo>
                      <a:pt x="45328" y="51924"/>
                    </a:lnTo>
                    <a:lnTo>
                      <a:pt x="54396" y="41664"/>
                    </a:lnTo>
                    <a:lnTo>
                      <a:pt x="57804" y="27938"/>
                    </a:lnTo>
                    <a:lnTo>
                      <a:pt x="55935" y="17882"/>
                    </a:lnTo>
                    <a:lnTo>
                      <a:pt x="48924" y="8052"/>
                    </a:lnTo>
                    <a:lnTo>
                      <a:pt x="36848" y="1687"/>
                    </a:lnTo>
                    <a:lnTo>
                      <a:pt x="19854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0" name="object 146"/>
              <p:cNvSpPr/>
              <p:nvPr/>
            </p:nvSpPr>
            <p:spPr>
              <a:xfrm>
                <a:off x="4108406" y="313915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1" y="0"/>
                    </a:moveTo>
                    <a:lnTo>
                      <a:pt x="9268" y="6567"/>
                    </a:lnTo>
                    <a:lnTo>
                      <a:pt x="2220" y="18230"/>
                    </a:lnTo>
                    <a:lnTo>
                      <a:pt x="0" y="34582"/>
                    </a:lnTo>
                    <a:lnTo>
                      <a:pt x="5935" y="46200"/>
                    </a:lnTo>
                    <a:lnTo>
                      <a:pt x="17008" y="54149"/>
                    </a:lnTo>
                    <a:lnTo>
                      <a:pt x="32343" y="56978"/>
                    </a:lnTo>
                    <a:lnTo>
                      <a:pt x="45331" y="51924"/>
                    </a:lnTo>
                    <a:lnTo>
                      <a:pt x="54398" y="41664"/>
                    </a:lnTo>
                    <a:lnTo>
                      <a:pt x="57806" y="27938"/>
                    </a:lnTo>
                    <a:lnTo>
                      <a:pt x="55936" y="17877"/>
                    </a:lnTo>
                    <a:lnTo>
                      <a:pt x="48924" y="8047"/>
                    </a:lnTo>
                    <a:lnTo>
                      <a:pt x="36847" y="1686"/>
                    </a:lnTo>
                    <a:lnTo>
                      <a:pt x="19851" y="0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1" name="object 147"/>
              <p:cNvSpPr/>
              <p:nvPr/>
            </p:nvSpPr>
            <p:spPr>
              <a:xfrm>
                <a:off x="3726046" y="318145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4" y="27938"/>
                    </a:moveTo>
                    <a:lnTo>
                      <a:pt x="54396" y="41664"/>
                    </a:lnTo>
                    <a:lnTo>
                      <a:pt x="45328" y="51924"/>
                    </a:lnTo>
                    <a:lnTo>
                      <a:pt x="32341" y="56978"/>
                    </a:lnTo>
                    <a:lnTo>
                      <a:pt x="17008" y="54148"/>
                    </a:lnTo>
                    <a:lnTo>
                      <a:pt x="5935" y="46199"/>
                    </a:lnTo>
                    <a:lnTo>
                      <a:pt x="0" y="34580"/>
                    </a:lnTo>
                    <a:lnTo>
                      <a:pt x="2221" y="18233"/>
                    </a:lnTo>
                    <a:lnTo>
                      <a:pt x="9270" y="6569"/>
                    </a:lnTo>
                    <a:lnTo>
                      <a:pt x="19854" y="0"/>
                    </a:lnTo>
                    <a:lnTo>
                      <a:pt x="36848" y="1687"/>
                    </a:lnTo>
                    <a:lnTo>
                      <a:pt x="48924" y="8052"/>
                    </a:lnTo>
                    <a:lnTo>
                      <a:pt x="55935" y="17882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2" name="object 148"/>
              <p:cNvSpPr/>
              <p:nvPr/>
            </p:nvSpPr>
            <p:spPr>
              <a:xfrm>
                <a:off x="4108406" y="3139158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8" y="41664"/>
                    </a:lnTo>
                    <a:lnTo>
                      <a:pt x="45331" y="51924"/>
                    </a:lnTo>
                    <a:lnTo>
                      <a:pt x="32343" y="56978"/>
                    </a:lnTo>
                    <a:lnTo>
                      <a:pt x="17008" y="54149"/>
                    </a:lnTo>
                    <a:lnTo>
                      <a:pt x="5935" y="46200"/>
                    </a:lnTo>
                    <a:lnTo>
                      <a:pt x="0" y="34582"/>
                    </a:lnTo>
                    <a:lnTo>
                      <a:pt x="2220" y="18230"/>
                    </a:lnTo>
                    <a:lnTo>
                      <a:pt x="9268" y="6567"/>
                    </a:lnTo>
                    <a:lnTo>
                      <a:pt x="19851" y="0"/>
                    </a:lnTo>
                    <a:lnTo>
                      <a:pt x="36847" y="1686"/>
                    </a:lnTo>
                    <a:lnTo>
                      <a:pt x="48924" y="8047"/>
                    </a:lnTo>
                    <a:lnTo>
                      <a:pt x="55936" y="17877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3" name="object 149"/>
              <p:cNvSpPr/>
              <p:nvPr/>
            </p:nvSpPr>
            <p:spPr>
              <a:xfrm>
                <a:off x="3754567" y="3427424"/>
                <a:ext cx="0" cy="119380"/>
              </a:xfrm>
              <a:custGeom>
                <a:avLst/>
                <a:gdLst/>
                <a:ahLst/>
                <a:cxnLst/>
                <a:rect l="l" t="t" r="r" b="b"/>
                <a:pathLst>
                  <a:path h="119379">
                    <a:moveTo>
                      <a:pt x="0" y="0"/>
                    </a:moveTo>
                    <a:lnTo>
                      <a:pt x="0" y="118780"/>
                    </a:lnTo>
                  </a:path>
                </a:pathLst>
              </a:custGeom>
              <a:ln w="8134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4" name="object 150"/>
              <p:cNvSpPr/>
              <p:nvPr/>
            </p:nvSpPr>
            <p:spPr>
              <a:xfrm>
                <a:off x="4136515" y="3368445"/>
                <a:ext cx="0" cy="62865"/>
              </a:xfrm>
              <a:custGeom>
                <a:avLst/>
                <a:gdLst/>
                <a:ahLst/>
                <a:cxnLst/>
                <a:rect l="l" t="t" r="r" b="b"/>
                <a:pathLst>
                  <a:path h="62864">
                    <a:moveTo>
                      <a:pt x="0" y="0"/>
                    </a:moveTo>
                    <a:lnTo>
                      <a:pt x="0" y="62645"/>
                    </a:lnTo>
                  </a:path>
                </a:pathLst>
              </a:custGeom>
              <a:ln w="732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5" name="object 151"/>
              <p:cNvSpPr/>
              <p:nvPr/>
            </p:nvSpPr>
            <p:spPr>
              <a:xfrm>
                <a:off x="3754565" y="3398142"/>
                <a:ext cx="38290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382904" h="82550">
                    <a:moveTo>
                      <a:pt x="0" y="82160"/>
                    </a:moveTo>
                    <a:lnTo>
                      <a:pt x="382360" y="0"/>
                    </a:lnTo>
                  </a:path>
                </a:pathLst>
              </a:custGeom>
              <a:ln w="4881">
                <a:solidFill>
                  <a:srgbClr val="000000"/>
                </a:solidFill>
                <a:prstDash val="lgDash"/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6" name="object 152"/>
              <p:cNvSpPr/>
              <p:nvPr/>
            </p:nvSpPr>
            <p:spPr>
              <a:xfrm>
                <a:off x="3726046" y="345236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4" y="0"/>
                    </a:moveTo>
                    <a:lnTo>
                      <a:pt x="9270" y="6569"/>
                    </a:lnTo>
                    <a:lnTo>
                      <a:pt x="2221" y="18233"/>
                    </a:lnTo>
                    <a:lnTo>
                      <a:pt x="0" y="34580"/>
                    </a:lnTo>
                    <a:lnTo>
                      <a:pt x="5935" y="46199"/>
                    </a:lnTo>
                    <a:lnTo>
                      <a:pt x="17008" y="54148"/>
                    </a:lnTo>
                    <a:lnTo>
                      <a:pt x="32341" y="56978"/>
                    </a:lnTo>
                    <a:lnTo>
                      <a:pt x="45328" y="51924"/>
                    </a:lnTo>
                    <a:lnTo>
                      <a:pt x="54396" y="41664"/>
                    </a:lnTo>
                    <a:lnTo>
                      <a:pt x="57804" y="27938"/>
                    </a:lnTo>
                    <a:lnTo>
                      <a:pt x="55935" y="17882"/>
                    </a:lnTo>
                    <a:lnTo>
                      <a:pt x="48924" y="8052"/>
                    </a:lnTo>
                    <a:lnTo>
                      <a:pt x="36848" y="1687"/>
                    </a:lnTo>
                    <a:lnTo>
                      <a:pt x="19854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7" name="object 153"/>
              <p:cNvSpPr/>
              <p:nvPr/>
            </p:nvSpPr>
            <p:spPr>
              <a:xfrm>
                <a:off x="4108406" y="337020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3" y="0"/>
                    </a:moveTo>
                    <a:lnTo>
                      <a:pt x="9269" y="6567"/>
                    </a:lnTo>
                    <a:lnTo>
                      <a:pt x="2220" y="18229"/>
                    </a:lnTo>
                    <a:lnTo>
                      <a:pt x="0" y="34580"/>
                    </a:lnTo>
                    <a:lnTo>
                      <a:pt x="5935" y="46197"/>
                    </a:lnTo>
                    <a:lnTo>
                      <a:pt x="17008" y="54147"/>
                    </a:lnTo>
                    <a:lnTo>
                      <a:pt x="32343" y="56979"/>
                    </a:lnTo>
                    <a:lnTo>
                      <a:pt x="45331" y="51921"/>
                    </a:lnTo>
                    <a:lnTo>
                      <a:pt x="54398" y="41661"/>
                    </a:lnTo>
                    <a:lnTo>
                      <a:pt x="57806" y="27939"/>
                    </a:lnTo>
                    <a:lnTo>
                      <a:pt x="55937" y="17878"/>
                    </a:lnTo>
                    <a:lnTo>
                      <a:pt x="48925" y="8048"/>
                    </a:lnTo>
                    <a:lnTo>
                      <a:pt x="36848" y="1686"/>
                    </a:lnTo>
                    <a:lnTo>
                      <a:pt x="19853" y="0"/>
                    </a:lnTo>
                    <a:close/>
                  </a:path>
                </a:pathLst>
              </a:custGeom>
              <a:solidFill>
                <a:srgbClr val="0000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8" name="object 154"/>
              <p:cNvSpPr/>
              <p:nvPr/>
            </p:nvSpPr>
            <p:spPr>
              <a:xfrm>
                <a:off x="3726046" y="345236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4" y="27938"/>
                    </a:moveTo>
                    <a:lnTo>
                      <a:pt x="54396" y="41664"/>
                    </a:lnTo>
                    <a:lnTo>
                      <a:pt x="45328" y="51924"/>
                    </a:lnTo>
                    <a:lnTo>
                      <a:pt x="32341" y="56978"/>
                    </a:lnTo>
                    <a:lnTo>
                      <a:pt x="17008" y="54148"/>
                    </a:lnTo>
                    <a:lnTo>
                      <a:pt x="5935" y="46199"/>
                    </a:lnTo>
                    <a:lnTo>
                      <a:pt x="0" y="34580"/>
                    </a:lnTo>
                    <a:lnTo>
                      <a:pt x="2221" y="18233"/>
                    </a:lnTo>
                    <a:lnTo>
                      <a:pt x="9270" y="6569"/>
                    </a:lnTo>
                    <a:lnTo>
                      <a:pt x="19854" y="0"/>
                    </a:lnTo>
                    <a:lnTo>
                      <a:pt x="36848" y="1687"/>
                    </a:lnTo>
                    <a:lnTo>
                      <a:pt x="48924" y="8052"/>
                    </a:lnTo>
                    <a:lnTo>
                      <a:pt x="55935" y="17882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99" name="object 155"/>
              <p:cNvSpPr/>
              <p:nvPr/>
            </p:nvSpPr>
            <p:spPr>
              <a:xfrm>
                <a:off x="4108406" y="3370203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8" y="41661"/>
                    </a:lnTo>
                    <a:lnTo>
                      <a:pt x="45331" y="51921"/>
                    </a:lnTo>
                    <a:lnTo>
                      <a:pt x="32343" y="56979"/>
                    </a:lnTo>
                    <a:lnTo>
                      <a:pt x="17008" y="54147"/>
                    </a:lnTo>
                    <a:lnTo>
                      <a:pt x="5935" y="46197"/>
                    </a:lnTo>
                    <a:lnTo>
                      <a:pt x="0" y="34580"/>
                    </a:lnTo>
                    <a:lnTo>
                      <a:pt x="2220" y="18229"/>
                    </a:lnTo>
                    <a:lnTo>
                      <a:pt x="9269" y="6567"/>
                    </a:lnTo>
                    <a:lnTo>
                      <a:pt x="19853" y="0"/>
                    </a:lnTo>
                    <a:lnTo>
                      <a:pt x="36848" y="1686"/>
                    </a:lnTo>
                    <a:lnTo>
                      <a:pt x="48925" y="8048"/>
                    </a:lnTo>
                    <a:lnTo>
                      <a:pt x="55937" y="17878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0" name="object 156"/>
              <p:cNvSpPr/>
              <p:nvPr/>
            </p:nvSpPr>
            <p:spPr>
              <a:xfrm>
                <a:off x="4507085" y="4594030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7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1" name="object 157"/>
              <p:cNvSpPr/>
              <p:nvPr/>
            </p:nvSpPr>
            <p:spPr>
              <a:xfrm>
                <a:off x="4507085" y="4669688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7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2" name="object 158"/>
              <p:cNvSpPr/>
              <p:nvPr/>
            </p:nvSpPr>
            <p:spPr>
              <a:xfrm>
                <a:off x="4900830" y="4170991"/>
                <a:ext cx="0" cy="20955"/>
              </a:xfrm>
              <a:custGeom>
                <a:avLst/>
                <a:gdLst/>
                <a:ahLst/>
                <a:cxnLst/>
                <a:rect l="l" t="t" r="r" b="b"/>
                <a:pathLst>
                  <a:path h="20954">
                    <a:moveTo>
                      <a:pt x="0" y="0"/>
                    </a:moveTo>
                    <a:lnTo>
                      <a:pt x="0" y="2034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3" name="object 159"/>
              <p:cNvSpPr/>
              <p:nvPr/>
            </p:nvSpPr>
            <p:spPr>
              <a:xfrm>
                <a:off x="4889438" y="4170991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8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4" name="object 160"/>
              <p:cNvSpPr/>
              <p:nvPr/>
            </p:nvSpPr>
            <p:spPr>
              <a:xfrm>
                <a:off x="4889438" y="4191332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8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5" name="object 161"/>
              <p:cNvSpPr/>
              <p:nvPr/>
            </p:nvSpPr>
            <p:spPr>
              <a:xfrm>
                <a:off x="5283193" y="4166108"/>
                <a:ext cx="0" cy="51435"/>
              </a:xfrm>
              <a:custGeom>
                <a:avLst/>
                <a:gdLst/>
                <a:ahLst/>
                <a:cxnLst/>
                <a:rect l="l" t="t" r="r" b="b"/>
                <a:pathLst>
                  <a:path h="51434">
                    <a:moveTo>
                      <a:pt x="0" y="0"/>
                    </a:moveTo>
                    <a:lnTo>
                      <a:pt x="0" y="51254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6" name="object 162"/>
              <p:cNvSpPr/>
              <p:nvPr/>
            </p:nvSpPr>
            <p:spPr>
              <a:xfrm>
                <a:off x="5271800" y="4166108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7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7" name="object 163"/>
              <p:cNvSpPr/>
              <p:nvPr/>
            </p:nvSpPr>
            <p:spPr>
              <a:xfrm>
                <a:off x="5271800" y="4217363"/>
                <a:ext cx="2286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860">
                    <a:moveTo>
                      <a:pt x="0" y="0"/>
                    </a:moveTo>
                    <a:lnTo>
                      <a:pt x="22775" y="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8" name="object 164"/>
              <p:cNvSpPr txBox="1"/>
              <p:nvPr/>
            </p:nvSpPr>
            <p:spPr>
              <a:xfrm>
                <a:off x="3142296" y="3970525"/>
                <a:ext cx="2227580" cy="26016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R="5080" algn="r">
                  <a:lnSpc>
                    <a:spcPts val="1215"/>
                  </a:lnSpc>
                  <a:buNone/>
                </a:pPr>
                <a:r>
                  <a:rPr sz="1050" spc="10" dirty="0">
                    <a:solidFill>
                      <a:srgbClr val="7F007F"/>
                    </a:solidFill>
                    <a:latin typeface="Arial"/>
                    <a:cs typeface="Arial"/>
                  </a:rPr>
                  <a:t>ETG1</a:t>
                </a:r>
                <a:endParaRPr sz="1050" dirty="0">
                  <a:latin typeface="Arial"/>
                  <a:cs typeface="Arial"/>
                </a:endParaRPr>
              </a:p>
              <a:p>
                <a:pPr marL="12700">
                  <a:lnSpc>
                    <a:spcPts val="1215"/>
                  </a:lnSpc>
                  <a:buNone/>
                </a:pPr>
                <a:r>
                  <a:rPr sz="1050" spc="5" dirty="0">
                    <a:latin typeface="Arial"/>
                    <a:cs typeface="Arial"/>
                  </a:rPr>
                  <a:t>0.1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509" name="object 165"/>
              <p:cNvSpPr txBox="1"/>
              <p:nvPr/>
            </p:nvSpPr>
            <p:spPr>
              <a:xfrm>
                <a:off x="3420514" y="3619485"/>
                <a:ext cx="527050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 smtClean="0">
                    <a:solidFill>
                      <a:srgbClr val="0000FF"/>
                    </a:solidFill>
                    <a:latin typeface="Arial"/>
                    <a:cs typeface="Arial"/>
                  </a:rPr>
                  <a:t>TEM2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510" name="object 166"/>
              <p:cNvSpPr txBox="1"/>
              <p:nvPr/>
            </p:nvSpPr>
            <p:spPr>
              <a:xfrm>
                <a:off x="3180529" y="3074008"/>
                <a:ext cx="177800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lang="en-US" sz="1050" dirty="0" smtClean="0">
                    <a:latin typeface="Arial"/>
                    <a:cs typeface="Arial"/>
                  </a:rPr>
                  <a:t>10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511" name="object 167"/>
              <p:cNvSpPr txBox="1"/>
              <p:nvPr/>
            </p:nvSpPr>
            <p:spPr>
              <a:xfrm>
                <a:off x="4442317" y="4981592"/>
                <a:ext cx="151130" cy="10006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850" spc="-5" dirty="0">
                    <a:latin typeface="Arial"/>
                    <a:cs typeface="Arial"/>
                  </a:rPr>
                  <a:t>Te</a:t>
                </a:r>
                <a:endParaRPr sz="850" dirty="0">
                  <a:latin typeface="Arial"/>
                  <a:cs typeface="Arial"/>
                </a:endParaRPr>
              </a:p>
            </p:txBody>
          </p:sp>
          <p:sp>
            <p:nvSpPr>
              <p:cNvPr id="512" name="object 168"/>
              <p:cNvSpPr txBox="1"/>
              <p:nvPr/>
            </p:nvSpPr>
            <p:spPr>
              <a:xfrm>
                <a:off x="2990320" y="3955965"/>
                <a:ext cx="127696" cy="132080"/>
              </a:xfrm>
              <a:prstGeom prst="rect">
                <a:avLst/>
              </a:prstGeom>
            </p:spPr>
            <p:txBody>
              <a:bodyPr vert="vert270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dirty="0">
                    <a:latin typeface="Arial"/>
                    <a:cs typeface="Arial"/>
                  </a:rPr>
                  <a:t>Q</a:t>
                </a:r>
              </a:p>
            </p:txBody>
          </p:sp>
          <p:sp>
            <p:nvSpPr>
              <p:cNvPr id="513" name="object 169"/>
              <p:cNvSpPr txBox="1"/>
              <p:nvPr/>
            </p:nvSpPr>
            <p:spPr>
              <a:xfrm>
                <a:off x="3081286" y="3693447"/>
                <a:ext cx="103373" cy="288925"/>
              </a:xfrm>
              <a:prstGeom prst="rect">
                <a:avLst/>
              </a:prstGeom>
            </p:spPr>
            <p:txBody>
              <a:bodyPr vert="vert270" wrap="square" lIns="0" tIns="0" rIns="0" bIns="0" rtlCol="0">
                <a:spAutoFit/>
              </a:bodyPr>
              <a:lstStyle/>
              <a:p>
                <a:pPr marL="12700">
                  <a:buNone/>
                  <a:tabLst>
                    <a:tab pos="215900" algn="l"/>
                  </a:tabLst>
                </a:pPr>
                <a:r>
                  <a:rPr sz="850" dirty="0">
                    <a:latin typeface="Arial"/>
                    <a:cs typeface="Arial"/>
                  </a:rPr>
                  <a:t>e	e</a:t>
                </a:r>
              </a:p>
            </p:txBody>
          </p:sp>
          <p:sp>
            <p:nvSpPr>
              <p:cNvPr id="514" name="object 170"/>
              <p:cNvSpPr txBox="1"/>
              <p:nvPr/>
            </p:nvSpPr>
            <p:spPr>
              <a:xfrm>
                <a:off x="2944613" y="3597981"/>
                <a:ext cx="127696" cy="325120"/>
              </a:xfrm>
              <a:prstGeom prst="rect">
                <a:avLst/>
              </a:prstGeom>
            </p:spPr>
            <p:txBody>
              <a:bodyPr vert="vert270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575" baseline="-29100" dirty="0">
                    <a:latin typeface="Arial"/>
                    <a:cs typeface="Arial"/>
                  </a:rPr>
                  <a:t>/</a:t>
                </a:r>
                <a:r>
                  <a:rPr sz="1575" spc="-7" baseline="-29100" dirty="0">
                    <a:latin typeface="Arial"/>
                    <a:cs typeface="Arial"/>
                  </a:rPr>
                  <a:t>Q</a:t>
                </a:r>
                <a:r>
                  <a:rPr sz="850" dirty="0">
                    <a:latin typeface="Arial"/>
                    <a:cs typeface="Arial"/>
                  </a:rPr>
                  <a:t>GB</a:t>
                </a:r>
              </a:p>
            </p:txBody>
          </p:sp>
          <p:sp>
            <p:nvSpPr>
              <p:cNvPr id="515" name="object 171"/>
              <p:cNvSpPr txBox="1"/>
              <p:nvPr/>
            </p:nvSpPr>
            <p:spPr>
              <a:xfrm>
                <a:off x="3420514" y="3268445"/>
                <a:ext cx="390525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>
                    <a:solidFill>
                      <a:srgbClr val="FF0000"/>
                    </a:solidFill>
                    <a:latin typeface="Arial"/>
                    <a:cs typeface="Arial"/>
                  </a:rPr>
                  <a:t>TEM1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516" name="object 172"/>
              <p:cNvSpPr txBox="1"/>
              <p:nvPr/>
            </p:nvSpPr>
            <p:spPr>
              <a:xfrm>
                <a:off x="4569223" y="3348174"/>
                <a:ext cx="281488" cy="12360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buNone/>
                </a:pPr>
                <a:r>
                  <a:rPr sz="1050" spc="10" dirty="0" smtClean="0">
                    <a:latin typeface="Arial"/>
                    <a:cs typeface="Arial"/>
                  </a:rPr>
                  <a:t>Exp</a:t>
                </a:r>
                <a:endParaRPr sz="1050" dirty="0">
                  <a:latin typeface="Arial"/>
                  <a:cs typeface="Arial"/>
                </a:endParaRPr>
              </a:p>
            </p:txBody>
          </p:sp>
          <p:sp>
            <p:nvSpPr>
              <p:cNvPr id="517" name="object 173"/>
              <p:cNvSpPr/>
              <p:nvPr/>
            </p:nvSpPr>
            <p:spPr>
              <a:xfrm>
                <a:off x="4485930" y="4180754"/>
                <a:ext cx="797560" cy="530225"/>
              </a:xfrm>
              <a:custGeom>
                <a:avLst/>
                <a:gdLst/>
                <a:ahLst/>
                <a:cxnLst/>
                <a:rect l="l" t="t" r="r" b="b"/>
                <a:pathLst>
                  <a:path w="797560" h="530225">
                    <a:moveTo>
                      <a:pt x="0" y="529608"/>
                    </a:moveTo>
                    <a:lnTo>
                      <a:pt x="32537" y="448256"/>
                    </a:lnTo>
                    <a:lnTo>
                      <a:pt x="414900" y="0"/>
                    </a:lnTo>
                    <a:lnTo>
                      <a:pt x="797262" y="9762"/>
                    </a:lnTo>
                  </a:path>
                </a:pathLst>
              </a:custGeom>
              <a:ln w="4881">
                <a:solidFill>
                  <a:srgbClr val="000000"/>
                </a:solidFill>
                <a:prstDash val="lgDash"/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8" name="object 174"/>
              <p:cNvSpPr/>
              <p:nvPr/>
            </p:nvSpPr>
            <p:spPr>
              <a:xfrm>
                <a:off x="4489949" y="4601072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5" y="0"/>
                    </a:moveTo>
                    <a:lnTo>
                      <a:pt x="9272" y="6568"/>
                    </a:lnTo>
                    <a:lnTo>
                      <a:pt x="2221" y="18231"/>
                    </a:lnTo>
                    <a:lnTo>
                      <a:pt x="0" y="34581"/>
                    </a:lnTo>
                    <a:lnTo>
                      <a:pt x="5937" y="46199"/>
                    </a:lnTo>
                    <a:lnTo>
                      <a:pt x="17011" y="54148"/>
                    </a:lnTo>
                    <a:lnTo>
                      <a:pt x="32342" y="56978"/>
                    </a:lnTo>
                    <a:lnTo>
                      <a:pt x="45330" y="51922"/>
                    </a:lnTo>
                    <a:lnTo>
                      <a:pt x="54397" y="41662"/>
                    </a:lnTo>
                    <a:lnTo>
                      <a:pt x="57806" y="27938"/>
                    </a:lnTo>
                    <a:lnTo>
                      <a:pt x="55937" y="17880"/>
                    </a:lnTo>
                    <a:lnTo>
                      <a:pt x="48925" y="8050"/>
                    </a:lnTo>
                    <a:lnTo>
                      <a:pt x="36849" y="1687"/>
                    </a:lnTo>
                    <a:lnTo>
                      <a:pt x="19855" y="0"/>
                    </a:lnTo>
                    <a:close/>
                  </a:path>
                </a:pathLst>
              </a:custGeom>
              <a:solidFill>
                <a:srgbClr val="7F007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9" name="object 175"/>
              <p:cNvSpPr/>
              <p:nvPr/>
            </p:nvSpPr>
            <p:spPr>
              <a:xfrm>
                <a:off x="4872311" y="415281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1" y="0"/>
                    </a:moveTo>
                    <a:lnTo>
                      <a:pt x="9268" y="6570"/>
                    </a:lnTo>
                    <a:lnTo>
                      <a:pt x="2220" y="18234"/>
                    </a:lnTo>
                    <a:lnTo>
                      <a:pt x="0" y="34582"/>
                    </a:lnTo>
                    <a:lnTo>
                      <a:pt x="5935" y="46200"/>
                    </a:lnTo>
                    <a:lnTo>
                      <a:pt x="17008" y="54149"/>
                    </a:lnTo>
                    <a:lnTo>
                      <a:pt x="32343" y="56979"/>
                    </a:lnTo>
                    <a:lnTo>
                      <a:pt x="45331" y="51923"/>
                    </a:lnTo>
                    <a:lnTo>
                      <a:pt x="54398" y="41664"/>
                    </a:lnTo>
                    <a:lnTo>
                      <a:pt x="57806" y="27939"/>
                    </a:lnTo>
                    <a:lnTo>
                      <a:pt x="55936" y="17879"/>
                    </a:lnTo>
                    <a:lnTo>
                      <a:pt x="48923" y="8050"/>
                    </a:lnTo>
                    <a:lnTo>
                      <a:pt x="36846" y="1687"/>
                    </a:lnTo>
                    <a:lnTo>
                      <a:pt x="19851" y="0"/>
                    </a:lnTo>
                    <a:close/>
                  </a:path>
                </a:pathLst>
              </a:custGeom>
              <a:solidFill>
                <a:srgbClr val="7F007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0" name="object 176"/>
              <p:cNvSpPr/>
              <p:nvPr/>
            </p:nvSpPr>
            <p:spPr>
              <a:xfrm>
                <a:off x="5254673" y="4162576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19852" y="0"/>
                    </a:moveTo>
                    <a:lnTo>
                      <a:pt x="9269" y="6569"/>
                    </a:lnTo>
                    <a:lnTo>
                      <a:pt x="2220" y="18232"/>
                    </a:lnTo>
                    <a:lnTo>
                      <a:pt x="0" y="34582"/>
                    </a:lnTo>
                    <a:lnTo>
                      <a:pt x="5934" y="46200"/>
                    </a:lnTo>
                    <a:lnTo>
                      <a:pt x="17007" y="54149"/>
                    </a:lnTo>
                    <a:lnTo>
                      <a:pt x="32341" y="56980"/>
                    </a:lnTo>
                    <a:lnTo>
                      <a:pt x="45327" y="51924"/>
                    </a:lnTo>
                    <a:lnTo>
                      <a:pt x="54396" y="41664"/>
                    </a:lnTo>
                    <a:lnTo>
                      <a:pt x="57806" y="27940"/>
                    </a:lnTo>
                    <a:lnTo>
                      <a:pt x="55935" y="17879"/>
                    </a:lnTo>
                    <a:lnTo>
                      <a:pt x="48920" y="8049"/>
                    </a:lnTo>
                    <a:lnTo>
                      <a:pt x="36843" y="1687"/>
                    </a:lnTo>
                    <a:lnTo>
                      <a:pt x="19852" y="0"/>
                    </a:lnTo>
                    <a:close/>
                  </a:path>
                </a:pathLst>
              </a:custGeom>
              <a:solidFill>
                <a:srgbClr val="7F007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1" name="object 177"/>
              <p:cNvSpPr/>
              <p:nvPr/>
            </p:nvSpPr>
            <p:spPr>
              <a:xfrm>
                <a:off x="4489949" y="4601072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8"/>
                    </a:moveTo>
                    <a:lnTo>
                      <a:pt x="54397" y="41662"/>
                    </a:lnTo>
                    <a:lnTo>
                      <a:pt x="45330" y="51922"/>
                    </a:lnTo>
                    <a:lnTo>
                      <a:pt x="32342" y="56978"/>
                    </a:lnTo>
                    <a:lnTo>
                      <a:pt x="17011" y="54148"/>
                    </a:lnTo>
                    <a:lnTo>
                      <a:pt x="5937" y="46199"/>
                    </a:lnTo>
                    <a:lnTo>
                      <a:pt x="0" y="34581"/>
                    </a:lnTo>
                    <a:lnTo>
                      <a:pt x="2221" y="18231"/>
                    </a:lnTo>
                    <a:lnTo>
                      <a:pt x="9272" y="6568"/>
                    </a:lnTo>
                    <a:lnTo>
                      <a:pt x="19855" y="0"/>
                    </a:lnTo>
                    <a:lnTo>
                      <a:pt x="36849" y="1687"/>
                    </a:lnTo>
                    <a:lnTo>
                      <a:pt x="48925" y="8050"/>
                    </a:lnTo>
                    <a:lnTo>
                      <a:pt x="55937" y="17880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2" name="object 178"/>
              <p:cNvSpPr/>
              <p:nvPr/>
            </p:nvSpPr>
            <p:spPr>
              <a:xfrm>
                <a:off x="4872311" y="4152814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39"/>
                    </a:moveTo>
                    <a:lnTo>
                      <a:pt x="54398" y="41664"/>
                    </a:lnTo>
                    <a:lnTo>
                      <a:pt x="45331" y="51923"/>
                    </a:lnTo>
                    <a:lnTo>
                      <a:pt x="32343" y="56979"/>
                    </a:lnTo>
                    <a:lnTo>
                      <a:pt x="17008" y="54149"/>
                    </a:lnTo>
                    <a:lnTo>
                      <a:pt x="5935" y="46200"/>
                    </a:lnTo>
                    <a:lnTo>
                      <a:pt x="0" y="34582"/>
                    </a:lnTo>
                    <a:lnTo>
                      <a:pt x="2220" y="18234"/>
                    </a:lnTo>
                    <a:lnTo>
                      <a:pt x="9268" y="6570"/>
                    </a:lnTo>
                    <a:lnTo>
                      <a:pt x="19851" y="0"/>
                    </a:lnTo>
                    <a:lnTo>
                      <a:pt x="36846" y="1687"/>
                    </a:lnTo>
                    <a:lnTo>
                      <a:pt x="48923" y="8050"/>
                    </a:lnTo>
                    <a:lnTo>
                      <a:pt x="55936" y="17879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23" name="object 179"/>
              <p:cNvSpPr/>
              <p:nvPr/>
            </p:nvSpPr>
            <p:spPr>
              <a:xfrm>
                <a:off x="5254673" y="4162576"/>
                <a:ext cx="5841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57150">
                    <a:moveTo>
                      <a:pt x="57806" y="27940"/>
                    </a:moveTo>
                    <a:lnTo>
                      <a:pt x="54396" y="41664"/>
                    </a:lnTo>
                    <a:lnTo>
                      <a:pt x="45327" y="51924"/>
                    </a:lnTo>
                    <a:lnTo>
                      <a:pt x="32341" y="56980"/>
                    </a:lnTo>
                    <a:lnTo>
                      <a:pt x="17007" y="54149"/>
                    </a:lnTo>
                    <a:lnTo>
                      <a:pt x="5934" y="46200"/>
                    </a:lnTo>
                    <a:lnTo>
                      <a:pt x="0" y="34582"/>
                    </a:lnTo>
                    <a:lnTo>
                      <a:pt x="2220" y="18232"/>
                    </a:lnTo>
                    <a:lnTo>
                      <a:pt x="9269" y="6569"/>
                    </a:lnTo>
                    <a:lnTo>
                      <a:pt x="19852" y="0"/>
                    </a:lnTo>
                    <a:lnTo>
                      <a:pt x="36843" y="1687"/>
                    </a:lnTo>
                    <a:lnTo>
                      <a:pt x="48920" y="8049"/>
                    </a:lnTo>
                    <a:lnTo>
                      <a:pt x="55935" y="17879"/>
                    </a:lnTo>
                  </a:path>
                </a:pathLst>
              </a:custGeom>
              <a:ln w="488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345" name="Rectangle 344"/>
            <p:cNvSpPr/>
            <p:nvPr/>
          </p:nvSpPr>
          <p:spPr>
            <a:xfrm>
              <a:off x="6227293" y="1783695"/>
              <a:ext cx="2538077" cy="2063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24" name="Picture 52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216" y="13894738"/>
            <a:ext cx="2585184" cy="1835122"/>
          </a:xfrm>
          <a:prstGeom prst="rect">
            <a:avLst/>
          </a:prstGeom>
        </p:spPr>
      </p:pic>
      <p:pic>
        <p:nvPicPr>
          <p:cNvPr id="525" name="Content Placeholder 3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54" y="13908839"/>
            <a:ext cx="2835346" cy="1845838"/>
          </a:xfrm>
          <a:prstGeom prst="rect">
            <a:avLst/>
          </a:prstGeom>
        </p:spPr>
      </p:pic>
      <p:pic>
        <p:nvPicPr>
          <p:cNvPr id="526" name="Content Placeholder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616430" y="4822410"/>
            <a:ext cx="1758622" cy="5294281"/>
          </a:xfrm>
          <a:prstGeom prst="rect">
            <a:avLst/>
          </a:prstGeom>
        </p:spPr>
      </p:pic>
      <p:pic>
        <p:nvPicPr>
          <p:cNvPr id="527" name="Picture 5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2091804" y="4744630"/>
            <a:ext cx="1838503" cy="5534759"/>
          </a:xfrm>
          <a:prstGeom prst="rect">
            <a:avLst/>
          </a:prstGeom>
        </p:spPr>
      </p:pic>
      <p:pic>
        <p:nvPicPr>
          <p:cNvPr id="528" name="Picture 5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4586117" y="4723441"/>
            <a:ext cx="1934759" cy="553475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 bwMode="auto">
          <a:xfrm>
            <a:off x="15316200" y="6447241"/>
            <a:ext cx="3058447" cy="19840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2728434" y="12858822"/>
            <a:ext cx="4089303" cy="3066978"/>
            <a:chOff x="12728434" y="12568669"/>
            <a:chExt cx="4089303" cy="3066978"/>
          </a:xfrm>
        </p:grpSpPr>
        <p:pic>
          <p:nvPicPr>
            <p:cNvPr id="529" name="Picture 5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28434" y="12568669"/>
              <a:ext cx="4089303" cy="3066978"/>
            </a:xfrm>
            <a:prstGeom prst="rect">
              <a:avLst/>
            </a:prstGeom>
          </p:spPr>
        </p:pic>
        <p:sp>
          <p:nvSpPr>
            <p:cNvPr id="530" name="TextBox 529"/>
            <p:cNvSpPr txBox="1"/>
            <p:nvPr/>
          </p:nvSpPr>
          <p:spPr>
            <a:xfrm>
              <a:off x="13338298" y="12587647"/>
              <a:ext cx="27116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/>
                <a:t>Measured parallel ion flow</a:t>
              </a:r>
              <a:endParaRPr lang="en-US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13042961" y="11313556"/>
                <a:ext cx="3116431" cy="497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||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𝑒𝑛𝑍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𝑑𝑝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𝛹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𝛷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𝛹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2961" y="11313556"/>
                <a:ext cx="3116431" cy="49744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934005" y="12877800"/>
            <a:ext cx="3965902" cy="3124200"/>
            <a:chOff x="8934005" y="12588852"/>
            <a:chExt cx="3965902" cy="3124200"/>
          </a:xfrm>
        </p:grpSpPr>
        <p:pic>
          <p:nvPicPr>
            <p:cNvPr id="531" name="Picture 53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934005" y="12738625"/>
              <a:ext cx="3965902" cy="2974427"/>
            </a:xfrm>
            <a:prstGeom prst="rect">
              <a:avLst/>
            </a:prstGeom>
          </p:spPr>
        </p:pic>
        <p:sp>
          <p:nvSpPr>
            <p:cNvPr id="532" name="TextBox 531"/>
            <p:cNvSpPr txBox="1"/>
            <p:nvPr/>
          </p:nvSpPr>
          <p:spPr>
            <a:xfrm>
              <a:off x="9630814" y="12588852"/>
              <a:ext cx="23858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Pfirsch-Schl</a:t>
              </a:r>
              <a:r>
                <a:rPr lang="en-US" b="1" dirty="0" smtClean="0"/>
                <a:t>ü</a:t>
              </a:r>
              <a:r>
                <a:rPr lang="en-US" dirty="0" smtClean="0"/>
                <a:t>ter </a:t>
              </a:r>
              <a:r>
                <a:rPr lang="en-US" dirty="0"/>
                <a:t>factor</a:t>
              </a:r>
              <a:endParaRPr lang="en-US" dirty="0"/>
            </a:p>
          </p:txBody>
        </p:sp>
      </p:grpSp>
      <p:pic>
        <p:nvPicPr>
          <p:cNvPr id="534" name="Picture 53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t="-628" r="23030" b="-1"/>
          <a:stretch/>
        </p:blipFill>
        <p:spPr>
          <a:xfrm>
            <a:off x="17145000" y="7385574"/>
            <a:ext cx="2398716" cy="3130026"/>
          </a:xfrm>
          <a:prstGeom prst="rect">
            <a:avLst/>
          </a:prstGeom>
        </p:spPr>
      </p:pic>
      <p:cxnSp>
        <p:nvCxnSpPr>
          <p:cNvPr id="536" name="Straight Arrow Connector 535"/>
          <p:cNvCxnSpPr/>
          <p:nvPr/>
        </p:nvCxnSpPr>
        <p:spPr>
          <a:xfrm flipV="1">
            <a:off x="20515177" y="8431261"/>
            <a:ext cx="356693" cy="34964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Straight Arrow Connector 536"/>
          <p:cNvCxnSpPr/>
          <p:nvPr/>
        </p:nvCxnSpPr>
        <p:spPr>
          <a:xfrm flipV="1">
            <a:off x="21308472" y="8973777"/>
            <a:ext cx="364509" cy="34411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8" name="TextBox 537"/>
          <p:cNvSpPr txBox="1"/>
          <p:nvPr/>
        </p:nvSpPr>
        <p:spPr>
          <a:xfrm>
            <a:off x="17306309" y="11048098"/>
            <a:ext cx="101874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Explore feasibility of optimizing magnetics for reducing turbulent transport </a:t>
            </a:r>
          </a:p>
          <a:p>
            <a:pPr marL="457200" lvl="2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Builds on quasisymmetric </a:t>
            </a:r>
            <a:r>
              <a:rPr lang="en-US" sz="1800" b="1" dirty="0" smtClean="0">
                <a:latin typeface="+mn-lt"/>
              </a:rPr>
              <a:t>topology </a:t>
            </a:r>
            <a:r>
              <a:rPr lang="en-US" sz="1800" b="1" dirty="0">
                <a:latin typeface="+mn-lt"/>
              </a:rPr>
              <a:t>which is optimized for improved neoclassical </a:t>
            </a:r>
            <a:r>
              <a:rPr lang="en-US" sz="1800" b="1" dirty="0" smtClean="0">
                <a:latin typeface="+mn-lt"/>
              </a:rPr>
              <a:t>transport</a:t>
            </a:r>
            <a:endParaRPr lang="en-US" sz="1800" b="1" dirty="0" smtClean="0">
              <a:latin typeface="+mn-lt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Increase </a:t>
            </a:r>
            <a:r>
              <a:rPr lang="en-US" sz="1800" b="1" dirty="0" smtClean="0">
                <a:latin typeface="+mn-lt"/>
              </a:rPr>
              <a:t>ion temperature with </a:t>
            </a:r>
            <a:r>
              <a:rPr lang="en-US" sz="1800" b="1" dirty="0" smtClean="0">
                <a:latin typeface="+mn-lt"/>
              </a:rPr>
              <a:t>20kV 10ms neutral beam  --  H or D</a:t>
            </a:r>
            <a:endParaRPr lang="en-US" sz="1800" b="1" dirty="0" smtClean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S</a:t>
            </a:r>
            <a:r>
              <a:rPr lang="en-US" sz="1800" b="1" dirty="0" smtClean="0">
                <a:latin typeface="+mn-lt"/>
              </a:rPr>
              <a:t>tudy </a:t>
            </a:r>
            <a:r>
              <a:rPr lang="en-US" sz="1800" b="1" dirty="0" smtClean="0">
                <a:latin typeface="+mn-lt"/>
              </a:rPr>
              <a:t>fast </a:t>
            </a:r>
            <a:r>
              <a:rPr lang="en-US" sz="1800" b="1" dirty="0" smtClean="0">
                <a:latin typeface="+mn-lt"/>
              </a:rPr>
              <a:t>ion </a:t>
            </a:r>
            <a:r>
              <a:rPr lang="en-US" sz="1800" b="1" dirty="0" smtClean="0">
                <a:latin typeface="+mn-lt"/>
              </a:rPr>
              <a:t>confinement with </a:t>
            </a:r>
            <a:r>
              <a:rPr lang="en-US" sz="1800" b="1" dirty="0">
                <a:latin typeface="+mn-lt"/>
              </a:rPr>
              <a:t>injection into </a:t>
            </a:r>
            <a:r>
              <a:rPr lang="en-US" sz="1800" b="1" dirty="0" smtClean="0">
                <a:latin typeface="+mn-lt"/>
              </a:rPr>
              <a:t>high T</a:t>
            </a:r>
            <a:r>
              <a:rPr lang="en-US" sz="1800" b="1" baseline="-25000" dirty="0" smtClean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 plasma through D-D neutron production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Explore transport </a:t>
            </a:r>
            <a:r>
              <a:rPr lang="en-US" sz="1800" b="1" dirty="0" smtClean="0">
                <a:latin typeface="+mn-lt"/>
              </a:rPr>
              <a:t>dependence on </a:t>
            </a:r>
            <a:r>
              <a:rPr lang="en-US" sz="1800" b="1" dirty="0">
                <a:latin typeface="+mn-lt"/>
              </a:rPr>
              <a:t>E</a:t>
            </a:r>
            <a:r>
              <a:rPr lang="en-US" sz="1800" b="1" baseline="-25000" dirty="0">
                <a:latin typeface="+mn-lt"/>
              </a:rPr>
              <a:t>r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in electron- and  ion-root plasmas</a:t>
            </a:r>
          </a:p>
          <a:p>
            <a:pPr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  Bootstrap evolution current profile reconstruction comparisons to model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Examine Zeff and impurity injection effects on currents and current profiles – Laser Blowoff</a:t>
            </a:r>
            <a:endParaRPr lang="en-US" sz="1800" b="1" dirty="0">
              <a:latin typeface="+mn-lt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Improved fluctuation diagnostic capabilities for direct comparison to GENE turbulence predictions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Heterodyne interferometer for spatial density resolution, k resolution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Collective scattering upgrade to extend k sensitivity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Doppler reflectometer for density fluctuations and plasma rotation measurements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Correlated ECE for T</a:t>
            </a:r>
            <a:r>
              <a:rPr lang="en-US" sz="1800" b="1" baseline="-25000" dirty="0" smtClean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 fluctuation spectrum as related to n</a:t>
            </a:r>
            <a:r>
              <a:rPr lang="en-US" sz="1800" b="1" baseline="-25000" dirty="0" smtClean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 fluctuations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Higher </a:t>
            </a:r>
            <a:r>
              <a:rPr lang="en-US" sz="1800" b="1" dirty="0">
                <a:latin typeface="+mn-lt"/>
              </a:rPr>
              <a:t>density operation </a:t>
            </a:r>
            <a:r>
              <a:rPr lang="en-US" sz="1800" b="1" dirty="0" smtClean="0">
                <a:latin typeface="+mn-lt"/>
              </a:rPr>
              <a:t>with neutral source </a:t>
            </a:r>
            <a:r>
              <a:rPr lang="en-US" sz="1800" b="1" dirty="0" smtClean="0">
                <a:latin typeface="+mn-lt"/>
              </a:rPr>
              <a:t>control and different fueling - SGI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Higher density core plasma and interface to scrape-off layer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Study </a:t>
            </a:r>
            <a:r>
              <a:rPr lang="en-US" sz="1800" b="1" dirty="0">
                <a:latin typeface="+mn-lt"/>
              </a:rPr>
              <a:t>impurity transport and </a:t>
            </a:r>
            <a:r>
              <a:rPr lang="en-US" sz="1800" b="1" dirty="0" smtClean="0">
                <a:latin typeface="+mn-lt"/>
              </a:rPr>
              <a:t>exhaust in ion root </a:t>
            </a:r>
            <a:r>
              <a:rPr lang="en-US" sz="1800" b="1" dirty="0" smtClean="0">
                <a:latin typeface="+mn-lt"/>
              </a:rPr>
              <a:t>E</a:t>
            </a:r>
            <a:r>
              <a:rPr lang="en-US" sz="1800" b="1" baseline="-25000" dirty="0" smtClean="0">
                <a:latin typeface="+mn-lt"/>
              </a:rPr>
              <a:t>r</a:t>
            </a:r>
          </a:p>
          <a:p>
            <a:pPr marL="349250" lvl="1">
              <a:buNone/>
            </a:pPr>
            <a:endParaRPr lang="en-US" sz="1800" b="1" dirty="0">
              <a:latin typeface="+mn-lt"/>
            </a:endParaRPr>
          </a:p>
        </p:txBody>
      </p:sp>
      <p:sp>
        <p:nvSpPr>
          <p:cNvPr id="145" name="Text Box 115"/>
          <p:cNvSpPr txBox="1">
            <a:spLocks noChangeArrowheads="1"/>
          </p:cNvSpPr>
          <p:nvPr/>
        </p:nvSpPr>
        <p:spPr bwMode="auto">
          <a:xfrm>
            <a:off x="17506635" y="10439400"/>
            <a:ext cx="9925365" cy="64633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HSX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Directions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43585</TotalTime>
  <Words>668</Words>
  <Application>Microsoft Office PowerPoint</Application>
  <PresentationFormat>Custom</PresentationFormat>
  <Paragraphs>87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Cambria Math</vt:lpstr>
      <vt:lpstr>Italic_IV25</vt:lpstr>
      <vt:lpstr>Symbol</vt:lpstr>
      <vt:lpstr>Times New Roman</vt:lpstr>
      <vt:lpstr>Wingdings</vt:lpstr>
      <vt:lpstr>Default Design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Anderson</dc:creator>
  <cp:lastModifiedBy>Simon Anderson</cp:lastModifiedBy>
  <cp:revision>591</cp:revision>
  <dcterms:created xsi:type="dcterms:W3CDTF">2005-10-11T17:07:47Z</dcterms:created>
  <dcterms:modified xsi:type="dcterms:W3CDTF">2015-11-10T21:51:28Z</dcterms:modified>
</cp:coreProperties>
</file>