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918400" cy="164592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 autoAdjust="0"/>
    <p:restoredTop sz="99724" autoAdjust="0"/>
  </p:normalViewPr>
  <p:slideViewPr>
    <p:cSldViewPr snapToGrid="0">
      <p:cViewPr varScale="1">
        <p:scale>
          <a:sx n="46" d="100"/>
          <a:sy n="46" d="100"/>
        </p:scale>
        <p:origin x="-432" y="-102"/>
      </p:cViewPr>
      <p:guideLst>
        <p:guide orient="horz"/>
        <p:guide pos="15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162"/>
    </p:cViewPr>
  </p:notesTextViewPr>
  <p:gridSpacing cx="36576" cy="3657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3904" cy="46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5" tIns="46138" rIns="92275" bIns="46138" numCol="1" anchor="t" anchorCtr="0" compatLnSpc="1">
            <a:prstTxWarp prst="textNoShape">
              <a:avLst/>
            </a:prstTxWarp>
          </a:bodyPr>
          <a:lstStyle>
            <a:lvl1pPr defTabSz="923858">
              <a:defRPr sz="12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909" y="0"/>
            <a:ext cx="2983904" cy="46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5" tIns="46138" rIns="92275" bIns="46138" numCol="1" anchor="t" anchorCtr="0" compatLnSpc="1">
            <a:prstTxWarp prst="textNoShape">
              <a:avLst/>
            </a:prstTxWarp>
          </a:bodyPr>
          <a:lstStyle>
            <a:lvl1pPr algn="r" defTabSz="923858">
              <a:defRPr sz="12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014"/>
            <a:ext cx="2983904" cy="46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5" tIns="46138" rIns="92275" bIns="46138" numCol="1" anchor="b" anchorCtr="0" compatLnSpc="1">
            <a:prstTxWarp prst="textNoShape">
              <a:avLst/>
            </a:prstTxWarp>
          </a:bodyPr>
          <a:lstStyle>
            <a:lvl1pPr defTabSz="923858">
              <a:defRPr sz="12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909" y="8831014"/>
            <a:ext cx="2983904" cy="46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5" tIns="46138" rIns="92275" bIns="46138" numCol="1" anchor="b" anchorCtr="0" compatLnSpc="1">
            <a:prstTxWarp prst="textNoShape">
              <a:avLst/>
            </a:prstTxWarp>
          </a:bodyPr>
          <a:lstStyle>
            <a:lvl1pPr algn="r" defTabSz="923858">
              <a:defRPr sz="1200">
                <a:latin typeface="Times New Roman" pitchFamily="96" charset="0"/>
              </a:defRPr>
            </a:lvl1pPr>
          </a:lstStyle>
          <a:p>
            <a:pPr>
              <a:defRPr/>
            </a:pPr>
            <a:fld id="{23ADF472-2A2B-45BF-B268-6DD9DDA10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56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1870" cy="46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t" anchorCtr="0" compatLnSpc="1">
            <a:prstTxWarp prst="textNoShape">
              <a:avLst/>
            </a:prstTxWarp>
          </a:bodyPr>
          <a:lstStyle>
            <a:lvl1pPr defTabSz="425080">
              <a:defRPr sz="6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909" y="1"/>
            <a:ext cx="2982549" cy="46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t" anchorCtr="0" compatLnSpc="1">
            <a:prstTxWarp prst="textNoShape">
              <a:avLst/>
            </a:prstTxWarp>
          </a:bodyPr>
          <a:lstStyle>
            <a:lvl1pPr algn="r" defTabSz="425080">
              <a:defRPr sz="6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44450" y="696913"/>
            <a:ext cx="69707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046" y="4415394"/>
            <a:ext cx="5505721" cy="418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335"/>
            <a:ext cx="2981870" cy="46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b" anchorCtr="0" compatLnSpc="1">
            <a:prstTxWarp prst="textNoShape">
              <a:avLst/>
            </a:prstTxWarp>
          </a:bodyPr>
          <a:lstStyle>
            <a:lvl1pPr defTabSz="425080">
              <a:defRPr sz="6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909" y="8830335"/>
            <a:ext cx="2982549" cy="46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b" anchorCtr="0" compatLnSpc="1">
            <a:prstTxWarp prst="textNoShape">
              <a:avLst/>
            </a:prstTxWarp>
          </a:bodyPr>
          <a:lstStyle>
            <a:lvl1pPr algn="r" defTabSz="425080">
              <a:defRPr sz="600">
                <a:latin typeface="Times New Roman" pitchFamily="96" charset="0"/>
              </a:defRPr>
            </a:lvl1pPr>
          </a:lstStyle>
          <a:p>
            <a:pPr>
              <a:defRPr/>
            </a:pPr>
            <a:fld id="{A33FE7D4-CB6D-43ED-9ADC-D597F639EC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061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E6550D-5895-4191-B799-568AB4053E93}" type="slidenum">
              <a:rPr lang="en-US" smtClean="0">
                <a:latin typeface="Times New Roman" pitchFamily="18" charset="0"/>
              </a:rPr>
              <a:pPr/>
              <a:t>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125" y="9326563"/>
            <a:ext cx="2304415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238" y="3840163"/>
            <a:ext cx="29625925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5" y="10575925"/>
            <a:ext cx="27981275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5" y="6975475"/>
            <a:ext cx="27981275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6238" y="3840163"/>
            <a:ext cx="14736762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35400" y="3840163"/>
            <a:ext cx="14736763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6238" y="3684588"/>
            <a:ext cx="14544675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238" y="5219700"/>
            <a:ext cx="14544675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725" y="3684588"/>
            <a:ext cx="14549438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725" y="5219700"/>
            <a:ext cx="14549438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5638"/>
            <a:ext cx="10829925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863" y="655638"/>
            <a:ext cx="1840230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6238" y="3444875"/>
            <a:ext cx="10829925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600" y="11522075"/>
            <a:ext cx="19751675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600" y="1470025"/>
            <a:ext cx="19751675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600" y="12880975"/>
            <a:ext cx="19751675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8" y="3840163"/>
            <a:ext cx="29625925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6475" y="658813"/>
            <a:ext cx="7405688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8" y="658813"/>
            <a:ext cx="22067837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373472" y="15830550"/>
            <a:ext cx="20070763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61" tIns="29280" rIns="58561" bIns="29280">
            <a:spAutoFit/>
          </a:bodyPr>
          <a:lstStyle/>
          <a:p>
            <a:pPr defTabSz="585788" fontAlgn="ctr"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54th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Annual Meeting of the Division of Plasma Physics,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October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29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– November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2, 2012, Providence, RI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  <p:pic>
        <p:nvPicPr>
          <p:cNvPr id="1027" name="Picture 10" descr="bucky badge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0025" y="190500"/>
            <a:ext cx="152400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11" descr="qhs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945013" y="128588"/>
            <a:ext cx="2973387" cy="190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2pPr>
      <a:lvl3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3pPr>
      <a:lvl4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4pPr>
      <a:lvl5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9pPr>
    </p:titleStyle>
    <p:bodyStyle>
      <a:lvl1pPr marL="1176338" indent="-1176338" algn="l" defTabSz="313531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eaLnBrk="0" fontAlgn="base" hangingPunct="0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4.wmf"/><Relationship Id="rId26" Type="http://schemas.openxmlformats.org/officeDocument/2006/relationships/image" Target="../media/image29.png"/><Relationship Id="rId39" Type="http://schemas.openxmlformats.org/officeDocument/2006/relationships/image" Target="../media/image33.emf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24.jpeg"/><Relationship Id="rId34" Type="http://schemas.openxmlformats.org/officeDocument/2006/relationships/image" Target="../media/image31.png"/><Relationship Id="rId42" Type="http://schemas.openxmlformats.org/officeDocument/2006/relationships/image" Target="../media/image36.emf"/><Relationship Id="rId47" Type="http://schemas.openxmlformats.org/officeDocument/2006/relationships/image" Target="../media/image39.png"/><Relationship Id="rId50" Type="http://schemas.openxmlformats.org/officeDocument/2006/relationships/image" Target="../media/image10.wmf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oleObject" Target="../embeddings/oleObject2.bin"/><Relationship Id="rId25" Type="http://schemas.openxmlformats.org/officeDocument/2006/relationships/image" Target="../media/image28.png"/><Relationship Id="rId33" Type="http://schemas.openxmlformats.org/officeDocument/2006/relationships/image" Target="../media/image30.png"/><Relationship Id="rId38" Type="http://schemas.openxmlformats.org/officeDocument/2006/relationships/image" Target="../media/image8.wmf"/><Relationship Id="rId46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wmf"/><Relationship Id="rId20" Type="http://schemas.openxmlformats.org/officeDocument/2006/relationships/image" Target="../media/image23.png"/><Relationship Id="rId29" Type="http://schemas.openxmlformats.org/officeDocument/2006/relationships/oleObject" Target="../embeddings/oleObject4.bin"/><Relationship Id="rId41" Type="http://schemas.openxmlformats.org/officeDocument/2006/relationships/image" Target="../media/image35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24" Type="http://schemas.openxmlformats.org/officeDocument/2006/relationships/image" Target="../media/image27.png"/><Relationship Id="rId32" Type="http://schemas.openxmlformats.org/officeDocument/2006/relationships/image" Target="../media/image7.wmf"/><Relationship Id="rId37" Type="http://schemas.openxmlformats.org/officeDocument/2006/relationships/oleObject" Target="../embeddings/oleObject6.bin"/><Relationship Id="rId40" Type="http://schemas.openxmlformats.org/officeDocument/2006/relationships/image" Target="../media/image34.emf"/><Relationship Id="rId45" Type="http://schemas.openxmlformats.org/officeDocument/2006/relationships/oleObject" Target="../embeddings/oleObject7.bin"/><Relationship Id="rId53" Type="http://schemas.openxmlformats.org/officeDocument/2006/relationships/image" Target="../media/image43.jpeg"/><Relationship Id="rId5" Type="http://schemas.openxmlformats.org/officeDocument/2006/relationships/image" Target="../media/image12.jpeg"/><Relationship Id="rId15" Type="http://schemas.openxmlformats.org/officeDocument/2006/relationships/oleObject" Target="../embeddings/oleObject1.bin"/><Relationship Id="rId23" Type="http://schemas.openxmlformats.org/officeDocument/2006/relationships/image" Target="../media/image26.png"/><Relationship Id="rId28" Type="http://schemas.openxmlformats.org/officeDocument/2006/relationships/image" Target="../media/image5.wmf"/><Relationship Id="rId36" Type="http://schemas.openxmlformats.org/officeDocument/2006/relationships/image" Target="../media/image32.png"/><Relationship Id="rId49" Type="http://schemas.openxmlformats.org/officeDocument/2006/relationships/oleObject" Target="../embeddings/oleObject8.bin"/><Relationship Id="rId10" Type="http://schemas.openxmlformats.org/officeDocument/2006/relationships/image" Target="../media/image17.png"/><Relationship Id="rId19" Type="http://schemas.openxmlformats.org/officeDocument/2006/relationships/image" Target="../media/image22.png"/><Relationship Id="rId31" Type="http://schemas.openxmlformats.org/officeDocument/2006/relationships/oleObject" Target="../embeddings/oleObject5.bin"/><Relationship Id="rId44" Type="http://schemas.openxmlformats.org/officeDocument/2006/relationships/image" Target="../media/image38.png"/><Relationship Id="rId52" Type="http://schemas.openxmlformats.org/officeDocument/2006/relationships/image" Target="../media/image42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Relationship Id="rId22" Type="http://schemas.openxmlformats.org/officeDocument/2006/relationships/image" Target="../media/image25.png"/><Relationship Id="rId27" Type="http://schemas.openxmlformats.org/officeDocument/2006/relationships/oleObject" Target="../embeddings/oleObject3.bin"/><Relationship Id="rId30" Type="http://schemas.openxmlformats.org/officeDocument/2006/relationships/image" Target="../media/image6.wmf"/><Relationship Id="rId35" Type="http://schemas.openxmlformats.org/officeDocument/2006/relationships/image" Target="../media/image24.png"/><Relationship Id="rId43" Type="http://schemas.openxmlformats.org/officeDocument/2006/relationships/image" Target="../media/image37.emf"/><Relationship Id="rId48" Type="http://schemas.openxmlformats.org/officeDocument/2006/relationships/image" Target="../media/image40.png"/><Relationship Id="rId8" Type="http://schemas.openxmlformats.org/officeDocument/2006/relationships/image" Target="../media/image15.jpeg"/><Relationship Id="rId51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Picture 336" descr="PSD_CH6_9_26_12shot61_62_4_10m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064398" y="14068670"/>
            <a:ext cx="2630018" cy="1859505"/>
          </a:xfrm>
          <a:prstGeom prst="rect">
            <a:avLst/>
          </a:prstGeom>
        </p:spPr>
      </p:pic>
      <p:pic>
        <p:nvPicPr>
          <p:cNvPr id="338" name="Picture 337" descr="ne_rho_9_26_2012shot61_2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476710" y="14510049"/>
            <a:ext cx="920566" cy="635766"/>
          </a:xfrm>
          <a:prstGeom prst="rect">
            <a:avLst/>
          </a:prstGeom>
        </p:spPr>
      </p:pic>
      <p:pic>
        <p:nvPicPr>
          <p:cNvPr id="335" name="Picture 334" descr="PSD_CH6_4_28_11shot92_97_4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274698" y="14054507"/>
            <a:ext cx="2846363" cy="1873669"/>
          </a:xfrm>
          <a:prstGeom prst="rect">
            <a:avLst/>
          </a:prstGeom>
        </p:spPr>
      </p:pic>
      <p:grpSp>
        <p:nvGrpSpPr>
          <p:cNvPr id="134" name="Group 133"/>
          <p:cNvGrpSpPr/>
          <p:nvPr/>
        </p:nvGrpSpPr>
        <p:grpSpPr>
          <a:xfrm>
            <a:off x="12313732" y="3402241"/>
            <a:ext cx="1500903" cy="1832110"/>
            <a:chOff x="28814755" y="9220507"/>
            <a:chExt cx="2708288" cy="3564813"/>
          </a:xfrm>
        </p:grpSpPr>
        <p:grpSp>
          <p:nvGrpSpPr>
            <p:cNvPr id="136" name="Group 135"/>
            <p:cNvGrpSpPr/>
            <p:nvPr/>
          </p:nvGrpSpPr>
          <p:grpSpPr>
            <a:xfrm>
              <a:off x="28814755" y="9566382"/>
              <a:ext cx="1447299" cy="3218938"/>
              <a:chOff x="28814755" y="9566382"/>
              <a:chExt cx="1447299" cy="3218938"/>
            </a:xfrm>
          </p:grpSpPr>
          <p:pic>
            <p:nvPicPr>
              <p:cNvPr id="140" name="Picture 139"/>
              <p:cNvPicPr>
                <a:picLocks noChangeAspect="1"/>
              </p:cNvPicPr>
              <p:nvPr/>
            </p:nvPicPr>
            <p:blipFill rotWithShape="1">
              <a:blip r:embed="rId7"/>
              <a:srcRect l="37679" t="59926" r="44942" b="17946"/>
              <a:stretch/>
            </p:blipFill>
            <p:spPr bwMode="auto">
              <a:xfrm>
                <a:off x="28817422" y="9566382"/>
                <a:ext cx="1444632" cy="32189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41" name="Rectangle 140"/>
              <p:cNvSpPr/>
              <p:nvPr/>
            </p:nvSpPr>
            <p:spPr bwMode="auto">
              <a:xfrm>
                <a:off x="28826152" y="10514217"/>
                <a:ext cx="1072026" cy="144288"/>
              </a:xfrm>
              <a:prstGeom prst="rect">
                <a:avLst/>
              </a:prstGeom>
              <a:solidFill>
                <a:srgbClr val="00FF00">
                  <a:alpha val="35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457200" marR="0" indent="-4572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42" name="Straight Connector 141"/>
              <p:cNvCxnSpPr/>
              <p:nvPr/>
            </p:nvCxnSpPr>
            <p:spPr bwMode="auto">
              <a:xfrm>
                <a:off x="28821421" y="10657700"/>
                <a:ext cx="10653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3" name="Straight Connector 142"/>
              <p:cNvCxnSpPr/>
              <p:nvPr/>
            </p:nvCxnSpPr>
            <p:spPr bwMode="auto">
              <a:xfrm>
                <a:off x="28814755" y="10508105"/>
                <a:ext cx="107202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37" name="Right Arrow 136"/>
            <p:cNvSpPr/>
            <p:nvPr/>
          </p:nvSpPr>
          <p:spPr bwMode="auto">
            <a:xfrm flipH="1">
              <a:off x="29982490" y="10479390"/>
              <a:ext cx="273672" cy="188595"/>
            </a:xfrm>
            <a:prstGeom prst="rightArrow">
              <a:avLst/>
            </a:prstGeom>
            <a:solidFill>
              <a:srgbClr val="00FF00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457200" marR="0" indent="-4572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28932242" y="9220507"/>
              <a:ext cx="2590801" cy="479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1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Neutral Beam</a:t>
              </a:r>
              <a:endParaRPr lang="en-US" sz="1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9624555" y="10602130"/>
              <a:ext cx="1857567" cy="479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1000" smtClean="0"/>
                <a:t>Poloidal</a:t>
              </a:r>
              <a:r>
                <a:rPr lang="en-US" sz="1000" smtClean="0"/>
                <a:t> </a:t>
              </a:r>
              <a:r>
                <a:rPr lang="en-US" sz="1000" smtClean="0"/>
                <a:t>View</a:t>
              </a:r>
              <a:endParaRPr lang="en-US" sz="1000" dirty="0" smtClean="0"/>
            </a:p>
          </p:txBody>
        </p:sp>
      </p:grpSp>
      <p:pic>
        <p:nvPicPr>
          <p:cNvPr id="325" name="Picture 592" descr="H:\error_current_prof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729157" y="4385499"/>
            <a:ext cx="2632557" cy="1974418"/>
          </a:xfrm>
          <a:prstGeom prst="rect">
            <a:avLst/>
          </a:prstGeom>
          <a:noFill/>
        </p:spPr>
      </p:pic>
      <p:pic>
        <p:nvPicPr>
          <p:cNvPr id="326" name="Picture 593" descr="H:\error_pressure_prof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165662" y="4385499"/>
            <a:ext cx="2646782" cy="1974418"/>
          </a:xfrm>
          <a:prstGeom prst="rect">
            <a:avLst/>
          </a:prstGeom>
          <a:noFill/>
        </p:spPr>
      </p:pic>
      <p:grpSp>
        <p:nvGrpSpPr>
          <p:cNvPr id="230" name="Group 229"/>
          <p:cNvGrpSpPr/>
          <p:nvPr/>
        </p:nvGrpSpPr>
        <p:grpSpPr>
          <a:xfrm>
            <a:off x="13619065" y="3016481"/>
            <a:ext cx="2095257" cy="1605427"/>
            <a:chOff x="13619065" y="2902181"/>
            <a:chExt cx="2095257" cy="1605427"/>
          </a:xfrm>
        </p:grpSpPr>
        <p:pic>
          <p:nvPicPr>
            <p:cNvPr id="146" name="Picture 2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32"/>
            <a:stretch/>
          </p:blipFill>
          <p:spPr bwMode="auto">
            <a:xfrm>
              <a:off x="13619065" y="3027810"/>
              <a:ext cx="2095257" cy="1479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8" name="TextBox 147"/>
            <p:cNvSpPr txBox="1"/>
            <p:nvPr/>
          </p:nvSpPr>
          <p:spPr>
            <a:xfrm>
              <a:off x="13889863" y="2902181"/>
              <a:ext cx="1727771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Velocity </a:t>
              </a:r>
              <a:r>
                <a:rPr lang="en-US" sz="800" smtClean="0"/>
                <a:t>Measured </a:t>
              </a:r>
              <a:r>
                <a:rPr lang="en-US" sz="800" smtClean="0"/>
                <a:t>By </a:t>
              </a:r>
              <a:r>
                <a:rPr lang="en-US" sz="800" dirty="0" smtClean="0"/>
                <a:t>Each View</a:t>
              </a:r>
              <a:endParaRPr lang="en-US" sz="800" dirty="0"/>
            </a:p>
          </p:txBody>
        </p:sp>
      </p:grpSp>
      <p:pic>
        <p:nvPicPr>
          <p:cNvPr id="1030" name="Picture 6" descr="C:\SVN\Projects\Impurity_Transport\Presentations\APS 2012\Inverted_CP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632417" y="11565948"/>
            <a:ext cx="2666802" cy="2000102"/>
          </a:xfrm>
          <a:prstGeom prst="rect">
            <a:avLst/>
          </a:prstGeom>
          <a:noFill/>
        </p:spPr>
      </p:pic>
      <p:grpSp>
        <p:nvGrpSpPr>
          <p:cNvPr id="81" name="Group 80"/>
          <p:cNvGrpSpPr/>
          <p:nvPr/>
        </p:nvGrpSpPr>
        <p:grpSpPr>
          <a:xfrm>
            <a:off x="506582" y="9936135"/>
            <a:ext cx="9335116" cy="5754808"/>
            <a:chOff x="56046" y="6865241"/>
            <a:chExt cx="9487071" cy="5539237"/>
          </a:xfrm>
        </p:grpSpPr>
        <p:grpSp>
          <p:nvGrpSpPr>
            <p:cNvPr id="82" name="Group 81"/>
            <p:cNvGrpSpPr/>
            <p:nvPr/>
          </p:nvGrpSpPr>
          <p:grpSpPr>
            <a:xfrm>
              <a:off x="56046" y="6865241"/>
              <a:ext cx="9487071" cy="5539237"/>
              <a:chOff x="-172554" y="4636391"/>
              <a:chExt cx="9487071" cy="5539237"/>
            </a:xfrm>
          </p:grpSpPr>
          <p:pic>
            <p:nvPicPr>
              <p:cNvPr id="84" name="Picture 680"/>
              <p:cNvPicPr>
                <a:picLocks noChangeAspect="1" noChangeArrowheads="1"/>
              </p:cNvPicPr>
              <p:nvPr/>
            </p:nvPicPr>
            <p:blipFill>
              <a:blip r:embed="rId12"/>
              <a:srcRect l="19092" t="6364" r="16470" b="9314"/>
              <a:stretch>
                <a:fillRect/>
              </a:stretch>
            </p:blipFill>
            <p:spPr bwMode="auto">
              <a:xfrm>
                <a:off x="6701261" y="7510472"/>
                <a:ext cx="2514600" cy="24685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5" name="Picture 462"/>
              <p:cNvPicPr>
                <a:picLocks noChangeAspect="1" noChangeArrowheads="1"/>
              </p:cNvPicPr>
              <p:nvPr/>
            </p:nvPicPr>
            <p:blipFill>
              <a:blip r:embed="rId13"/>
              <a:srcRect l="16667" t="4938" r="14815" b="8643"/>
              <a:stretch>
                <a:fillRect/>
              </a:stretch>
            </p:blipFill>
            <p:spPr bwMode="auto">
              <a:xfrm>
                <a:off x="6613473" y="4680463"/>
                <a:ext cx="2590800" cy="2451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6" name="Text Box 464"/>
              <p:cNvSpPr txBox="1">
                <a:spLocks noChangeArrowheads="1"/>
              </p:cNvSpPr>
              <p:nvPr/>
            </p:nvSpPr>
            <p:spPr bwMode="auto">
              <a:xfrm>
                <a:off x="7278343" y="5548944"/>
                <a:ext cx="1357276" cy="7109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400" b="1" smtClean="0">
                    <a:solidFill>
                      <a:schemeClr val="accent2"/>
                    </a:solidFill>
                  </a:rPr>
                  <a:t>Quasi-helical symmetry in |B|</a:t>
                </a:r>
                <a:endParaRPr lang="en-US" sz="1400" b="1" dirty="0">
                  <a:solidFill>
                    <a:schemeClr val="accent2"/>
                  </a:solidFill>
                </a:endParaRPr>
              </a:p>
            </p:txBody>
          </p:sp>
          <p:pic>
            <p:nvPicPr>
              <p:cNvPr id="87" name="Picture 465" descr="HSX_Side-view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-172554" y="4636391"/>
                <a:ext cx="3833548" cy="2875160"/>
              </a:xfrm>
              <a:prstGeom prst="rect">
                <a:avLst/>
              </a:prstGeom>
              <a:noFill/>
            </p:spPr>
          </p:pic>
          <p:graphicFrame>
            <p:nvGraphicFramePr>
              <p:cNvPr id="88" name="Object 66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79931771"/>
                  </p:ext>
                </p:extLst>
              </p:nvPr>
            </p:nvGraphicFramePr>
            <p:xfrm>
              <a:off x="6996137" y="7113239"/>
              <a:ext cx="1834372" cy="26179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87" name="Equation" r:id="rId15" imgW="1676160" imgH="228600" progId="Equation.3">
                      <p:embed/>
                    </p:oleObj>
                  </mc:Choice>
                  <mc:Fallback>
                    <p:oleObj name="Equation" r:id="rId15" imgW="167616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996137" y="7113239"/>
                            <a:ext cx="1834372" cy="261791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9" name="Object 68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21395253"/>
                  </p:ext>
                </p:extLst>
              </p:nvPr>
            </p:nvGraphicFramePr>
            <p:xfrm>
              <a:off x="6613473" y="9933703"/>
              <a:ext cx="2555511" cy="2419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88" name="Equation" r:id="rId17" imgW="2514600" imgH="228600" progId="Equation.3">
                      <p:embed/>
                    </p:oleObj>
                  </mc:Choice>
                  <mc:Fallback>
                    <p:oleObj name="Equation" r:id="rId17" imgW="251460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13473" y="9933703"/>
                            <a:ext cx="2555511" cy="241925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1" name="Rectangle 684"/>
              <p:cNvSpPr>
                <a:spLocks noChangeArrowheads="1"/>
              </p:cNvSpPr>
              <p:nvPr/>
            </p:nvSpPr>
            <p:spPr bwMode="auto">
              <a:xfrm>
                <a:off x="1631" y="7655916"/>
                <a:ext cx="6248072" cy="1308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174625" indent="-174625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1400" b="1" dirty="0">
                    <a:latin typeface="Arial" pitchFamily="34" charset="0"/>
                    <a:cs typeface="Arial" pitchFamily="34" charset="0"/>
                    <a:sym typeface="Symbol" pitchFamily="18" charset="2"/>
                  </a:rPr>
                  <a:t>HSX </a:t>
                </a:r>
                <a:r>
                  <a:rPr lang="en-US" sz="1400" b="1" dirty="0">
                    <a:latin typeface="Arial" pitchFamily="34" charset="0"/>
                    <a:cs typeface="Arial" pitchFamily="34" charset="0"/>
                  </a:rPr>
                  <a:t>has a helical axis of symmetry in |</a:t>
                </a:r>
                <a:r>
                  <a:rPr lang="en-US" sz="1400" b="1">
                    <a:latin typeface="Arial" pitchFamily="34" charset="0"/>
                    <a:cs typeface="Arial" pitchFamily="34" charset="0"/>
                  </a:rPr>
                  <a:t>B</a:t>
                </a:r>
                <a:r>
                  <a:rPr lang="en-US" sz="1400" b="1" smtClean="0">
                    <a:latin typeface="Arial" pitchFamily="34" charset="0"/>
                    <a:cs typeface="Arial" pitchFamily="34" charset="0"/>
                  </a:rPr>
                  <a:t>|, </a:t>
                </a:r>
                <a:r>
                  <a:rPr lang="en-US" sz="1400" b="1" dirty="0" smtClean="0">
                    <a:latin typeface="Arial" pitchFamily="34" charset="0"/>
                    <a:cs typeface="Arial" pitchFamily="34" charset="0"/>
                  </a:rPr>
                  <a:t>low magnetic field ripple, high effective transform, and very low toroidal curvature</a:t>
                </a:r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  <a:p>
                <a:pPr marL="623888" lvl="1" indent="-276225">
                  <a:lnSpc>
                    <a:spcPct val="90000"/>
                  </a:lnSpc>
                  <a:spcBef>
                    <a:spcPct val="20000"/>
                  </a:spcBef>
                  <a:buFont typeface="Wingdings" pitchFamily="2" charset="2"/>
                  <a:buChar char="Ø"/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Reduction of direct </a:t>
                </a:r>
                <a:r>
                  <a:rPr lang="en-US" sz="1400">
                    <a:latin typeface="Arial" pitchFamily="34" charset="0"/>
                    <a:cs typeface="Arial" pitchFamily="34" charset="0"/>
                  </a:rPr>
                  <a:t>loss </a:t>
                </a:r>
                <a:r>
                  <a:rPr lang="en-US" sz="1400" smtClean="0">
                    <a:latin typeface="Arial" pitchFamily="34" charset="0"/>
                    <a:cs typeface="Arial" pitchFamily="34" charset="0"/>
                  </a:rPr>
                  <a:t>orbits</a:t>
                </a:r>
              </a:p>
              <a:p>
                <a:pPr marL="623888" lvl="1" indent="-276225">
                  <a:lnSpc>
                    <a:spcPct val="90000"/>
                  </a:lnSpc>
                  <a:spcBef>
                    <a:spcPct val="20000"/>
                  </a:spcBef>
                  <a:buFont typeface="Wingdings" pitchFamily="2" charset="2"/>
                  <a:buChar char="Ø"/>
                </a:pPr>
                <a:r>
                  <a:rPr lang="en-US" sz="1400" smtClean="0">
                    <a:latin typeface="Arial" pitchFamily="34" charset="0"/>
                    <a:cs typeface="Arial" pitchFamily="34" charset="0"/>
                  </a:rPr>
                  <a:t>Improved neoclassical transport</a:t>
                </a:r>
                <a:endParaRPr lang="en-US" sz="1400" dirty="0">
                  <a:latin typeface="Arial" pitchFamily="34" charset="0"/>
                  <a:cs typeface="Arial" pitchFamily="34" charset="0"/>
                </a:endParaRPr>
              </a:p>
              <a:p>
                <a:pPr marL="174625" indent="-174625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1400" b="1" smtClean="0">
                    <a:latin typeface="Arial" pitchFamily="34" charset="0"/>
                    <a:cs typeface="Arial" pitchFamily="34" charset="0"/>
                  </a:rPr>
                  <a:t>For </a:t>
                </a:r>
                <a:r>
                  <a:rPr lang="en-US" sz="1400" b="1" dirty="0">
                    <a:latin typeface="Arial" pitchFamily="34" charset="0"/>
                    <a:cs typeface="Arial" pitchFamily="34" charset="0"/>
                  </a:rPr>
                  <a:t>experimental flexibility, the quasi-helical symmetry can be broken by adding a mirror </a:t>
                </a:r>
                <a:r>
                  <a:rPr lang="en-US" sz="1400" b="1">
                    <a:latin typeface="Arial" pitchFamily="34" charset="0"/>
                    <a:cs typeface="Arial" pitchFamily="34" charset="0"/>
                  </a:rPr>
                  <a:t>field</a:t>
                </a:r>
                <a:r>
                  <a:rPr lang="en-US" sz="1400" b="1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174625" indent="-174625">
                  <a:lnSpc>
                    <a:spcPct val="90000"/>
                  </a:lnSpc>
                  <a:spcBef>
                    <a:spcPct val="20000"/>
                  </a:spcBef>
                </a:pPr>
                <a:endParaRPr lang="en-US" sz="1400" b="1">
                  <a:latin typeface="Arial" pitchFamily="34" charset="0"/>
                  <a:cs typeface="Arial" pitchFamily="34" charset="0"/>
                  <a:sym typeface="Symbol" pitchFamily="18" charset="2"/>
                </a:endParaRPr>
              </a:p>
              <a:p>
                <a:pPr marL="174625" indent="-174625">
                  <a:lnSpc>
                    <a:spcPct val="90000"/>
                  </a:lnSpc>
                  <a:spcBef>
                    <a:spcPct val="20000"/>
                  </a:spcBef>
                </a:pPr>
                <a:endParaRPr lang="en-US" sz="1400" b="1" dirty="0">
                  <a:latin typeface="Arial" pitchFamily="34" charset="0"/>
                  <a:cs typeface="Arial" pitchFamily="34" charset="0"/>
                  <a:sym typeface="Symbol" pitchFamily="18" charset="2"/>
                </a:endParaRPr>
              </a:p>
            </p:txBody>
          </p:sp>
          <p:sp>
            <p:nvSpPr>
              <p:cNvPr id="112" name="Text Box 686"/>
              <p:cNvSpPr txBox="1">
                <a:spLocks noChangeArrowheads="1"/>
              </p:cNvSpPr>
              <p:nvPr/>
            </p:nvSpPr>
            <p:spPr bwMode="auto">
              <a:xfrm>
                <a:off x="8514935" y="4857750"/>
                <a:ext cx="679450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800" b="1" dirty="0">
                    <a:solidFill>
                      <a:srgbClr val="FF3300"/>
                    </a:solidFill>
                  </a:rPr>
                  <a:t>QHS</a:t>
                </a:r>
              </a:p>
            </p:txBody>
          </p:sp>
          <p:sp>
            <p:nvSpPr>
              <p:cNvPr id="119" name="Text Box 687"/>
              <p:cNvSpPr txBox="1">
                <a:spLocks noChangeArrowheads="1"/>
              </p:cNvSpPr>
              <p:nvPr/>
            </p:nvSpPr>
            <p:spPr bwMode="auto">
              <a:xfrm>
                <a:off x="8428698" y="7524750"/>
                <a:ext cx="88581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800" b="1" dirty="0">
                    <a:solidFill>
                      <a:srgbClr val="0033CC"/>
                    </a:solidFill>
                  </a:rPr>
                  <a:t>Mirror</a:t>
                </a:r>
              </a:p>
            </p:txBody>
          </p:sp>
        </p:grpSp>
        <p:sp>
          <p:nvSpPr>
            <p:cNvPr id="83" name="Text Box 793"/>
            <p:cNvSpPr txBox="1">
              <a:spLocks noChangeArrowheads="1"/>
            </p:cNvSpPr>
            <p:nvPr/>
          </p:nvSpPr>
          <p:spPr bwMode="auto">
            <a:xfrm>
              <a:off x="7433884" y="10565456"/>
              <a:ext cx="1552575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err="1">
                  <a:solidFill>
                    <a:schemeClr val="accent2"/>
                  </a:solidFill>
                </a:rPr>
                <a:t>Quasisymmetry</a:t>
              </a:r>
              <a:r>
                <a:rPr lang="en-US" sz="1400" b="1" dirty="0">
                  <a:solidFill>
                    <a:schemeClr val="accent2"/>
                  </a:solidFill>
                </a:rPr>
                <a:t> </a:t>
              </a:r>
              <a:r>
                <a:rPr lang="en-US" sz="1400" b="1">
                  <a:solidFill>
                    <a:schemeClr val="accent2"/>
                  </a:solidFill>
                </a:rPr>
                <a:t>broken-Similar </a:t>
              </a:r>
              <a:r>
                <a:rPr lang="en-US" sz="1400" b="1" smtClean="0">
                  <a:solidFill>
                    <a:schemeClr val="accent2"/>
                  </a:solidFill>
                </a:rPr>
                <a:t>volume, </a:t>
              </a:r>
              <a:r>
                <a:rPr lang="en-US" sz="1400" b="1" dirty="0" err="1">
                  <a:solidFill>
                    <a:schemeClr val="accent2"/>
                  </a:solidFill>
                  <a:latin typeface="Symbol" pitchFamily="18" charset="2"/>
                </a:rPr>
                <a:t>i</a:t>
              </a:r>
              <a:r>
                <a:rPr lang="en-US" sz="1400" b="1" dirty="0">
                  <a:solidFill>
                    <a:schemeClr val="accent2"/>
                  </a:solidFill>
                  <a:latin typeface="Symbol" pitchFamily="18" charset="2"/>
                </a:rPr>
                <a:t> </a:t>
              </a:r>
              <a:r>
                <a:rPr lang="en-US" sz="1400" b="1" dirty="0">
                  <a:solidFill>
                    <a:schemeClr val="accent2"/>
                  </a:solidFill>
                </a:rPr>
                <a:t>, well, shear</a:t>
              </a:r>
            </a:p>
          </p:txBody>
        </p:sp>
      </p:grpSp>
      <p:sp>
        <p:nvSpPr>
          <p:cNvPr id="2051" name="Text Box 107"/>
          <p:cNvSpPr txBox="1">
            <a:spLocks noChangeArrowheads="1"/>
          </p:cNvSpPr>
          <p:nvPr/>
        </p:nvSpPr>
        <p:spPr bwMode="auto">
          <a:xfrm>
            <a:off x="2089078" y="94137"/>
            <a:ext cx="28117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/>
              <a:t>Overview and New Directions in the </a:t>
            </a:r>
            <a:r>
              <a:rPr lang="en-US" sz="4000" b="1"/>
              <a:t>HSX </a:t>
            </a:r>
            <a:r>
              <a:rPr lang="en-US" sz="4000" b="1" smtClean="0"/>
              <a:t>Program</a:t>
            </a:r>
            <a:endParaRPr lang="en-US" sz="4000" b="1"/>
          </a:p>
        </p:txBody>
      </p:sp>
      <p:sp>
        <p:nvSpPr>
          <p:cNvPr id="2052" name="Text Box 108"/>
          <p:cNvSpPr txBox="1">
            <a:spLocks noChangeArrowheads="1"/>
          </p:cNvSpPr>
          <p:nvPr/>
        </p:nvSpPr>
        <p:spPr bwMode="auto">
          <a:xfrm>
            <a:off x="3241969" y="927100"/>
            <a:ext cx="264284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u="sng" smtClean="0">
                <a:solidFill>
                  <a:srgbClr val="0070C0"/>
                </a:solidFill>
                <a:cs typeface="Times New Roman" pitchFamily="18" charset="0"/>
              </a:rPr>
              <a:t>F.S.B </a:t>
            </a:r>
            <a:r>
              <a:rPr lang="en-US" sz="2400" b="1" u="sng" dirty="0" smtClean="0">
                <a:solidFill>
                  <a:srgbClr val="0070C0"/>
                </a:solidFill>
                <a:cs typeface="Times New Roman" pitchFamily="18" charset="0"/>
              </a:rPr>
              <a:t>Anderson</a:t>
            </a:r>
            <a:r>
              <a:rPr lang="en-US" sz="2400" b="1" smtClean="0">
                <a:cs typeface="Times New Roman" pitchFamily="18" charset="0"/>
              </a:rPr>
              <a:t>, </a:t>
            </a:r>
            <a:r>
              <a:rPr lang="en-US" sz="2400" b="1" smtClean="0">
                <a:cs typeface="Times New Roman" pitchFamily="18" charset="0"/>
              </a:rPr>
              <a:t>D.T. Anderson, A. Akerson, A.R. Briesemeister, A. Bader, D. Brower</a:t>
            </a:r>
            <a:r>
              <a:rPr lang="en-US" sz="2400" b="1" baseline="30000">
                <a:cs typeface="Times New Roman" pitchFamily="18" charset="0"/>
              </a:rPr>
              <a:t>1</a:t>
            </a:r>
            <a:r>
              <a:rPr lang="en-US" sz="2400" b="1" smtClean="0">
                <a:cs typeface="Times New Roman" pitchFamily="18" charset="0"/>
              </a:rPr>
              <a:t>, E. Chlechowitz, C. Clark, C. Cook, C. Deng</a:t>
            </a:r>
            <a:r>
              <a:rPr lang="en-US" sz="2400" b="1" baseline="30000" smtClean="0">
                <a:cs typeface="Times New Roman" pitchFamily="18" charset="0"/>
              </a:rPr>
              <a:t>1</a:t>
            </a:r>
            <a:r>
              <a:rPr lang="en-US" sz="2400" b="1" smtClean="0">
                <a:cs typeface="Times New Roman" pitchFamily="18" charset="0"/>
              </a:rPr>
              <a:t> K.M. </a:t>
            </a:r>
            <a:r>
              <a:rPr lang="en-US" sz="2400" b="1" err="1" smtClean="0">
                <a:cs typeface="Times New Roman" pitchFamily="18" charset="0"/>
              </a:rPr>
              <a:t>Likin</a:t>
            </a:r>
            <a:r>
              <a:rPr lang="en-US" sz="2400" b="1" smtClean="0">
                <a:cs typeface="Times New Roman" pitchFamily="18" charset="0"/>
              </a:rPr>
              <a:t>, J. Radder, J. Smoniewski, L. Stephey, </a:t>
            </a:r>
            <a:r>
              <a:rPr lang="en-US" sz="2400" b="1" dirty="0">
                <a:cs typeface="Times New Roman" pitchFamily="18" charset="0"/>
              </a:rPr>
              <a:t>J.N. </a:t>
            </a:r>
            <a:r>
              <a:rPr lang="en-US" sz="2400" b="1" dirty="0" err="1" smtClean="0">
                <a:cs typeface="Times New Roman" pitchFamily="18" charset="0"/>
              </a:rPr>
              <a:t>Talmadge</a:t>
            </a:r>
            <a:r>
              <a:rPr lang="en-US" sz="2400" b="1" smtClean="0">
                <a:cs typeface="Times New Roman" pitchFamily="18" charset="0"/>
              </a:rPr>
              <a:t>, </a:t>
            </a:r>
            <a:r>
              <a:rPr lang="en-US" sz="2400" b="1" smtClean="0">
                <a:cs typeface="Times New Roman" pitchFamily="18" charset="0"/>
              </a:rPr>
              <a:t>G. Weir, R. Wilcox</a:t>
            </a:r>
            <a:endParaRPr lang="en-US" sz="2400" b="1" dirty="0">
              <a:cs typeface="Times New Roman" pitchFamily="18" charset="0"/>
            </a:endParaRPr>
          </a:p>
          <a:p>
            <a:pPr algn="ctr"/>
            <a:r>
              <a:rPr lang="en-US" sz="2400" i="1" smtClean="0">
                <a:solidFill>
                  <a:schemeClr val="accent2"/>
                </a:solidFill>
              </a:rPr>
              <a:t>                  HSX </a:t>
            </a:r>
            <a:r>
              <a:rPr lang="en-US" sz="2400" i="1" dirty="0">
                <a:solidFill>
                  <a:schemeClr val="accent2"/>
                </a:solidFill>
              </a:rPr>
              <a:t>Plasma Laboratory, Univ. </a:t>
            </a:r>
            <a:r>
              <a:rPr lang="en-US" sz="2400" i="1">
                <a:solidFill>
                  <a:schemeClr val="accent2"/>
                </a:solidFill>
              </a:rPr>
              <a:t>of </a:t>
            </a:r>
            <a:r>
              <a:rPr lang="en-US" sz="2400" i="1" smtClean="0">
                <a:solidFill>
                  <a:schemeClr val="accent2"/>
                </a:solidFill>
              </a:rPr>
              <a:t> Wisconsin</a:t>
            </a:r>
            <a:r>
              <a:rPr lang="en-US" sz="2400" i="1" dirty="0">
                <a:solidFill>
                  <a:schemeClr val="accent2"/>
                </a:solidFill>
              </a:rPr>
              <a:t>, Madison</a:t>
            </a:r>
            <a:r>
              <a:rPr lang="en-US" sz="2400" i="1">
                <a:solidFill>
                  <a:schemeClr val="accent2"/>
                </a:solidFill>
              </a:rPr>
              <a:t>, </a:t>
            </a:r>
            <a:r>
              <a:rPr lang="en-US" sz="2400" i="1" smtClean="0">
                <a:solidFill>
                  <a:schemeClr val="accent2"/>
                </a:solidFill>
              </a:rPr>
              <a:t>USA	      1. UCLA</a:t>
            </a:r>
            <a:endParaRPr lang="en-US" sz="2400" i="1" dirty="0">
              <a:solidFill>
                <a:schemeClr val="accent2"/>
              </a:solidFill>
            </a:endParaRPr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498415" y="2378405"/>
            <a:ext cx="9246207" cy="40011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Overview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sp>
        <p:nvSpPr>
          <p:cNvPr id="2054" name="Line 111"/>
          <p:cNvSpPr>
            <a:spLocks noChangeShapeType="1"/>
          </p:cNvSpPr>
          <p:nvPr/>
        </p:nvSpPr>
        <p:spPr bwMode="auto">
          <a:xfrm flipV="1">
            <a:off x="457200" y="2063168"/>
            <a:ext cx="32232600" cy="1109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5" name="Rectangle 355"/>
          <p:cNvSpPr>
            <a:spLocks noChangeArrowheads="1"/>
          </p:cNvSpPr>
          <p:nvPr/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3135313"/>
            <a:endParaRPr lang="en-US" sz="151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056" name="Rectangle 708"/>
          <p:cNvSpPr>
            <a:spLocks noChangeArrowheads="1"/>
          </p:cNvSpPr>
          <p:nvPr/>
        </p:nvSpPr>
        <p:spPr bwMode="auto">
          <a:xfrm>
            <a:off x="498415" y="2858153"/>
            <a:ext cx="9246207" cy="636003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b="1" smtClean="0"/>
              <a:t>Neoclassical transport in qhs</a:t>
            </a:r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/>
              <a:t>Large intrinsic flows have been measured by CHERS in the direction </a:t>
            </a:r>
            <a:r>
              <a:rPr lang="en-US"/>
              <a:t>of  </a:t>
            </a:r>
            <a:r>
              <a:rPr lang="en-US" smtClean="0"/>
              <a:t>symmetry. E</a:t>
            </a:r>
            <a:r>
              <a:rPr lang="en-US" baseline="-25000" smtClean="0"/>
              <a:t>r</a:t>
            </a:r>
            <a:r>
              <a:rPr lang="en-US" smtClean="0"/>
              <a:t> and flows modeled with PENTA  which corrects DKES for momentum conservation in the collision operator.</a:t>
            </a:r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/>
              <a:t>Impurity transport experiments have begun using laser </a:t>
            </a:r>
            <a:r>
              <a:rPr lang="en-US"/>
              <a:t>blow-off</a:t>
            </a:r>
            <a:r>
              <a:rPr lang="en-US" smtClean="0"/>
              <a:t>.</a:t>
            </a:r>
            <a:endParaRPr lang="en-US" b="1" smtClean="0"/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/>
              <a:t>A second ECRH system with beam steering and modulation is now operational and being used for heat pulse propagation studies</a:t>
            </a:r>
            <a:r>
              <a:rPr lang="en-US"/>
              <a:t>. </a:t>
            </a:r>
            <a:endParaRPr lang="en-US" b="1" smtClean="0"/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smtClean="0"/>
              <a:t>Previous </a:t>
            </a:r>
            <a:r>
              <a:rPr lang="en-US"/>
              <a:t>equilibrium reconstruction and fluctuation studies are being extended through optimized </a:t>
            </a:r>
            <a:r>
              <a:rPr lang="en-US"/>
              <a:t>diagnostics</a:t>
            </a:r>
            <a:r>
              <a:rPr lang="en-US" smtClean="0"/>
              <a:t>.</a:t>
            </a:r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b="1" smtClean="0"/>
              <a:t>Fluctuations and turbulence</a:t>
            </a:r>
            <a:endParaRPr lang="en-US" smtClean="0"/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smtClean="0"/>
              <a:t>Edge </a:t>
            </a:r>
            <a:r>
              <a:rPr lang="en-US"/>
              <a:t>probe measurements show the Reynolds stress may play an important role in the edge poloidal momentum </a:t>
            </a:r>
            <a:r>
              <a:rPr lang="en-US"/>
              <a:t>balance</a:t>
            </a:r>
            <a:r>
              <a:rPr lang="en-US" smtClean="0"/>
              <a:t>.</a:t>
            </a:r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smtClean="0"/>
              <a:t>Central coherent density fluctuations appear for off-axis ECRH power deposition.</a:t>
            </a:r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b="1" smtClean="0"/>
              <a:t>Edges and fueling</a:t>
            </a:r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smtClean="0"/>
              <a:t>Improved </a:t>
            </a:r>
            <a:r>
              <a:rPr lang="en-US"/>
              <a:t>H-alpha diagnostics and fueling systems are being installed to better understand neutral transport. This is carried out with comparisons between DEGAS and </a:t>
            </a:r>
            <a:r>
              <a:rPr lang="en-US"/>
              <a:t>EMC3-EIRENE</a:t>
            </a:r>
            <a:r>
              <a:rPr lang="en-US" smtClean="0"/>
              <a:t>.</a:t>
            </a:r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smtClean="0"/>
              <a:t> </a:t>
            </a:r>
            <a:r>
              <a:rPr lang="en-US"/>
              <a:t>These codes are being applied to guide new experimental studies of the </a:t>
            </a:r>
            <a:r>
              <a:rPr lang="en-US"/>
              <a:t>divertor </a:t>
            </a:r>
            <a:r>
              <a:rPr lang="en-US" smtClean="0"/>
              <a:t>structure, and divertor flows, </a:t>
            </a:r>
            <a:r>
              <a:rPr lang="en-US"/>
              <a:t>in </a:t>
            </a:r>
            <a:r>
              <a:rPr lang="en-US"/>
              <a:t>HSX</a:t>
            </a:r>
            <a:r>
              <a:rPr lang="en-US" smtClean="0"/>
              <a:t>.</a:t>
            </a:r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b="1" smtClean="0"/>
              <a:t>Ion heating and particle confinement</a:t>
            </a:r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/>
              <a:t>The GNET 5D Fokker-Planck code is being used to study both confinement of energetic ions produced by ICRH heating, and non-Maxwellian distribution function effects on SX and ECE measurements with high power density </a:t>
            </a:r>
            <a:r>
              <a:rPr lang="en-US"/>
              <a:t>ECRH</a:t>
            </a:r>
            <a:r>
              <a:rPr lang="en-US" smtClean="0"/>
              <a:t>.</a:t>
            </a:r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smtClean="0"/>
              <a:t>Calculations are underway to determine and possibly test elements in the magnetic structure critical for energetic particle confinement. </a:t>
            </a:r>
          </a:p>
        </p:txBody>
      </p:sp>
      <p:sp>
        <p:nvSpPr>
          <p:cNvPr id="114" name="Text Box 112"/>
          <p:cNvSpPr txBox="1">
            <a:spLocks noChangeArrowheads="1"/>
          </p:cNvSpPr>
          <p:nvPr/>
        </p:nvSpPr>
        <p:spPr bwMode="auto">
          <a:xfrm>
            <a:off x="487087" y="9272595"/>
            <a:ext cx="9312335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The HSX device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sp>
        <p:nvSpPr>
          <p:cNvPr id="2074" name="Text Box 367"/>
          <p:cNvSpPr txBox="1">
            <a:spLocks noChangeArrowheads="1"/>
          </p:cNvSpPr>
          <p:nvPr/>
        </p:nvSpPr>
        <p:spPr bwMode="auto">
          <a:xfrm>
            <a:off x="10064711" y="9485542"/>
            <a:ext cx="7169756" cy="2388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sz="1400"/>
              <a:t>Impurity </a:t>
            </a:r>
            <a:r>
              <a:rPr lang="en-US" sz="1400" smtClean="0"/>
              <a:t>radiation detected with full spectrum and AXUV </a:t>
            </a:r>
            <a:r>
              <a:rPr lang="en-US" sz="1400" dirty="0"/>
              <a:t>photodiode </a:t>
            </a:r>
            <a:r>
              <a:rPr lang="en-US" sz="1400" dirty="0" smtClean="0"/>
              <a:t>arrays</a:t>
            </a:r>
          </a:p>
          <a:p>
            <a:pPr marL="571500" lvl="1" indent="-114300">
              <a:spcBef>
                <a:spcPct val="20000"/>
              </a:spcBef>
              <a:buFontTx/>
              <a:buChar char="•"/>
            </a:pPr>
            <a:r>
              <a:rPr lang="en-US" sz="1400" smtClean="0"/>
              <a:t>Two </a:t>
            </a:r>
            <a:r>
              <a:rPr lang="en-US" sz="1400" smtClean="0"/>
              <a:t>arrays installed </a:t>
            </a:r>
            <a:r>
              <a:rPr lang="en-US" sz="1400" smtClean="0"/>
              <a:t>on </a:t>
            </a:r>
            <a:r>
              <a:rPr lang="en-US" sz="1400" smtClean="0"/>
              <a:t>HSX, 5 under construction</a:t>
            </a:r>
            <a:endParaRPr lang="en-US" sz="1400" dirty="0" smtClean="0"/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sz="1400" smtClean="0"/>
              <a:t>The </a:t>
            </a:r>
            <a:r>
              <a:rPr lang="en-US" sz="1400"/>
              <a:t>transport code </a:t>
            </a:r>
            <a:r>
              <a:rPr lang="en-US" sz="1400"/>
              <a:t>STRAHL </a:t>
            </a:r>
            <a:r>
              <a:rPr lang="en-US" sz="1400" smtClean="0"/>
              <a:t>solves </a:t>
            </a:r>
            <a:r>
              <a:rPr lang="en-US" sz="1400"/>
              <a:t>the 1-D continuity equation for each impurity charge state, including </a:t>
            </a:r>
            <a:r>
              <a:rPr lang="en-US" sz="1400"/>
              <a:t>the </a:t>
            </a:r>
            <a:r>
              <a:rPr lang="en-US" sz="1400" smtClean="0"/>
              <a:t>source and sink terms </a:t>
            </a:r>
            <a:r>
              <a:rPr lang="en-US" sz="1400"/>
              <a:t>due </a:t>
            </a:r>
            <a:r>
              <a:rPr lang="en-US" sz="1400"/>
              <a:t>to </a:t>
            </a:r>
            <a:r>
              <a:rPr lang="en-US" sz="1400" smtClean="0"/>
              <a:t>ionization and recombination </a:t>
            </a:r>
            <a:r>
              <a:rPr lang="en-US" sz="1400"/>
              <a:t>from adjacent </a:t>
            </a:r>
            <a:r>
              <a:rPr lang="en-US" sz="1400"/>
              <a:t>charge </a:t>
            </a:r>
            <a:r>
              <a:rPr lang="en-US" sz="1400" smtClean="0"/>
              <a:t>states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sz="1400" smtClean="0"/>
              <a:t>STRAHL, in conjunction with a nonlinear optimization routine, will </a:t>
            </a:r>
            <a:r>
              <a:rPr lang="en-US" sz="1400"/>
              <a:t>be used to determine the impurity convective velocity and diffusivity from the time </a:t>
            </a:r>
            <a:r>
              <a:rPr lang="en-US" sz="1400"/>
              <a:t>dependent </a:t>
            </a:r>
            <a:r>
              <a:rPr lang="en-US" sz="1400" smtClean="0"/>
              <a:t>emissivity profiles</a:t>
            </a:r>
            <a:endParaRPr lang="en-US" sz="1400"/>
          </a:p>
          <a:p>
            <a:pPr marL="114300" indent="-114300">
              <a:spcBef>
                <a:spcPct val="20000"/>
              </a:spcBef>
              <a:buFontTx/>
              <a:buChar char="•"/>
            </a:pPr>
            <a:endParaRPr lang="en-US" sz="1200"/>
          </a:p>
          <a:p>
            <a:pPr marL="114300" indent="-114300">
              <a:spcBef>
                <a:spcPct val="20000"/>
              </a:spcBef>
              <a:buFontTx/>
              <a:buChar char="•"/>
            </a:pPr>
            <a:endParaRPr lang="en-US" sz="12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0272126" y="11462441"/>
            <a:ext cx="2429758" cy="2182701"/>
            <a:chOff x="28131221" y="4939262"/>
            <a:chExt cx="4280479" cy="3355172"/>
          </a:xfrm>
        </p:grpSpPr>
        <p:pic>
          <p:nvPicPr>
            <p:cNvPr id="2124" name="Picture 141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29688294" y="5229167"/>
              <a:ext cx="2063150" cy="2604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25" name="Text Box 599"/>
            <p:cNvSpPr txBox="1">
              <a:spLocks noChangeArrowheads="1"/>
            </p:cNvSpPr>
            <p:nvPr/>
          </p:nvSpPr>
          <p:spPr bwMode="auto">
            <a:xfrm>
              <a:off x="28131221" y="5028278"/>
              <a:ext cx="1584326" cy="354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900" smtClean="0"/>
                <a:t>AXUV-20EL</a:t>
              </a:r>
              <a:endParaRPr lang="en-US" sz="1400" dirty="0"/>
            </a:p>
          </p:txBody>
        </p:sp>
        <p:sp>
          <p:nvSpPr>
            <p:cNvPr id="2126" name="Text Box 599"/>
            <p:cNvSpPr txBox="1">
              <a:spLocks noChangeArrowheads="1"/>
            </p:cNvSpPr>
            <p:nvPr/>
          </p:nvSpPr>
          <p:spPr bwMode="auto">
            <a:xfrm>
              <a:off x="28612099" y="6013106"/>
              <a:ext cx="1019308" cy="354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900" dirty="0"/>
                <a:t>Pinhole</a:t>
              </a:r>
            </a:p>
          </p:txBody>
        </p:sp>
        <p:sp>
          <p:nvSpPr>
            <p:cNvPr id="2127" name="Text Box 599"/>
            <p:cNvSpPr txBox="1">
              <a:spLocks noChangeArrowheads="1"/>
            </p:cNvSpPr>
            <p:nvPr/>
          </p:nvSpPr>
          <p:spPr bwMode="auto">
            <a:xfrm>
              <a:off x="28150561" y="6663691"/>
              <a:ext cx="1484311" cy="473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900"/>
                <a:t>Channel</a:t>
              </a:r>
              <a:r>
                <a:rPr lang="en-US" sz="1400"/>
                <a:t> </a:t>
              </a:r>
              <a:r>
                <a:rPr lang="en-US" sz="900" smtClean="0"/>
                <a:t>1</a:t>
              </a:r>
              <a:endParaRPr lang="en-US" sz="900" dirty="0"/>
            </a:p>
          </p:txBody>
        </p:sp>
        <p:sp>
          <p:nvSpPr>
            <p:cNvPr id="2128" name="Line 713"/>
            <p:cNvSpPr>
              <a:spLocks noChangeShapeType="1"/>
            </p:cNvSpPr>
            <p:nvPr/>
          </p:nvSpPr>
          <p:spPr bwMode="auto">
            <a:xfrm flipV="1">
              <a:off x="29432378" y="6429317"/>
              <a:ext cx="1125537" cy="3000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9" name="Text Box 599"/>
            <p:cNvSpPr txBox="1">
              <a:spLocks noChangeArrowheads="1"/>
            </p:cNvSpPr>
            <p:nvPr/>
          </p:nvSpPr>
          <p:spPr bwMode="auto">
            <a:xfrm>
              <a:off x="30668625" y="7565389"/>
              <a:ext cx="1743075" cy="354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900"/>
                <a:t>Channel </a:t>
              </a:r>
              <a:r>
                <a:rPr lang="en-US" sz="900" smtClean="0"/>
                <a:t>20</a:t>
              </a:r>
              <a:endParaRPr lang="en-US" sz="900" dirty="0"/>
            </a:p>
          </p:txBody>
        </p:sp>
        <p:sp>
          <p:nvSpPr>
            <p:cNvPr id="2" name="Line 713"/>
            <p:cNvSpPr>
              <a:spLocks noChangeShapeType="1"/>
            </p:cNvSpPr>
            <p:nvPr/>
          </p:nvSpPr>
          <p:spPr bwMode="auto">
            <a:xfrm flipH="1" flipV="1">
              <a:off x="31437982" y="6429317"/>
              <a:ext cx="29989" cy="11164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1" name="Text Box 599"/>
            <p:cNvSpPr txBox="1">
              <a:spLocks noChangeArrowheads="1"/>
            </p:cNvSpPr>
            <p:nvPr/>
          </p:nvSpPr>
          <p:spPr bwMode="auto">
            <a:xfrm>
              <a:off x="28209006" y="7387158"/>
              <a:ext cx="1266827" cy="354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900" dirty="0" err="1"/>
                <a:t>Separatrix</a:t>
              </a:r>
              <a:endParaRPr lang="en-US" sz="900" dirty="0"/>
            </a:p>
          </p:txBody>
        </p:sp>
        <p:sp>
          <p:nvSpPr>
            <p:cNvPr id="2132" name="Line 713"/>
            <p:cNvSpPr>
              <a:spLocks noChangeShapeType="1"/>
            </p:cNvSpPr>
            <p:nvPr/>
          </p:nvSpPr>
          <p:spPr bwMode="auto">
            <a:xfrm flipV="1">
              <a:off x="29052765" y="7257776"/>
              <a:ext cx="846138" cy="258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29370770" y="4939262"/>
              <a:ext cx="1138238" cy="534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34" name="Line 713"/>
            <p:cNvSpPr>
              <a:spLocks noChangeShapeType="1"/>
            </p:cNvSpPr>
            <p:nvPr/>
          </p:nvSpPr>
          <p:spPr bwMode="auto">
            <a:xfrm>
              <a:off x="29432378" y="5182265"/>
              <a:ext cx="1494791" cy="2979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5" name="Line 713"/>
            <p:cNvSpPr>
              <a:spLocks noChangeShapeType="1"/>
            </p:cNvSpPr>
            <p:nvPr/>
          </p:nvSpPr>
          <p:spPr bwMode="auto">
            <a:xfrm flipV="1">
              <a:off x="29475834" y="5541234"/>
              <a:ext cx="1462088" cy="500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6" name="Text Box 599"/>
            <p:cNvSpPr txBox="1">
              <a:spLocks noChangeArrowheads="1"/>
            </p:cNvSpPr>
            <p:nvPr/>
          </p:nvSpPr>
          <p:spPr bwMode="auto">
            <a:xfrm>
              <a:off x="28280013" y="7939607"/>
              <a:ext cx="1158875" cy="354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900" dirty="0"/>
                <a:t>Vessel</a:t>
              </a:r>
            </a:p>
          </p:txBody>
        </p:sp>
        <p:sp>
          <p:nvSpPr>
            <p:cNvPr id="2137" name="Line 713"/>
            <p:cNvSpPr>
              <a:spLocks noChangeShapeType="1"/>
            </p:cNvSpPr>
            <p:nvPr/>
          </p:nvSpPr>
          <p:spPr bwMode="auto">
            <a:xfrm flipV="1">
              <a:off x="29026716" y="7650249"/>
              <a:ext cx="846138" cy="258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4" name="Rectangle 243"/>
          <p:cNvSpPr/>
          <p:nvPr/>
        </p:nvSpPr>
        <p:spPr>
          <a:xfrm>
            <a:off x="28341638" y="13731900"/>
            <a:ext cx="123825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5" name="Rectangle 244"/>
          <p:cNvSpPr/>
          <p:nvPr/>
        </p:nvSpPr>
        <p:spPr>
          <a:xfrm>
            <a:off x="27306588" y="13682688"/>
            <a:ext cx="90487" cy="236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991726" y="9148454"/>
            <a:ext cx="7242738" cy="4373994"/>
            <a:chOff x="12087304" y="3320909"/>
            <a:chExt cx="10403642" cy="4988353"/>
          </a:xfrm>
        </p:grpSpPr>
        <p:pic>
          <p:nvPicPr>
            <p:cNvPr id="79" name="Picture 3" descr="C:\SVN\Projects\Impurity_Transport\Presentations\First Chromium Runday 4_3_12\ConfinementEstimate.png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5837459" y="6169346"/>
              <a:ext cx="3152735" cy="2139916"/>
            </a:xfrm>
            <a:prstGeom prst="rect">
              <a:avLst/>
            </a:prstGeom>
            <a:noFill/>
          </p:spPr>
        </p:pic>
        <p:sp>
          <p:nvSpPr>
            <p:cNvPr id="120" name="Text Box 112"/>
            <p:cNvSpPr txBox="1">
              <a:spLocks noChangeArrowheads="1"/>
            </p:cNvSpPr>
            <p:nvPr/>
          </p:nvSpPr>
          <p:spPr bwMode="auto">
            <a:xfrm>
              <a:off x="12087304" y="3320909"/>
              <a:ext cx="10403642" cy="4563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96" charset="2"/>
                </a:rPr>
                <a:t>Impurity transport  through laser blow-off   </a:t>
              </a:r>
              <a:r>
                <a:rPr lang="en-US" sz="14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96" charset="2"/>
                </a:rPr>
                <a:t>(poster by C. Clark)</a:t>
              </a:r>
              <a:endPara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endParaRPr>
            </a:p>
          </p:txBody>
        </p:sp>
      </p:grpSp>
      <p:sp>
        <p:nvSpPr>
          <p:cNvPr id="110" name="Rectangle 708"/>
          <p:cNvSpPr>
            <a:spLocks noChangeArrowheads="1"/>
          </p:cNvSpPr>
          <p:nvPr/>
        </p:nvSpPr>
        <p:spPr bwMode="auto">
          <a:xfrm>
            <a:off x="751607" y="9973938"/>
            <a:ext cx="9772653" cy="672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85800" lvl="1" indent="-227013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en-US" sz="1400" dirty="0">
              <a:latin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431111"/>
              </p:ext>
            </p:extLst>
          </p:nvPr>
        </p:nvGraphicFramePr>
        <p:xfrm>
          <a:off x="4322365" y="9835247"/>
          <a:ext cx="2959809" cy="3131192"/>
        </p:xfrm>
        <a:graphic>
          <a:graphicData uri="http://schemas.openxmlformats.org/drawingml/2006/table">
            <a:tbl>
              <a:tblPr/>
              <a:tblGrid>
                <a:gridCol w="1610622"/>
                <a:gridCol w="1349187"/>
              </a:tblGrid>
              <a:tr h="2178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Major Radius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8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Minor Radius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0.12 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#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Field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Periods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Coils/Field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Period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16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Transform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Effective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transform 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(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N- m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i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1.05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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1.12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~ 3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8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Magnetic Field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 T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0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ECH Power (75 ms)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100kW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2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mtClean="0">
                          <a:solidFill>
                            <a:schemeClr val="tx1"/>
                          </a:solidFill>
                          <a:cs typeface="Arial" charset="0"/>
                        </a:rPr>
                        <a:t>ε</a:t>
                      </a:r>
                      <a:r>
                        <a:rPr lang="en-US" sz="1400" b="1" u="none" baseline="-25000" smtClean="0">
                          <a:solidFill>
                            <a:schemeClr val="tx1"/>
                          </a:solidFill>
                          <a:cs typeface="Arial" charset="0"/>
                        </a:rPr>
                        <a:t>eff</a:t>
                      </a:r>
                      <a:r>
                        <a:rPr lang="en-US" sz="1200" b="1" u="none" smtClean="0">
                          <a:solidFill>
                            <a:schemeClr val="tx1"/>
                          </a:solidFill>
                          <a:cs typeface="Arial" charset="0"/>
                        </a:rPr>
                        <a:t> at r/a = 2/3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ct val="50000"/>
                        </a:spcBef>
                      </a:pPr>
                      <a:r>
                        <a:rPr lang="en-US" sz="1200" b="1" smtClean="0">
                          <a:solidFill>
                            <a:schemeClr val="tx1"/>
                          </a:solidFill>
                          <a:cs typeface="Arial" charset="0"/>
                        </a:rPr>
                        <a:t>QHS</a:t>
                      </a:r>
                      <a:r>
                        <a:rPr lang="en-US" sz="1200" b="1" baseline="0" smtClean="0">
                          <a:solidFill>
                            <a:schemeClr val="tx1"/>
                          </a:solidFill>
                          <a:cs typeface="Arial" charset="0"/>
                        </a:rPr>
                        <a:t> </a:t>
                      </a:r>
                      <a:r>
                        <a:rPr lang="en-US" sz="1200" b="1" smtClean="0">
                          <a:solidFill>
                            <a:schemeClr val="tx1"/>
                          </a:solidFill>
                          <a:cs typeface="Arial" charset="0"/>
                        </a:rPr>
                        <a:t>:    </a:t>
                      </a:r>
                      <a:r>
                        <a:rPr lang="en-US" sz="1200" b="1" baseline="0" smtClean="0">
                          <a:solidFill>
                            <a:schemeClr val="tx1"/>
                          </a:solidFill>
                          <a:cs typeface="Arial" charset="0"/>
                        </a:rPr>
                        <a:t> </a:t>
                      </a:r>
                      <a:r>
                        <a:rPr lang="en-US" sz="1200" b="1" smtClean="0">
                          <a:solidFill>
                            <a:schemeClr val="tx1"/>
                          </a:solidFill>
                          <a:cs typeface="Arial" charset="0"/>
                        </a:rPr>
                        <a:t>0.005</a:t>
                      </a:r>
                    </a:p>
                    <a:p>
                      <a:pPr algn="l">
                        <a:spcBef>
                          <a:spcPct val="50000"/>
                        </a:spcBef>
                      </a:pPr>
                      <a:r>
                        <a:rPr lang="en-US" sz="1200" b="1" smtClean="0">
                          <a:solidFill>
                            <a:schemeClr val="tx1"/>
                          </a:solidFill>
                          <a:cs typeface="Arial" charset="0"/>
                        </a:rPr>
                        <a:t>Mirror : 0.04</a:t>
                      </a:r>
                      <a:endParaRPr lang="en-US" sz="1200" b="1" smtClean="0">
                        <a:solidFill>
                          <a:schemeClr val="tx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1" name="Text Box 112"/>
          <p:cNvSpPr txBox="1">
            <a:spLocks noChangeArrowheads="1"/>
          </p:cNvSpPr>
          <p:nvPr/>
        </p:nvSpPr>
        <p:spPr bwMode="auto">
          <a:xfrm>
            <a:off x="9991726" y="2196988"/>
            <a:ext cx="715162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Intrinsic flow measurements and neoclassical modeling</a:t>
            </a:r>
          </a:p>
          <a:p>
            <a:pPr algn="ctr">
              <a:defRPr/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 </a:t>
            </a:r>
            <a:r>
              <a:rPr 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(invited talk by A. Briesemeister)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sp>
        <p:nvSpPr>
          <p:cNvPr id="125" name="Content Placeholder 2"/>
          <p:cNvSpPr txBox="1">
            <a:spLocks/>
          </p:cNvSpPr>
          <p:nvPr/>
        </p:nvSpPr>
        <p:spPr>
          <a:xfrm>
            <a:off x="9908799" y="3151368"/>
            <a:ext cx="4500938" cy="5077348"/>
          </a:xfrm>
          <a:prstGeom prst="rect">
            <a:avLst/>
          </a:prstGeom>
        </p:spPr>
        <p:txBody>
          <a:bodyPr>
            <a:noAutofit/>
          </a:bodyPr>
          <a:lstStyle>
            <a:lvl1pPr marL="1176338" indent="-1176338" algn="l" defTabSz="313531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47938" indent="-981075" algn="l" defTabSz="313531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9600">
                <a:solidFill>
                  <a:schemeClr val="tx1"/>
                </a:solidFill>
                <a:latin typeface="+mn-lt"/>
              </a:defRPr>
            </a:lvl2pPr>
            <a:lvl3pPr marL="3919538" indent="-784225" algn="l" defTabSz="313531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8200">
                <a:solidFill>
                  <a:schemeClr val="tx1"/>
                </a:solidFill>
                <a:latin typeface="+mn-lt"/>
              </a:defRPr>
            </a:lvl3pPr>
            <a:lvl4pPr marL="5486400" indent="-784225" algn="l" defTabSz="313531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6900">
                <a:solidFill>
                  <a:schemeClr val="tx1"/>
                </a:solidFill>
                <a:latin typeface="+mn-lt"/>
              </a:defRPr>
            </a:lvl4pPr>
            <a:lvl5pPr marL="7053263" indent="-782638" algn="l" defTabSz="3135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900">
                <a:solidFill>
                  <a:schemeClr val="tx1"/>
                </a:solidFill>
                <a:latin typeface="+mn-lt"/>
              </a:defRPr>
            </a:lvl5pPr>
            <a:lvl6pPr marL="7510463" indent="-782638" algn="l" defTabSz="3135313" rtl="0" fontAlgn="base">
              <a:spcBef>
                <a:spcPct val="20000"/>
              </a:spcBef>
              <a:spcAft>
                <a:spcPct val="0"/>
              </a:spcAft>
              <a:buChar char="»"/>
              <a:defRPr sz="6900">
                <a:solidFill>
                  <a:schemeClr val="tx1"/>
                </a:solidFill>
                <a:latin typeface="+mn-lt"/>
              </a:defRPr>
            </a:lvl6pPr>
            <a:lvl7pPr marL="7967663" indent="-782638" algn="l" defTabSz="3135313" rtl="0" fontAlgn="base">
              <a:spcBef>
                <a:spcPct val="20000"/>
              </a:spcBef>
              <a:spcAft>
                <a:spcPct val="0"/>
              </a:spcAft>
              <a:buChar char="»"/>
              <a:defRPr sz="6900">
                <a:solidFill>
                  <a:schemeClr val="tx1"/>
                </a:solidFill>
                <a:latin typeface="+mn-lt"/>
              </a:defRPr>
            </a:lvl7pPr>
            <a:lvl8pPr marL="8424863" indent="-782638" algn="l" defTabSz="3135313" rtl="0" fontAlgn="base">
              <a:spcBef>
                <a:spcPct val="20000"/>
              </a:spcBef>
              <a:spcAft>
                <a:spcPct val="0"/>
              </a:spcAft>
              <a:buChar char="»"/>
              <a:defRPr sz="6900">
                <a:solidFill>
                  <a:schemeClr val="tx1"/>
                </a:solidFill>
                <a:latin typeface="+mn-lt"/>
              </a:defRPr>
            </a:lvl8pPr>
            <a:lvl9pPr marL="8882063" indent="-782638" algn="l" defTabSz="3135313" rtl="0" fontAlgn="base">
              <a:spcBef>
                <a:spcPct val="20000"/>
              </a:spcBef>
              <a:spcAft>
                <a:spcPct val="0"/>
              </a:spcAft>
              <a:buChar char="»"/>
              <a:defRPr sz="6900">
                <a:solidFill>
                  <a:schemeClr val="tx1"/>
                </a:solidFill>
                <a:latin typeface="+mn-lt"/>
              </a:defRPr>
            </a:lvl9pPr>
          </a:lstStyle>
          <a:p>
            <a:pPr marL="112713" indent="-112713"/>
            <a:r>
              <a:rPr lang="en-US" sz="1400" smtClean="0">
                <a:latin typeface="Arial" pitchFamily="34" charset="0"/>
                <a:cs typeface="Arial" pitchFamily="34" charset="0"/>
              </a:rPr>
              <a:t>30keV, 4Amp, 3ms hydrogen neutral beam</a:t>
            </a:r>
          </a:p>
        </p:txBody>
      </p:sp>
      <p:grpSp>
        <p:nvGrpSpPr>
          <p:cNvPr id="126" name="Group 125"/>
          <p:cNvGrpSpPr/>
          <p:nvPr/>
        </p:nvGrpSpPr>
        <p:grpSpPr>
          <a:xfrm>
            <a:off x="9875138" y="3461801"/>
            <a:ext cx="2535516" cy="1742977"/>
            <a:chOff x="2519507" y="1163455"/>
            <a:chExt cx="6328318" cy="3383134"/>
          </a:xfrm>
        </p:grpSpPr>
        <p:grpSp>
          <p:nvGrpSpPr>
            <p:cNvPr id="127" name="Group 126"/>
            <p:cNvGrpSpPr/>
            <p:nvPr/>
          </p:nvGrpSpPr>
          <p:grpSpPr>
            <a:xfrm>
              <a:off x="2519507" y="1163455"/>
              <a:ext cx="5130426" cy="3383134"/>
              <a:chOff x="3780703" y="9289901"/>
              <a:chExt cx="6230365" cy="3783033"/>
            </a:xfrm>
          </p:grpSpPr>
          <p:pic>
            <p:nvPicPr>
              <p:cNvPr id="129" name="Picture 128" descr="BothViewsAndHSXBlue.jpg"/>
              <p:cNvPicPr>
                <a:picLocks noChangeAspect="1"/>
              </p:cNvPicPr>
              <p:nvPr/>
            </p:nvPicPr>
            <p:blipFill>
              <a:blip r:embed="rId21" cstate="print"/>
              <a:srcRect l="19028" r="17174"/>
              <a:stretch>
                <a:fillRect/>
              </a:stretch>
            </p:blipFill>
            <p:spPr>
              <a:xfrm>
                <a:off x="5070258" y="9289901"/>
                <a:ext cx="4940810" cy="3218030"/>
              </a:xfrm>
              <a:prstGeom prst="rect">
                <a:avLst/>
              </a:prstGeom>
            </p:spPr>
          </p:pic>
          <p:sp>
            <p:nvSpPr>
              <p:cNvPr id="130" name="TextBox 29"/>
              <p:cNvSpPr txBox="1">
                <a:spLocks noChangeArrowheads="1"/>
              </p:cNvSpPr>
              <p:nvPr/>
            </p:nvSpPr>
            <p:spPr bwMode="auto">
              <a:xfrm>
                <a:off x="4296323" y="12473082"/>
                <a:ext cx="3695520" cy="599852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sz="1000" smtClean="0"/>
                  <a:t>“</a:t>
                </a:r>
                <a:r>
                  <a:rPr lang="en-US" sz="1000" smtClean="0"/>
                  <a:t>Poloidal” Views</a:t>
                </a:r>
                <a:endParaRPr lang="en-US" sz="1000" dirty="0"/>
              </a:p>
            </p:txBody>
          </p:sp>
          <p:cxnSp>
            <p:nvCxnSpPr>
              <p:cNvPr id="131" name="Straight Arrow Connector 130"/>
              <p:cNvCxnSpPr/>
              <p:nvPr/>
            </p:nvCxnSpPr>
            <p:spPr bwMode="auto">
              <a:xfrm flipV="1">
                <a:off x="7266964" y="12065356"/>
                <a:ext cx="547712" cy="545943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headEnd type="none" w="med" len="med"/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32" name="TextBox 43"/>
              <p:cNvSpPr txBox="1">
                <a:spLocks noChangeArrowheads="1"/>
              </p:cNvSpPr>
              <p:nvPr/>
            </p:nvSpPr>
            <p:spPr bwMode="auto">
              <a:xfrm>
                <a:off x="3780703" y="10001383"/>
                <a:ext cx="3544003" cy="599853"/>
              </a:xfrm>
              <a:prstGeom prst="rect">
                <a:avLst/>
              </a:prstGeom>
              <a:solidFill>
                <a:schemeClr val="bg1">
                  <a:alpha val="24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sz="1000" dirty="0"/>
                  <a:t>Neutral Beam</a:t>
                </a:r>
              </a:p>
            </p:txBody>
          </p:sp>
          <p:cxnSp>
            <p:nvCxnSpPr>
              <p:cNvPr id="133" name="Straight Arrow Connector 45"/>
              <p:cNvCxnSpPr>
                <a:cxnSpLocks noChangeShapeType="1"/>
              </p:cNvCxnSpPr>
              <p:nvPr/>
            </p:nvCxnSpPr>
            <p:spPr bwMode="auto">
              <a:xfrm>
                <a:off x="6733998" y="10508985"/>
                <a:ext cx="905497" cy="891649"/>
              </a:xfrm>
              <a:prstGeom prst="straightConnector1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  <p:sp>
          <p:nvSpPr>
            <p:cNvPr id="128" name="TextBox 38"/>
            <p:cNvSpPr txBox="1">
              <a:spLocks noChangeArrowheads="1"/>
            </p:cNvSpPr>
            <p:nvPr/>
          </p:nvSpPr>
          <p:spPr bwMode="auto">
            <a:xfrm>
              <a:off x="5888849" y="1282429"/>
              <a:ext cx="2958976" cy="536442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FontTx/>
                <a:buNone/>
              </a:pPr>
              <a:r>
                <a:rPr lang="en-US" sz="1000" smtClean="0"/>
                <a:t>“</a:t>
              </a:r>
              <a:r>
                <a:rPr lang="en-US" sz="1000" smtClean="0"/>
                <a:t>Toroidal” Views</a:t>
              </a:r>
              <a:endParaRPr lang="en-US" sz="1000" dirty="0"/>
            </a:p>
          </p:txBody>
        </p:sp>
      </p:grpSp>
      <p:cxnSp>
        <p:nvCxnSpPr>
          <p:cNvPr id="144" name="Straight Arrow Connector 143"/>
          <p:cNvCxnSpPr/>
          <p:nvPr/>
        </p:nvCxnSpPr>
        <p:spPr bwMode="auto">
          <a:xfrm flipH="1">
            <a:off x="11413058" y="4553247"/>
            <a:ext cx="224926" cy="411596"/>
          </a:xfrm>
          <a:prstGeom prst="straightConnector1">
            <a:avLst/>
          </a:prstGeom>
          <a:ln w="19050">
            <a:solidFill>
              <a:srgbClr val="00B050"/>
            </a:solidFill>
            <a:headEnd type="none" w="med" len="med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31" name="Group 230"/>
          <p:cNvGrpSpPr/>
          <p:nvPr/>
        </p:nvGrpSpPr>
        <p:grpSpPr>
          <a:xfrm>
            <a:off x="15565106" y="2915832"/>
            <a:ext cx="2306337" cy="1760454"/>
            <a:chOff x="15538676" y="2915832"/>
            <a:chExt cx="2306337" cy="1760454"/>
          </a:xfrm>
        </p:grpSpPr>
        <p:pic>
          <p:nvPicPr>
            <p:cNvPr id="145" name="Picture 636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38676" y="3064970"/>
              <a:ext cx="2124901" cy="1611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9" name="TextBox 148"/>
            <p:cNvSpPr txBox="1"/>
            <p:nvPr/>
          </p:nvSpPr>
          <p:spPr>
            <a:xfrm>
              <a:off x="15617634" y="2915832"/>
              <a:ext cx="2227379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Velocity Along and Across the Symmetry Direction</a:t>
              </a:r>
              <a:endParaRPr lang="en-US" sz="800" dirty="0"/>
            </a:p>
          </p:txBody>
        </p:sp>
      </p:grpSp>
      <p:sp>
        <p:nvSpPr>
          <p:cNvPr id="150" name="Right Arrow 149"/>
          <p:cNvSpPr/>
          <p:nvPr/>
        </p:nvSpPr>
        <p:spPr>
          <a:xfrm rot="10800000" flipH="1" flipV="1">
            <a:off x="15519158" y="4223046"/>
            <a:ext cx="237324" cy="1657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13141092" y="6679569"/>
            <a:ext cx="2404106" cy="1970306"/>
            <a:chOff x="13938443" y="3399984"/>
            <a:chExt cx="2111518" cy="1650105"/>
          </a:xfrm>
        </p:grpSpPr>
        <p:pic>
          <p:nvPicPr>
            <p:cNvPr id="151" name="Picture 3"/>
            <p:cNvPicPr>
              <a:picLocks noChangeAspect="1" noChangeArrowheads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37" r="7515"/>
            <a:stretch/>
          </p:blipFill>
          <p:spPr bwMode="auto">
            <a:xfrm>
              <a:off x="13938443" y="3646205"/>
              <a:ext cx="1849931" cy="14038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2" name="TextBox 151"/>
            <p:cNvSpPr txBox="1"/>
            <p:nvPr/>
          </p:nvSpPr>
          <p:spPr>
            <a:xfrm>
              <a:off x="14146385" y="3399984"/>
              <a:ext cx="1631314" cy="206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Measured and Calculated V</a:t>
              </a:r>
              <a:r>
                <a:rPr lang="en-US" sz="1000" baseline="-25000" dirty="0" smtClean="0"/>
                <a:t>||</a:t>
              </a:r>
              <a:endParaRPr lang="en-US" sz="1000" dirty="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15105225" y="3924578"/>
              <a:ext cx="9447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Measured</a:t>
              </a:r>
              <a:endParaRPr lang="en-US" sz="1000" dirty="0"/>
            </a:p>
          </p:txBody>
        </p:sp>
        <p:cxnSp>
          <p:nvCxnSpPr>
            <p:cNvPr id="161" name="Straight Arrow Connector 160"/>
            <p:cNvCxnSpPr/>
            <p:nvPr/>
          </p:nvCxnSpPr>
          <p:spPr>
            <a:xfrm>
              <a:off x="15289820" y="4115571"/>
              <a:ext cx="174388" cy="303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Box 161"/>
            <p:cNvSpPr txBox="1"/>
            <p:nvPr/>
          </p:nvSpPr>
          <p:spPr>
            <a:xfrm>
              <a:off x="14241186" y="4654133"/>
              <a:ext cx="665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0000FF"/>
                  </a:solidFill>
                </a:rPr>
                <a:t>DKES</a:t>
              </a:r>
              <a:endParaRPr lang="en-US" sz="1000" dirty="0">
                <a:solidFill>
                  <a:srgbClr val="0000FF"/>
                </a:solidFill>
              </a:endParaRPr>
            </a:p>
          </p:txBody>
        </p:sp>
        <p:cxnSp>
          <p:nvCxnSpPr>
            <p:cNvPr id="163" name="Straight Arrow Connector 162"/>
            <p:cNvCxnSpPr/>
            <p:nvPr/>
          </p:nvCxnSpPr>
          <p:spPr>
            <a:xfrm flipV="1">
              <a:off x="14702852" y="4619179"/>
              <a:ext cx="235089" cy="153762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TextBox 163"/>
            <p:cNvSpPr txBox="1"/>
            <p:nvPr/>
          </p:nvSpPr>
          <p:spPr>
            <a:xfrm>
              <a:off x="14344553" y="3661682"/>
              <a:ext cx="7165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FF0000"/>
                  </a:solidFill>
                </a:rPr>
                <a:t>PENTA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165" name="Straight Arrow Connector 164"/>
            <p:cNvCxnSpPr/>
            <p:nvPr/>
          </p:nvCxnSpPr>
          <p:spPr>
            <a:xfrm>
              <a:off x="14566206" y="3860828"/>
              <a:ext cx="161898" cy="13167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/>
          <p:cNvGrpSpPr/>
          <p:nvPr/>
        </p:nvGrpSpPr>
        <p:grpSpPr>
          <a:xfrm>
            <a:off x="15289682" y="6679569"/>
            <a:ext cx="2248900" cy="1970305"/>
            <a:chOff x="17143346" y="6741276"/>
            <a:chExt cx="2034391" cy="1698389"/>
          </a:xfrm>
        </p:grpSpPr>
        <p:grpSp>
          <p:nvGrpSpPr>
            <p:cNvPr id="21" name="Group 20"/>
            <p:cNvGrpSpPr/>
            <p:nvPr/>
          </p:nvGrpSpPr>
          <p:grpSpPr>
            <a:xfrm>
              <a:off x="17143346" y="6987497"/>
              <a:ext cx="1953101" cy="1452168"/>
              <a:chOff x="13884909" y="5123337"/>
              <a:chExt cx="1953101" cy="1452168"/>
            </a:xfrm>
            <a:effectLst>
              <a:glow rad="127000">
                <a:schemeClr val="bg1"/>
              </a:glow>
            </a:effectLst>
          </p:grpSpPr>
          <p:pic>
            <p:nvPicPr>
              <p:cNvPr id="153" name="Picture 2"/>
              <p:cNvPicPr>
                <a:picLocks noChangeAspect="1" noChangeArrowheads="1"/>
              </p:cNvPicPr>
              <p:nvPr/>
            </p:nvPicPr>
            <p:blipFill rotWithShape="1"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33" r="6776"/>
              <a:stretch/>
            </p:blipFill>
            <p:spPr bwMode="auto">
              <a:xfrm>
                <a:off x="13884909" y="5123337"/>
                <a:ext cx="1903466" cy="1452168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1"/>
                </a:outerShdw>
                <a:reflection endPos="0" dir="5400000" sy="-100000" algn="bl" rotWithShape="0"/>
              </a:effectLst>
              <a:extLst/>
            </p:spPr>
          </p:pic>
          <p:sp>
            <p:nvSpPr>
              <p:cNvPr id="154" name="TextBox 153"/>
              <p:cNvSpPr txBox="1"/>
              <p:nvPr/>
            </p:nvSpPr>
            <p:spPr>
              <a:xfrm>
                <a:off x="14893274" y="5140896"/>
                <a:ext cx="9447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/>
                  <a:t>Measured</a:t>
                </a:r>
                <a:endParaRPr lang="en-US" sz="1000" dirty="0"/>
              </a:p>
            </p:txBody>
          </p:sp>
          <p:cxnSp>
            <p:nvCxnSpPr>
              <p:cNvPr id="155" name="Straight Arrow Connector 154"/>
              <p:cNvCxnSpPr/>
              <p:nvPr/>
            </p:nvCxnSpPr>
            <p:spPr>
              <a:xfrm>
                <a:off x="15288977" y="5323574"/>
                <a:ext cx="172742" cy="3290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TextBox 155"/>
              <p:cNvSpPr txBox="1"/>
              <p:nvPr/>
            </p:nvSpPr>
            <p:spPr>
              <a:xfrm>
                <a:off x="14269674" y="6059870"/>
                <a:ext cx="66594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>
                    <a:solidFill>
                      <a:srgbClr val="0000FF"/>
                    </a:solidFill>
                  </a:rPr>
                  <a:t>DKES</a:t>
                </a:r>
                <a:endParaRPr lang="en-US" sz="1000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57" name="Straight Arrow Connector 156"/>
              <p:cNvCxnSpPr/>
              <p:nvPr/>
            </p:nvCxnSpPr>
            <p:spPr>
              <a:xfrm flipV="1">
                <a:off x="14739291" y="6001063"/>
                <a:ext cx="235089" cy="153762"/>
              </a:xfrm>
              <a:prstGeom prst="straightConnector1">
                <a:avLst/>
              </a:prstGeom>
              <a:ln w="190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TextBox 157"/>
              <p:cNvSpPr txBox="1"/>
              <p:nvPr/>
            </p:nvSpPr>
            <p:spPr>
              <a:xfrm>
                <a:off x="14380992" y="5369557"/>
                <a:ext cx="7165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>
                    <a:solidFill>
                      <a:srgbClr val="FF0000"/>
                    </a:solidFill>
                  </a:rPr>
                  <a:t>PENTA</a:t>
                </a:r>
                <a:endParaRPr lang="en-US" sz="10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59" name="Straight Arrow Connector 158"/>
              <p:cNvCxnSpPr/>
              <p:nvPr/>
            </p:nvCxnSpPr>
            <p:spPr>
              <a:xfrm>
                <a:off x="14602645" y="5584989"/>
                <a:ext cx="161898" cy="226707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6" name="TextBox 165"/>
            <p:cNvSpPr txBox="1"/>
            <p:nvPr/>
          </p:nvSpPr>
          <p:spPr>
            <a:xfrm>
              <a:off x="17347890" y="6741276"/>
              <a:ext cx="1829847" cy="212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Measured and Calculated </a:t>
              </a:r>
              <a:r>
                <a:rPr lang="en-US" sz="1000" dirty="0" err="1" smtClean="0"/>
                <a:t>E</a:t>
              </a:r>
              <a:r>
                <a:rPr lang="en-US" sz="1000" baseline="-25000" dirty="0" err="1" smtClean="0"/>
                <a:t>r</a:t>
              </a:r>
              <a:endParaRPr lang="en-US" sz="1000" dirty="0"/>
            </a:p>
          </p:txBody>
        </p:sp>
      </p:grpSp>
      <p:sp>
        <p:nvSpPr>
          <p:cNvPr id="167" name="TextBox 29"/>
          <p:cNvSpPr txBox="1">
            <a:spLocks noChangeArrowheads="1"/>
          </p:cNvSpPr>
          <p:nvPr/>
        </p:nvSpPr>
        <p:spPr bwMode="auto">
          <a:xfrm>
            <a:off x="10983131" y="2933713"/>
            <a:ext cx="1522349" cy="27699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sz="1200" b="1" smtClean="0"/>
              <a:t>CHERS diagnostic</a:t>
            </a:r>
            <a:endParaRPr lang="en-US" sz="1200" b="1" dirty="0"/>
          </a:p>
        </p:txBody>
      </p:sp>
      <p:sp>
        <p:nvSpPr>
          <p:cNvPr id="224" name="Rectangle 223"/>
          <p:cNvSpPr/>
          <p:nvPr/>
        </p:nvSpPr>
        <p:spPr>
          <a:xfrm>
            <a:off x="9841698" y="6109648"/>
            <a:ext cx="342428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smtClean="0"/>
              <a:t>PENTA</a:t>
            </a:r>
            <a:r>
              <a:rPr lang="en-US" sz="1400" smtClean="0"/>
              <a:t> corrects </a:t>
            </a:r>
            <a:r>
              <a:rPr lang="en-US" sz="1400" b="1" smtClean="0"/>
              <a:t>DKES</a:t>
            </a:r>
            <a:r>
              <a:rPr lang="en-US" sz="1400" smtClean="0"/>
              <a:t> for momentum conservation in collision operator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smtClean="0"/>
              <a:t>Applicable to symmetric (quasi-symmetric stellarator and tokamak) through non-symmetric (classical stellarator) devices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/>
              <a:t>E</a:t>
            </a:r>
            <a:r>
              <a:rPr lang="en-US" sz="1400" baseline="-25000"/>
              <a:t>r</a:t>
            </a:r>
            <a:r>
              <a:rPr lang="en-US" sz="1400"/>
              <a:t> is found by </a:t>
            </a:r>
            <a:r>
              <a:rPr lang="en-US" sz="1400"/>
              <a:t>enforcing </a:t>
            </a:r>
            <a:r>
              <a:rPr lang="en-US" sz="1400" smtClean="0"/>
              <a:t>ambipolarity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smtClean="0"/>
              <a:t>Differences </a:t>
            </a:r>
            <a:r>
              <a:rPr lang="en-US" sz="1400"/>
              <a:t>between </a:t>
            </a:r>
            <a:r>
              <a:rPr lang="en-US" sz="1400"/>
              <a:t>the </a:t>
            </a:r>
            <a:r>
              <a:rPr lang="en-US" sz="1400" smtClean="0"/>
              <a:t>E</a:t>
            </a:r>
            <a:r>
              <a:rPr lang="en-US" sz="1400" baseline="-25000" smtClean="0"/>
              <a:t>r</a:t>
            </a:r>
            <a:r>
              <a:rPr lang="en-US" sz="1400" smtClean="0"/>
              <a:t> from PENTA </a:t>
            </a:r>
            <a:r>
              <a:rPr lang="en-US" sz="1400"/>
              <a:t>and DKES become significant when there are multiple ion species in </a:t>
            </a:r>
            <a:r>
              <a:rPr lang="en-US" sz="1400"/>
              <a:t>the </a:t>
            </a:r>
            <a:r>
              <a:rPr lang="en-US" sz="1400" smtClean="0"/>
              <a:t>calculation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/>
              <a:t>Momentum conservation is required for modeling to predict flows of </a:t>
            </a:r>
            <a:r>
              <a:rPr lang="en-US" sz="1400"/>
              <a:t>this </a:t>
            </a:r>
            <a:r>
              <a:rPr lang="en-US" sz="1400" smtClean="0"/>
              <a:t>level</a:t>
            </a:r>
            <a:endParaRPr lang="en-US" sz="1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2" name="Content Placeholder 2"/>
              <p:cNvSpPr txBox="1">
                <a:spLocks/>
              </p:cNvSpPr>
              <p:nvPr/>
            </p:nvSpPr>
            <p:spPr>
              <a:xfrm>
                <a:off x="15371400" y="5569709"/>
                <a:ext cx="2338091" cy="763999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1176338" indent="-1176338" algn="l" defTabSz="3135313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11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547938" indent="-981075" algn="l" defTabSz="3135313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9600">
                    <a:solidFill>
                      <a:schemeClr val="tx1"/>
                    </a:solidFill>
                    <a:latin typeface="+mn-lt"/>
                  </a:defRPr>
                </a:lvl2pPr>
                <a:lvl3pPr marL="3919538" indent="-784225" algn="l" defTabSz="3135313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8200">
                    <a:solidFill>
                      <a:schemeClr val="tx1"/>
                    </a:solidFill>
                    <a:latin typeface="+mn-lt"/>
                  </a:defRPr>
                </a:lvl3pPr>
                <a:lvl4pPr marL="5486400" indent="-784225" algn="l" defTabSz="3135313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6900">
                    <a:solidFill>
                      <a:schemeClr val="tx1"/>
                    </a:solidFill>
                    <a:latin typeface="+mn-lt"/>
                  </a:defRPr>
                </a:lvl4pPr>
                <a:lvl5pPr marL="7053263" indent="-782638" algn="l" defTabSz="3135313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900">
                    <a:solidFill>
                      <a:schemeClr val="tx1"/>
                    </a:solidFill>
                    <a:latin typeface="+mn-lt"/>
                  </a:defRPr>
                </a:lvl5pPr>
                <a:lvl6pPr marL="7510463" indent="-782638" algn="l" defTabSz="3135313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6900">
                    <a:solidFill>
                      <a:schemeClr val="tx1"/>
                    </a:solidFill>
                    <a:latin typeface="+mn-lt"/>
                  </a:defRPr>
                </a:lvl6pPr>
                <a:lvl7pPr marL="7967663" indent="-782638" algn="l" defTabSz="3135313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6900">
                    <a:solidFill>
                      <a:schemeClr val="tx1"/>
                    </a:solidFill>
                    <a:latin typeface="+mn-lt"/>
                  </a:defRPr>
                </a:lvl7pPr>
                <a:lvl8pPr marL="8424863" indent="-782638" algn="l" defTabSz="3135313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6900">
                    <a:solidFill>
                      <a:schemeClr val="tx1"/>
                    </a:solidFill>
                    <a:latin typeface="+mn-lt"/>
                  </a:defRPr>
                </a:lvl8pPr>
                <a:lvl9pPr marL="8882063" indent="-782638" algn="l" defTabSz="3135313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69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000">
                            <a:latin typeface="Cambria Math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000">
                            <a:latin typeface="Cambria Math"/>
                            <a:ea typeface="Cambria Math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sz="1000" dirty="0" smtClean="0"/>
                  <a:t> driven by </a:t>
                </a:r>
                <a:r>
                  <a:rPr lang="en-US" sz="1000" dirty="0" err="1" smtClean="0"/>
                  <a:t>ExB</a:t>
                </a:r>
                <a:r>
                  <a:rPr lang="en-US" sz="1000" dirty="0" smtClean="0"/>
                  <a:t> and </a:t>
                </a:r>
                <a:r>
                  <a:rPr lang="en-US" sz="1000" smtClean="0"/>
                  <a:t>diamagnetic </a:t>
                </a:r>
                <a:r>
                  <a:rPr lang="en-US" sz="1000" smtClean="0"/>
                  <a:t>flows.</a:t>
                </a:r>
                <a:endParaRPr lang="en-US" sz="1000" dirty="0" smtClean="0"/>
              </a:p>
              <a:p>
                <a:pPr marL="0" indent="0">
                  <a:buNone/>
                </a:pPr>
                <a:r>
                  <a:rPr lang="en-US" sz="1000" dirty="0" smtClean="0"/>
                  <a:t>V</a:t>
                </a:r>
                <a:r>
                  <a:rPr lang="en-US" sz="1000" baseline="-25000" dirty="0" smtClean="0"/>
                  <a:t>||</a:t>
                </a:r>
                <a:r>
                  <a:rPr lang="en-US" sz="1000" dirty="0" smtClean="0"/>
                  <a:t> proportional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000">
                            <a:latin typeface="Cambria Math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000">
                            <a:latin typeface="Cambria Math"/>
                            <a:ea typeface="Cambria Math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sz="1000" dirty="0" smtClean="0"/>
                  <a:t> will arise to cause the total flow to move </a:t>
                </a:r>
                <a:r>
                  <a:rPr lang="en-US" sz="1000" smtClean="0"/>
                  <a:t>along </a:t>
                </a:r>
                <a:r>
                  <a:rPr lang="en-US" sz="1000" smtClean="0"/>
                  <a:t>helical </a:t>
                </a:r>
                <a:r>
                  <a:rPr lang="en-US" sz="1000" dirty="0" smtClean="0"/>
                  <a:t>direction </a:t>
                </a:r>
                <a:r>
                  <a:rPr lang="en-US" sz="1000" smtClean="0"/>
                  <a:t>of </a:t>
                </a:r>
                <a:r>
                  <a:rPr lang="en-US" sz="1000" smtClean="0"/>
                  <a:t>symmetry.</a:t>
                </a:r>
                <a:endParaRPr lang="en-US" sz="1000" dirty="0" smtClean="0"/>
              </a:p>
            </p:txBody>
          </p:sp>
        </mc:Choice>
        <mc:Fallback>
          <p:sp>
            <p:nvSpPr>
              <p:cNvPr id="17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1400" y="5569709"/>
                <a:ext cx="2338091" cy="763999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3" name="Group 172"/>
          <p:cNvGrpSpPr/>
          <p:nvPr/>
        </p:nvGrpSpPr>
        <p:grpSpPr>
          <a:xfrm>
            <a:off x="13428175" y="4824991"/>
            <a:ext cx="2026192" cy="1593294"/>
            <a:chOff x="88346" y="1252144"/>
            <a:chExt cx="3800604" cy="2929965"/>
          </a:xfrm>
        </p:grpSpPr>
        <p:grpSp>
          <p:nvGrpSpPr>
            <p:cNvPr id="174" name="Group 173"/>
            <p:cNvGrpSpPr/>
            <p:nvPr/>
          </p:nvGrpSpPr>
          <p:grpSpPr>
            <a:xfrm>
              <a:off x="88346" y="1252144"/>
              <a:ext cx="3800604" cy="2929965"/>
              <a:chOff x="15624167" y="10164323"/>
              <a:chExt cx="2667000" cy="2280026"/>
            </a:xfrm>
          </p:grpSpPr>
          <p:grpSp>
            <p:nvGrpSpPr>
              <p:cNvPr id="176" name="Group 175"/>
              <p:cNvGrpSpPr/>
              <p:nvPr/>
            </p:nvGrpSpPr>
            <p:grpSpPr>
              <a:xfrm>
                <a:off x="15624167" y="10164323"/>
                <a:ext cx="2667000" cy="2280026"/>
                <a:chOff x="12362787" y="9275719"/>
                <a:chExt cx="2667000" cy="2280026"/>
              </a:xfrm>
            </p:grpSpPr>
            <p:grpSp>
              <p:nvGrpSpPr>
                <p:cNvPr id="178" name="Group 177"/>
                <p:cNvGrpSpPr/>
                <p:nvPr/>
              </p:nvGrpSpPr>
              <p:grpSpPr>
                <a:xfrm>
                  <a:off x="12362787" y="9275719"/>
                  <a:ext cx="2667000" cy="2280026"/>
                  <a:chOff x="19278599" y="3347995"/>
                  <a:chExt cx="2667000" cy="2280026"/>
                </a:xfrm>
              </p:grpSpPr>
              <p:pic>
                <p:nvPicPr>
                  <p:cNvPr id="180" name="Picture 92"/>
                  <p:cNvPicPr>
                    <a:picLocks noChangeAspect="1" noChangeArrowheads="1"/>
                  </p:cNvPicPr>
                  <p:nvPr/>
                </p:nvPicPr>
                <p:blipFill>
                  <a:blip r:embed="rId26" cstate="print"/>
                  <a:srcRect/>
                  <a:stretch>
                    <a:fillRect/>
                  </a:stretch>
                </p:blipFill>
                <p:spPr bwMode="auto">
                  <a:xfrm>
                    <a:off x="19278599" y="3511923"/>
                    <a:ext cx="2667000" cy="2000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cxnSp>
                <p:nvCxnSpPr>
                  <p:cNvPr id="181" name="Straight Arrow Connector 180"/>
                  <p:cNvCxnSpPr/>
                  <p:nvPr/>
                </p:nvCxnSpPr>
                <p:spPr bwMode="auto">
                  <a:xfrm flipV="1">
                    <a:off x="20401429" y="4409622"/>
                    <a:ext cx="333376" cy="355122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182" name="Straight Arrow Connector 181"/>
                  <p:cNvCxnSpPr/>
                  <p:nvPr/>
                </p:nvCxnSpPr>
                <p:spPr bwMode="auto">
                  <a:xfrm flipH="1" flipV="1">
                    <a:off x="20541924" y="4226439"/>
                    <a:ext cx="178837" cy="191878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184" name="Straight Arrow Connector 183"/>
                  <p:cNvCxnSpPr/>
                  <p:nvPr/>
                </p:nvCxnSpPr>
                <p:spPr bwMode="auto">
                  <a:xfrm rot="5400000" flipH="1" flipV="1">
                    <a:off x="20201405" y="4412317"/>
                    <a:ext cx="542925" cy="161925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sp>
                <p:nvSpPr>
                  <p:cNvPr id="185" name="TextBox 184"/>
                  <p:cNvSpPr txBox="1"/>
                  <p:nvPr/>
                </p:nvSpPr>
                <p:spPr>
                  <a:xfrm>
                    <a:off x="20589672" y="4019083"/>
                    <a:ext cx="476250" cy="34965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1050" b="1" dirty="0" smtClean="0"/>
                      <a:t>V</a:t>
                    </a:r>
                    <a:r>
                      <a:rPr lang="en-US" sz="1050" baseline="-25000" dirty="0" smtClean="0"/>
                      <a:t>┴</a:t>
                    </a:r>
                    <a:endParaRPr lang="en-US" sz="1050" baseline="30000" dirty="0"/>
                  </a:p>
                </p:txBody>
              </p:sp>
              <p:sp>
                <p:nvSpPr>
                  <p:cNvPr id="186" name="TextBox 185"/>
                  <p:cNvSpPr txBox="1"/>
                  <p:nvPr/>
                </p:nvSpPr>
                <p:spPr>
                  <a:xfrm>
                    <a:off x="20204673" y="4382617"/>
                    <a:ext cx="293641" cy="34965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1050" b="1" dirty="0" smtClean="0"/>
                      <a:t>V</a:t>
                    </a:r>
                    <a:endParaRPr lang="en-US" sz="1050" b="1" baseline="30000" dirty="0"/>
                  </a:p>
                </p:txBody>
              </p:sp>
              <p:sp>
                <p:nvSpPr>
                  <p:cNvPr id="187" name="TextBox 186"/>
                  <p:cNvSpPr txBox="1"/>
                  <p:nvPr/>
                </p:nvSpPr>
                <p:spPr>
                  <a:xfrm>
                    <a:off x="20444433" y="4594367"/>
                    <a:ext cx="733426" cy="34965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1050" b="1" dirty="0" smtClean="0"/>
                      <a:t>V</a:t>
                    </a:r>
                    <a:r>
                      <a:rPr lang="en-US" sz="1050" b="1" baseline="-25000" dirty="0" smtClean="0"/>
                      <a:t>||</a:t>
                    </a:r>
                    <a:endParaRPr lang="en-US" sz="1050" b="1" baseline="30000" dirty="0"/>
                  </a:p>
                </p:txBody>
              </p:sp>
              <p:sp>
                <p:nvSpPr>
                  <p:cNvPr id="188" name="TextBox 187"/>
                  <p:cNvSpPr txBox="1"/>
                  <p:nvPr/>
                </p:nvSpPr>
                <p:spPr>
                  <a:xfrm>
                    <a:off x="20201406" y="5257800"/>
                    <a:ext cx="771524" cy="370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l-GR" sz="1200" dirty="0" smtClean="0"/>
                      <a:t>ζ</a:t>
                    </a:r>
                    <a:r>
                      <a:rPr lang="en-US" sz="1200" baseline="-25000" dirty="0" smtClean="0"/>
                      <a:t>Boozer</a:t>
                    </a:r>
                    <a:r>
                      <a:rPr lang="en-US" sz="1200" dirty="0" smtClean="0"/>
                      <a:t> </a:t>
                    </a:r>
                    <a:endParaRPr lang="en-US" sz="1200" dirty="0"/>
                  </a:p>
                </p:txBody>
              </p:sp>
              <p:sp>
                <p:nvSpPr>
                  <p:cNvPr id="189" name="TextBox 188"/>
                  <p:cNvSpPr txBox="1"/>
                  <p:nvPr/>
                </p:nvSpPr>
                <p:spPr>
                  <a:xfrm>
                    <a:off x="19689140" y="3347995"/>
                    <a:ext cx="1956221" cy="34965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1000" dirty="0" smtClean="0"/>
                      <a:t>|B| and Velocity in HSX</a:t>
                    </a:r>
                    <a:endParaRPr lang="en-US" sz="1000" dirty="0"/>
                  </a:p>
                </p:txBody>
              </p:sp>
            </p:grpSp>
            <p:sp>
              <p:nvSpPr>
                <p:cNvPr id="179" name="Rectangle 178"/>
                <p:cNvSpPr/>
                <p:nvPr/>
              </p:nvSpPr>
              <p:spPr>
                <a:xfrm rot="16200000">
                  <a:off x="12120988" y="10157565"/>
                  <a:ext cx="797432" cy="30555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l-GR" sz="1200" dirty="0" smtClean="0"/>
                    <a:t>θ</a:t>
                  </a:r>
                  <a:r>
                    <a:rPr lang="en-US" sz="1200" baseline="-25000" dirty="0" smtClean="0"/>
                    <a:t>Boozer</a:t>
                  </a:r>
                  <a:endParaRPr lang="en-US" sz="1200" baseline="-25000" dirty="0"/>
                </a:p>
              </p:txBody>
            </p:sp>
          </p:grpSp>
          <p:cxnSp>
            <p:nvCxnSpPr>
              <p:cNvPr id="177" name="Straight Arrow Connector 176"/>
              <p:cNvCxnSpPr/>
              <p:nvPr/>
            </p:nvCxnSpPr>
            <p:spPr bwMode="auto">
              <a:xfrm rot="5400000" flipH="1" flipV="1">
                <a:off x="16299180" y="11803380"/>
                <a:ext cx="224790" cy="217170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75" name="TextBox 174"/>
            <p:cNvSpPr txBox="1"/>
            <p:nvPr/>
          </p:nvSpPr>
          <p:spPr>
            <a:xfrm>
              <a:off x="881348" y="3250759"/>
              <a:ext cx="329092" cy="42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B</a:t>
              </a:r>
              <a:endParaRPr lang="en-US" sz="1000" b="1" dirty="0"/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15403924" y="4718560"/>
            <a:ext cx="2271969" cy="809959"/>
            <a:chOff x="15487052" y="4718560"/>
            <a:chExt cx="2271969" cy="809959"/>
          </a:xfrm>
        </p:grpSpPr>
        <p:graphicFrame>
          <p:nvGraphicFramePr>
            <p:cNvPr id="190" name="Object 18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50970766"/>
                </p:ext>
              </p:extLst>
            </p:nvPr>
          </p:nvGraphicFramePr>
          <p:xfrm>
            <a:off x="15487052" y="4718560"/>
            <a:ext cx="2271928" cy="4667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9" name="Equation" r:id="rId27" imgW="2603160" imgH="533160" progId="Equation.3">
                    <p:embed/>
                  </p:oleObj>
                </mc:Choice>
                <mc:Fallback>
                  <p:oleObj name="Equation" r:id="rId27" imgW="2603160" imgH="5331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87052" y="4718560"/>
                          <a:ext cx="2271928" cy="4667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1" name="Right Brace 190"/>
            <p:cNvSpPr/>
            <p:nvPr/>
          </p:nvSpPr>
          <p:spPr>
            <a:xfrm rot="5400000">
              <a:off x="16232207" y="4693792"/>
              <a:ext cx="147890" cy="1043817"/>
            </a:xfrm>
            <a:prstGeom prst="rightBrace">
              <a:avLst>
                <a:gd name="adj1" fmla="val 68333"/>
                <a:gd name="adj2" fmla="val 50000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ight Brace 191"/>
            <p:cNvSpPr/>
            <p:nvPr/>
          </p:nvSpPr>
          <p:spPr>
            <a:xfrm rot="5400000">
              <a:off x="17302724" y="4788080"/>
              <a:ext cx="117638" cy="794957"/>
            </a:xfrm>
            <a:prstGeom prst="rightBrace">
              <a:avLst>
                <a:gd name="adj1" fmla="val 39444"/>
                <a:gd name="adj2" fmla="val 50000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93" name="Object 19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2779332"/>
                </p:ext>
              </p:extLst>
            </p:nvPr>
          </p:nvGraphicFramePr>
          <p:xfrm>
            <a:off x="16220528" y="5302546"/>
            <a:ext cx="177496" cy="2259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0" name="Equation" r:id="rId29" imgW="215640" imgH="241200" progId="Equation.3">
                    <p:embed/>
                  </p:oleObj>
                </mc:Choice>
                <mc:Fallback>
                  <p:oleObj name="Equation" r:id="rId29" imgW="2156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20528" y="5302546"/>
                          <a:ext cx="177496" cy="2259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" name="Object 19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241953"/>
                </p:ext>
              </p:extLst>
            </p:nvPr>
          </p:nvGraphicFramePr>
          <p:xfrm>
            <a:off x="17317442" y="5277181"/>
            <a:ext cx="171627" cy="2486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1" name="Equation" r:id="rId31" imgW="177480" imgH="266400" progId="Equation.3">
                    <p:embed/>
                  </p:oleObj>
                </mc:Choice>
                <mc:Fallback>
                  <p:oleObj name="Equation" r:id="rId31" imgW="177480" imgH="266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17442" y="5277181"/>
                          <a:ext cx="171627" cy="2486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8" name="Text Box 112"/>
          <p:cNvSpPr txBox="1">
            <a:spLocks noChangeArrowheads="1"/>
          </p:cNvSpPr>
          <p:nvPr/>
        </p:nvSpPr>
        <p:spPr bwMode="auto">
          <a:xfrm>
            <a:off x="25351079" y="2367338"/>
            <a:ext cx="7151620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Divertors and fueling  </a:t>
            </a:r>
            <a:r>
              <a:rPr 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(posters by A. Bader &amp; L. Stephey)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sp>
        <p:nvSpPr>
          <p:cNvPr id="219" name="Text Box 112"/>
          <p:cNvSpPr txBox="1">
            <a:spLocks noChangeArrowheads="1"/>
          </p:cNvSpPr>
          <p:nvPr/>
        </p:nvSpPr>
        <p:spPr bwMode="auto">
          <a:xfrm>
            <a:off x="17690007" y="11216325"/>
            <a:ext cx="7151620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Modulated </a:t>
            </a:r>
            <a:r>
              <a:rPr 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ECH experiments   </a:t>
            </a:r>
            <a:r>
              <a:rPr 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(poster by G. Weir)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Symbol" pitchFamily="96" charset="2"/>
            </a:endParaRPr>
          </a:p>
        </p:txBody>
      </p:sp>
      <p:sp>
        <p:nvSpPr>
          <p:cNvPr id="252" name="Rectangle 267"/>
          <p:cNvSpPr>
            <a:spLocks noChangeArrowheads="1"/>
          </p:cNvSpPr>
          <p:nvPr/>
        </p:nvSpPr>
        <p:spPr bwMode="auto">
          <a:xfrm>
            <a:off x="17573260" y="11586157"/>
            <a:ext cx="7283383" cy="181820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spcBef>
                <a:spcPts val="300"/>
              </a:spcBef>
              <a:buFont typeface="Arial" pitchFamily="34" charset="0"/>
              <a:buChar char="•"/>
            </a:pPr>
            <a:r>
              <a:rPr lang="en-US" sz="1400" smtClean="0"/>
              <a:t>A </a:t>
            </a:r>
            <a:r>
              <a:rPr lang="en-US" sz="1400" smtClean="0"/>
              <a:t>second </a:t>
            </a:r>
            <a:r>
              <a:rPr lang="en-US" sz="1400" smtClean="0"/>
              <a:t>100 </a:t>
            </a:r>
            <a:r>
              <a:rPr lang="en-US" sz="1400" dirty="0" smtClean="0"/>
              <a:t>kW / 28 GHz ECRH system has been installed and tested, doubling the heating capacity of HSX and allowing modulated heating experiments.</a:t>
            </a:r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</a:pPr>
            <a:r>
              <a:rPr lang="en-US" sz="1400" dirty="0"/>
              <a:t>Modulated heating </a:t>
            </a:r>
            <a:r>
              <a:rPr lang="en-US" sz="1400"/>
              <a:t>experiments </a:t>
            </a:r>
            <a:r>
              <a:rPr lang="en-US" sz="1400" smtClean="0"/>
              <a:t>are </a:t>
            </a:r>
            <a:r>
              <a:rPr lang="en-US" sz="1400" dirty="0"/>
              <a:t>used to determine the electron thermal diffusivity from the dynamic response of the electron temperature using the Electron Cyclotron Emission (ECE) diagnostic.  </a:t>
            </a:r>
            <a:endParaRPr lang="en-US" sz="1400" dirty="0" smtClean="0"/>
          </a:p>
          <a:p>
            <a:pPr marL="285750" indent="-285750">
              <a:spcBef>
                <a:spcPts val="300"/>
              </a:spcBef>
              <a:buFont typeface="Arial" pitchFamily="34" charset="0"/>
              <a:buChar char="•"/>
            </a:pPr>
            <a:r>
              <a:rPr lang="en-US" sz="1400" smtClean="0"/>
              <a:t>Initial </a:t>
            </a:r>
            <a:r>
              <a:rPr lang="en-US" sz="1400" dirty="0"/>
              <a:t>measurements yield an incremental thermal diffusivity consistent with the power-balance value in the core of </a:t>
            </a:r>
            <a:r>
              <a:rPr lang="en-US" sz="1400"/>
              <a:t>HSX </a:t>
            </a:r>
            <a:r>
              <a:rPr lang="en-US" sz="1400" smtClean="0"/>
              <a:t>and consistent </a:t>
            </a:r>
            <a:r>
              <a:rPr lang="en-US" sz="1400" dirty="0" smtClean="0"/>
              <a:t>with other </a:t>
            </a:r>
            <a:r>
              <a:rPr lang="en-US" sz="1400" dirty="0" err="1" smtClean="0"/>
              <a:t>stellarator</a:t>
            </a:r>
            <a:r>
              <a:rPr lang="en-US" sz="1400" dirty="0" smtClean="0"/>
              <a:t> results.</a:t>
            </a:r>
          </a:p>
        </p:txBody>
      </p:sp>
      <p:pic>
        <p:nvPicPr>
          <p:cNvPr id="253" name="Picture 3" descr="D:\DropBox\Talks and Conferences\HeliotronJ Talk\Thermal Transport\Trad_500Hz_vs_time_wlabales.png"/>
          <p:cNvPicPr>
            <a:picLocks noChangeAspect="1" noChangeArrowheads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62"/>
          <a:stretch/>
        </p:blipFill>
        <p:spPr bwMode="auto">
          <a:xfrm>
            <a:off x="17990508" y="13266246"/>
            <a:ext cx="2824961" cy="228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4" name="Group 263"/>
          <p:cNvGrpSpPr>
            <a:grpSpLocks noChangeAspect="1"/>
          </p:cNvGrpSpPr>
          <p:nvPr/>
        </p:nvGrpSpPr>
        <p:grpSpPr>
          <a:xfrm>
            <a:off x="21674539" y="13248857"/>
            <a:ext cx="2874195" cy="2285745"/>
            <a:chOff x="24787678" y="5195401"/>
            <a:chExt cx="3449419" cy="2743200"/>
          </a:xfrm>
        </p:grpSpPr>
        <p:pic>
          <p:nvPicPr>
            <p:cNvPr id="265" name="Picture 3" descr="D:\DropBox\Talks and Conferences\HeliotronJ Talk\Thermal Transport\shot_41_timedelay_chi.png"/>
            <p:cNvPicPr>
              <a:picLocks noChangeAspect="1" noChangeArrowheads="1"/>
            </p:cNvPicPr>
            <p:nvPr/>
          </p:nvPicPr>
          <p:blipFill rotWithShape="1"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92"/>
            <a:stretch/>
          </p:blipFill>
          <p:spPr bwMode="auto">
            <a:xfrm>
              <a:off x="24787678" y="5195401"/>
              <a:ext cx="3449419" cy="2743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6" name="TextBox 265"/>
                <p:cNvSpPr txBox="1"/>
                <p:nvPr/>
              </p:nvSpPr>
              <p:spPr>
                <a:xfrm>
                  <a:off x="25810378" y="5899447"/>
                  <a:ext cx="140401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/>
                              </a:rPr>
                              <m:t>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/>
                              </a:rPr>
                              <m:t>𝑃𝐵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/>
                          </a:rPr>
                          <m:t>&lt;0.3</m:t>
                        </m:r>
                      </m:oMath>
                    </m:oMathPara>
                  </a14:m>
                  <a:endParaRPr lang="en-US" sz="1400" dirty="0" smtClean="0"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133" name="TextBox 1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810378" y="5899447"/>
                  <a:ext cx="1404017" cy="307777"/>
                </a:xfrm>
                <a:prstGeom prst="rect">
                  <a:avLst/>
                </a:prstGeom>
                <a:blipFill rotWithShape="1">
                  <a:blip r:embed="rId35"/>
                  <a:stretch>
                    <a:fillRect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7" name="Right Arrow 266"/>
          <p:cNvSpPr/>
          <p:nvPr/>
        </p:nvSpPr>
        <p:spPr bwMode="auto">
          <a:xfrm rot="10800000" flipH="1">
            <a:off x="21142695" y="14251179"/>
            <a:ext cx="286043" cy="182707"/>
          </a:xfrm>
          <a:prstGeom prst="rightArrow">
            <a:avLst/>
          </a:prstGeom>
          <a:solidFill>
            <a:srgbClr val="00FF00"/>
          </a:solidFill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5136475" y="2841664"/>
            <a:ext cx="504182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smtClean="0"/>
              <a:t>DIVERTORS and EDGE STRUCTURES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mtClean="0"/>
              <a:t>EMC3 </a:t>
            </a:r>
            <a:r>
              <a:rPr lang="en-US"/>
              <a:t>predicts the existence </a:t>
            </a:r>
            <a:r>
              <a:rPr lang="en-US"/>
              <a:t>of </a:t>
            </a:r>
            <a:r>
              <a:rPr lang="en-US" smtClean="0"/>
              <a:t>measurable flows </a:t>
            </a:r>
            <a:r>
              <a:rPr lang="en-US"/>
              <a:t>around remnant island structures in </a:t>
            </a:r>
            <a:r>
              <a:rPr lang="en-US"/>
              <a:t>the </a:t>
            </a:r>
            <a:r>
              <a:rPr lang="en-US" smtClean="0"/>
              <a:t>HSX SOL.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/>
              <a:t>Islands give rise to counter-streaming </a:t>
            </a:r>
            <a:r>
              <a:rPr lang="en-US"/>
              <a:t>ion </a:t>
            </a:r>
            <a:r>
              <a:rPr lang="en-US" smtClean="0"/>
              <a:t>flows 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 smtClean="0"/>
              <a:t>edge which are </a:t>
            </a:r>
            <a:r>
              <a:rPr lang="en-US"/>
              <a:t>thought to degrade edge performance </a:t>
            </a:r>
            <a:r>
              <a:rPr lang="en-US"/>
              <a:t>in </a:t>
            </a:r>
            <a:r>
              <a:rPr lang="en-US" smtClean="0"/>
              <a:t>stellarators such </a:t>
            </a:r>
            <a:r>
              <a:rPr lang="en-US"/>
              <a:t>as W7-AS.</a:t>
            </a:r>
            <a:endParaRPr lang="en-US"/>
          </a:p>
          <a:p>
            <a:pPr marL="285750" indent="-285750">
              <a:buFont typeface="Arial" pitchFamily="34" charset="0"/>
              <a:buChar char="•"/>
            </a:pPr>
            <a:r>
              <a:rPr lang="en-US"/>
              <a:t>Flow strength and location can be altered significantly with external coils, providing a testable basis for code </a:t>
            </a:r>
            <a:r>
              <a:rPr lang="en-US"/>
              <a:t>validation</a:t>
            </a:r>
            <a:r>
              <a:rPr lang="en-US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mtClean="0"/>
              <a:t>Measurements of flows around the islands in the edge of HSX are underway</a:t>
            </a:r>
          </a:p>
          <a:p>
            <a:r>
              <a:rPr lang="en-US" b="1" smtClean="0"/>
              <a:t>FUELING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/>
              <a:t>DEGAS has been upgraded to simulate a supersonic gas injector (SGI) in HSX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/>
              <a:t>Simulations </a:t>
            </a:r>
            <a:r>
              <a:rPr lang="en-US"/>
              <a:t>indicate </a:t>
            </a:r>
            <a:r>
              <a:rPr lang="en-US" smtClean="0"/>
              <a:t>an improved </a:t>
            </a:r>
            <a:r>
              <a:rPr lang="en-US"/>
              <a:t>fueling </a:t>
            </a:r>
            <a:r>
              <a:rPr lang="en-US" smtClean="0"/>
              <a:t>efficiency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mtClean="0"/>
              <a:t>HSX is upgrading to use a SGI fueling ystem, and increasing the toroidal number of H-alpha arrays</a:t>
            </a:r>
            <a:endParaRPr lang="en-US"/>
          </a:p>
          <a:p>
            <a:pPr marL="285750" indent="-285750">
              <a:buFont typeface="Arial" pitchFamily="34" charset="0"/>
              <a:buChar char="•"/>
            </a:pPr>
            <a:endParaRPr lang="en-US"/>
          </a:p>
        </p:txBody>
      </p:sp>
      <p:sp>
        <p:nvSpPr>
          <p:cNvPr id="269" name="TextBox 268"/>
          <p:cNvSpPr txBox="1"/>
          <p:nvPr/>
        </p:nvSpPr>
        <p:spPr>
          <a:xfrm>
            <a:off x="31477530" y="5762493"/>
            <a:ext cx="495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SGI</a:t>
            </a:r>
            <a:endParaRPr lang="en-US" sz="1200" dirty="0"/>
          </a:p>
        </p:txBody>
      </p:sp>
      <p:grpSp>
        <p:nvGrpSpPr>
          <p:cNvPr id="69" name="Group 68"/>
          <p:cNvGrpSpPr/>
          <p:nvPr/>
        </p:nvGrpSpPr>
        <p:grpSpPr>
          <a:xfrm>
            <a:off x="30067898" y="5202632"/>
            <a:ext cx="2615776" cy="1961830"/>
            <a:chOff x="30067898" y="5528519"/>
            <a:chExt cx="2615776" cy="1961830"/>
          </a:xfrm>
        </p:grpSpPr>
        <p:pic>
          <p:nvPicPr>
            <p:cNvPr id="268" name="Picture 267" descr="sgi_den_log.png"/>
            <p:cNvPicPr>
              <a:picLocks noChangeAspect="1"/>
            </p:cNvPicPr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0067898" y="5528519"/>
              <a:ext cx="2615776" cy="1961830"/>
            </a:xfrm>
            <a:prstGeom prst="rect">
              <a:avLst/>
            </a:prstGeom>
          </p:spPr>
        </p:pic>
        <p:sp>
          <p:nvSpPr>
            <p:cNvPr id="270" name="TextBox 269"/>
            <p:cNvSpPr txBox="1"/>
            <p:nvPr/>
          </p:nvSpPr>
          <p:spPr>
            <a:xfrm>
              <a:off x="30877455" y="7194263"/>
              <a:ext cx="4953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smtClean="0"/>
                <a:t>R(cm)</a:t>
              </a:r>
              <a:endParaRPr lang="en-US" sz="800" dirty="0"/>
            </a:p>
          </p:txBody>
        </p:sp>
        <p:sp>
          <p:nvSpPr>
            <p:cNvPr id="271" name="TextBox 270"/>
            <p:cNvSpPr txBox="1"/>
            <p:nvPr/>
          </p:nvSpPr>
          <p:spPr>
            <a:xfrm rot="16200000">
              <a:off x="29905272" y="6246180"/>
              <a:ext cx="567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smtClean="0"/>
                <a:t>Z(cm)</a:t>
              </a:r>
              <a:endParaRPr lang="en-US" sz="800" dirty="0"/>
            </a:p>
          </p:txBody>
        </p:sp>
      </p:grpSp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3603356"/>
              </p:ext>
            </p:extLst>
          </p:nvPr>
        </p:nvGraphicFramePr>
        <p:xfrm>
          <a:off x="21471339" y="8206755"/>
          <a:ext cx="4064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2" name="Equation" r:id="rId37" imgW="406048" imgH="253780" progId="Equation.3">
                  <p:embed/>
                </p:oleObj>
              </mc:Choice>
              <mc:Fallback>
                <p:oleObj name="Equation" r:id="rId37" imgW="406048" imgH="253780" progId="Equation.3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1339" y="8206755"/>
                        <a:ext cx="4064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" name="Text Box 112"/>
          <p:cNvSpPr txBox="1">
            <a:spLocks noChangeArrowheads="1"/>
          </p:cNvSpPr>
          <p:nvPr/>
        </p:nvSpPr>
        <p:spPr bwMode="auto">
          <a:xfrm>
            <a:off x="25331674" y="7097738"/>
            <a:ext cx="7151620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ICH and ion confinement  </a:t>
            </a:r>
            <a:r>
              <a:rPr 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(poster by K.M. Likin)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sp>
        <p:nvSpPr>
          <p:cNvPr id="272" name="Text Box 112"/>
          <p:cNvSpPr txBox="1">
            <a:spLocks noChangeArrowheads="1"/>
          </p:cNvSpPr>
          <p:nvPr/>
        </p:nvSpPr>
        <p:spPr bwMode="auto">
          <a:xfrm>
            <a:off x="25312140" y="11204415"/>
            <a:ext cx="7151620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HSX Magnetic configuration studies </a:t>
            </a:r>
            <a:r>
              <a:rPr 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(poster by J.N. Talmadge)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sp>
        <p:nvSpPr>
          <p:cNvPr id="273" name="TextBox 272"/>
          <p:cNvSpPr txBox="1"/>
          <p:nvPr/>
        </p:nvSpPr>
        <p:spPr>
          <a:xfrm>
            <a:off x="24864364" y="11577704"/>
            <a:ext cx="80540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mtClean="0"/>
              <a:t>  </a:t>
            </a:r>
            <a:r>
              <a:rPr lang="en-US" sz="1600" smtClean="0"/>
              <a:t>Goal is to vary magnetic configuration using auxiliary coils and minimize or maximize target physics parameters: effective ripple, energetic particle confinement or bootstrap current. Then, test this capability experimentally.</a:t>
            </a:r>
          </a:p>
          <a:p>
            <a:pPr>
              <a:buFont typeface="Arial" pitchFamily="34" charset="0"/>
              <a:buChar char="•"/>
            </a:pPr>
            <a:r>
              <a:rPr lang="en-US" sz="1600" smtClean="0"/>
              <a:t>  Initial optimization runs show that the effective ripple can be decreased  with the auxiliary coils, but difficult to decrease energetic trapped particle losses at </a:t>
            </a:r>
            <a:r>
              <a:rPr lang="en-US" smtClean="0"/>
              <a:t>the</a:t>
            </a:r>
            <a:r>
              <a:rPr lang="en-US" sz="1600" smtClean="0"/>
              <a:t> </a:t>
            </a:r>
            <a:r>
              <a:rPr lang="en-US" sz="1600" smtClean="0"/>
              <a:t>core.</a:t>
            </a:r>
          </a:p>
          <a:p>
            <a:pPr>
              <a:buFont typeface="Arial" pitchFamily="34" charset="0"/>
              <a:buChar char="•"/>
            </a:pPr>
            <a:r>
              <a:rPr lang="en-US" sz="1600" smtClean="0"/>
              <a:t> The [n,m] = [48,0] component of the magnetic field spectrum, due to the 48 modular </a:t>
            </a:r>
            <a:r>
              <a:rPr lang="en-US" sz="1600" smtClean="0"/>
              <a:t>coils, </a:t>
            </a:r>
            <a:r>
              <a:rPr lang="en-US" sz="1600" smtClean="0"/>
              <a:t>leads to large trapped alpha particle losses in an HSX reactor. Doubling the number of coils reduces this loss. </a:t>
            </a:r>
          </a:p>
          <a:p>
            <a:pPr>
              <a:buFont typeface="Arial" pitchFamily="34" charset="0"/>
              <a:buChar char="•"/>
            </a:pPr>
            <a:r>
              <a:rPr lang="en-US" sz="1600" smtClean="0"/>
              <a:t>  Minimization of effective ripple does not lead to optimized alpha </a:t>
            </a:r>
            <a:r>
              <a:rPr lang="en-US" sz="1600" smtClean="0"/>
              <a:t>particle confinement</a:t>
            </a:r>
            <a:r>
              <a:rPr lang="en-US" sz="1600" smtClean="0"/>
              <a:t>. </a:t>
            </a:r>
          </a:p>
          <a:p>
            <a:endParaRPr lang="en-US" smtClean="0"/>
          </a:p>
        </p:txBody>
      </p:sp>
      <p:grpSp>
        <p:nvGrpSpPr>
          <p:cNvPr id="76" name="Group 75"/>
          <p:cNvGrpSpPr/>
          <p:nvPr/>
        </p:nvGrpSpPr>
        <p:grpSpPr>
          <a:xfrm>
            <a:off x="25253505" y="13868942"/>
            <a:ext cx="6719325" cy="2356375"/>
            <a:chOff x="25019425" y="14256638"/>
            <a:chExt cx="6375241" cy="2092442"/>
          </a:xfrm>
        </p:grpSpPr>
        <p:sp>
          <p:nvSpPr>
            <p:cNvPr id="274" name="TextBox 273"/>
            <p:cNvSpPr txBox="1"/>
            <p:nvPr/>
          </p:nvSpPr>
          <p:spPr>
            <a:xfrm>
              <a:off x="25019425" y="14256638"/>
              <a:ext cx="6172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200" b="1" smtClean="0"/>
                <a:t> Optimization of </a:t>
              </a:r>
              <a:r>
                <a:rPr lang="el-GR" sz="1200" b="1" smtClean="0">
                  <a:latin typeface="Times New Roman"/>
                  <a:cs typeface="Times New Roman"/>
                </a:rPr>
                <a:t>ε</a:t>
              </a:r>
              <a:r>
                <a:rPr lang="en-US" sz="1200" b="1" baseline="-25000" smtClean="0">
                  <a:latin typeface="Times New Roman"/>
                  <a:cs typeface="Times New Roman"/>
                </a:rPr>
                <a:t>eff</a:t>
              </a:r>
              <a:r>
                <a:rPr lang="en-US" sz="1200" b="1" baseline="-25000" smtClean="0"/>
                <a:t> </a:t>
              </a:r>
              <a:r>
                <a:rPr lang="en-US" sz="1200" b="1" smtClean="0"/>
                <a:t>at r/a = 0.9</a:t>
              </a:r>
              <a:r>
                <a:rPr lang="en-US" sz="1200" b="1" baseline="-25000" smtClean="0"/>
                <a:t> </a:t>
              </a:r>
              <a:endParaRPr lang="en-US" sz="1200" b="1"/>
            </a:p>
          </p:txBody>
        </p:sp>
        <p:pic>
          <p:nvPicPr>
            <p:cNvPr id="275" name="Picture 363"/>
            <p:cNvPicPr>
              <a:picLocks noChangeAspect="1" noChangeArrowheads="1"/>
            </p:cNvPicPr>
            <p:nvPr/>
          </p:nvPicPr>
          <p:blipFill>
            <a:blip r:embed="rId39" cstate="print"/>
            <a:srcRect/>
            <a:stretch>
              <a:fillRect/>
            </a:stretch>
          </p:blipFill>
          <p:spPr bwMode="auto">
            <a:xfrm>
              <a:off x="25246243" y="14391729"/>
              <a:ext cx="2714163" cy="1903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76" name="Picture 361"/>
            <p:cNvPicPr>
              <a:picLocks noChangeAspect="1" noChangeArrowheads="1"/>
            </p:cNvPicPr>
            <p:nvPr/>
          </p:nvPicPr>
          <p:blipFill>
            <a:blip r:embed="rId40" cstate="print"/>
            <a:srcRect/>
            <a:stretch>
              <a:fillRect/>
            </a:stretch>
          </p:blipFill>
          <p:spPr bwMode="auto">
            <a:xfrm>
              <a:off x="28675086" y="14385293"/>
              <a:ext cx="2719580" cy="1963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66" name="Rectangle 65"/>
          <p:cNvSpPr/>
          <p:nvPr/>
        </p:nvSpPr>
        <p:spPr>
          <a:xfrm>
            <a:off x="25246243" y="7480690"/>
            <a:ext cx="74315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/>
            <a:r>
              <a:rPr lang="en-US"/>
              <a:t>With ECRH the ion temperature in HSX remains low (&lt; 100 eV) compared to the electron temperature (~ 2 keV)</a:t>
            </a:r>
          </a:p>
          <a:p>
            <a:pPr marL="228600" indent="-228600"/>
            <a:r>
              <a:rPr lang="en-US"/>
              <a:t>With hot ions (a few hundred eV) the difference between quasi-symmetric and conventional stellarator configurations may be </a:t>
            </a:r>
            <a:r>
              <a:rPr lang="en-US"/>
              <a:t>more </a:t>
            </a:r>
            <a:r>
              <a:rPr lang="en-US" smtClean="0"/>
              <a:t>pronounced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mtClean="0"/>
              <a:t>Low ion </a:t>
            </a:r>
            <a:r>
              <a:rPr lang="en-US"/>
              <a:t>collisionality regime </a:t>
            </a:r>
            <a:r>
              <a:rPr lang="en-US"/>
              <a:t>becomes </a:t>
            </a:r>
            <a:r>
              <a:rPr lang="en-US" smtClean="0"/>
              <a:t>accessible</a:t>
            </a:r>
          </a:p>
          <a:p>
            <a:pPr marL="228600" indent="-228600"/>
            <a:r>
              <a:rPr lang="en-US" smtClean="0"/>
              <a:t>The GNET code </a:t>
            </a:r>
            <a:r>
              <a:rPr lang="en-US"/>
              <a:t>can predict (1) efficiency of ion cyclotron resonance heating (ICRH); (2) fast ion confinement; (3) charge-exchange losses; (4) ion confinement in different magnetic configurations</a:t>
            </a:r>
          </a:p>
          <a:p>
            <a:pPr marL="566738" lvl="1" indent="-214313">
              <a:buFontTx/>
              <a:buChar char="–"/>
            </a:pPr>
            <a:endParaRPr lang="en-US"/>
          </a:p>
        </p:txBody>
      </p:sp>
      <p:grpSp>
        <p:nvGrpSpPr>
          <p:cNvPr id="75" name="Group 74"/>
          <p:cNvGrpSpPr/>
          <p:nvPr/>
        </p:nvGrpSpPr>
        <p:grpSpPr>
          <a:xfrm>
            <a:off x="25522347" y="9443967"/>
            <a:ext cx="6344353" cy="1806076"/>
            <a:chOff x="25522347" y="9443967"/>
            <a:chExt cx="6344353" cy="1806076"/>
          </a:xfrm>
        </p:grpSpPr>
        <p:grpSp>
          <p:nvGrpSpPr>
            <p:cNvPr id="284" name="Group 283"/>
            <p:cNvGrpSpPr/>
            <p:nvPr/>
          </p:nvGrpSpPr>
          <p:grpSpPr>
            <a:xfrm>
              <a:off x="27802227" y="9461431"/>
              <a:ext cx="4064473" cy="1781680"/>
              <a:chOff x="16849433" y="9104865"/>
              <a:chExt cx="4064473" cy="1781680"/>
            </a:xfrm>
          </p:grpSpPr>
          <p:grpSp>
            <p:nvGrpSpPr>
              <p:cNvPr id="286" name="Group 285"/>
              <p:cNvGrpSpPr/>
              <p:nvPr/>
            </p:nvGrpSpPr>
            <p:grpSpPr>
              <a:xfrm>
                <a:off x="16849433" y="9104865"/>
                <a:ext cx="2097821" cy="1781680"/>
                <a:chOff x="16829567" y="9245489"/>
                <a:chExt cx="2097821" cy="1781680"/>
              </a:xfrm>
            </p:grpSpPr>
            <p:sp>
              <p:nvSpPr>
                <p:cNvPr id="298" name="Rectangle 297"/>
                <p:cNvSpPr/>
                <p:nvPr/>
              </p:nvSpPr>
              <p:spPr>
                <a:xfrm>
                  <a:off x="17296675" y="9245489"/>
                  <a:ext cx="1282595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1200" dirty="0" smtClean="0"/>
                    <a:t>Efficiency vs. T</a:t>
                  </a:r>
                  <a:r>
                    <a:rPr lang="en-US" sz="1200" baseline="-25000" dirty="0" smtClean="0"/>
                    <a:t>e</a:t>
                  </a:r>
                  <a:endParaRPr lang="en-US" sz="1200" baseline="-25000" dirty="0"/>
                </a:p>
              </p:txBody>
            </p:sp>
            <p:pic>
              <p:nvPicPr>
                <p:cNvPr id="299" name="Picture 4"/>
                <p:cNvPicPr>
                  <a:picLocks noChangeAspect="1" noChangeArrowheads="1"/>
                </p:cNvPicPr>
                <p:nvPr/>
              </p:nvPicPr>
              <p:blipFill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69300" y="9375209"/>
                  <a:ext cx="2058088" cy="15435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300" name="TextBox 299"/>
                <p:cNvSpPr txBox="1"/>
                <p:nvPr/>
              </p:nvSpPr>
              <p:spPr>
                <a:xfrm>
                  <a:off x="17707815" y="10811725"/>
                  <a:ext cx="58829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800" b="1" dirty="0" smtClean="0"/>
                    <a:t>T</a:t>
                  </a:r>
                  <a:r>
                    <a:rPr lang="en-US" sz="800" b="1" baseline="-25000" dirty="0" smtClean="0"/>
                    <a:t>e</a:t>
                  </a:r>
                  <a:r>
                    <a:rPr lang="en-US" sz="800" b="1" dirty="0" smtClean="0"/>
                    <a:t> (eV)</a:t>
                  </a:r>
                  <a:endParaRPr lang="en-US" sz="800" b="1" baseline="-25000" dirty="0"/>
                </a:p>
              </p:txBody>
            </p:sp>
            <p:sp>
              <p:nvSpPr>
                <p:cNvPr id="301" name="TextBox 300"/>
                <p:cNvSpPr txBox="1"/>
                <p:nvPr/>
              </p:nvSpPr>
              <p:spPr>
                <a:xfrm rot="16200000">
                  <a:off x="16329388" y="9950189"/>
                  <a:ext cx="121580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800" b="1" dirty="0" smtClean="0">
                      <a:latin typeface="Symbol" pitchFamily="18" charset="2"/>
                    </a:rPr>
                    <a:t>h</a:t>
                  </a:r>
                  <a:r>
                    <a:rPr lang="en-US" sz="800" b="1" baseline="-25000" dirty="0" smtClean="0"/>
                    <a:t> </a:t>
                  </a:r>
                  <a:r>
                    <a:rPr lang="en-US" sz="800" b="1" dirty="0" smtClean="0"/>
                    <a:t>/ CX / orbit loss (%)</a:t>
                  </a:r>
                  <a:endParaRPr lang="en-US" sz="800" b="1" baseline="-25000" dirty="0"/>
                </a:p>
              </p:txBody>
            </p:sp>
            <p:cxnSp>
              <p:nvCxnSpPr>
                <p:cNvPr id="302" name="Straight Arrow Connector 301"/>
                <p:cNvCxnSpPr/>
                <p:nvPr/>
              </p:nvCxnSpPr>
              <p:spPr bwMode="auto">
                <a:xfrm flipH="1">
                  <a:off x="17996020" y="10518170"/>
                  <a:ext cx="215780" cy="105867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03" name="Straight Arrow Connector 302"/>
                <p:cNvCxnSpPr/>
                <p:nvPr/>
              </p:nvCxnSpPr>
              <p:spPr bwMode="auto">
                <a:xfrm flipH="1">
                  <a:off x="17564391" y="9905432"/>
                  <a:ext cx="373582" cy="118149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04" name="TextBox 303"/>
                <p:cNvSpPr txBox="1"/>
                <p:nvPr/>
              </p:nvSpPr>
              <p:spPr>
                <a:xfrm>
                  <a:off x="17723501" y="10289555"/>
                  <a:ext cx="103946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800" b="1" u="sng" dirty="0" smtClean="0">
                      <a:solidFill>
                        <a:srgbClr val="FF0000"/>
                      </a:solidFill>
                    </a:rPr>
                    <a:t>ICRH Efficiency</a:t>
                  </a:r>
                  <a:endParaRPr lang="en-US" sz="800" b="1" u="sng" baseline="-250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05" name="TextBox 304"/>
                <p:cNvSpPr txBox="1"/>
                <p:nvPr/>
              </p:nvSpPr>
              <p:spPr>
                <a:xfrm>
                  <a:off x="17937973" y="9721364"/>
                  <a:ext cx="36520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800" b="1" u="sng" dirty="0" smtClean="0">
                      <a:solidFill>
                        <a:srgbClr val="0000FF"/>
                      </a:solidFill>
                    </a:rPr>
                    <a:t>CX</a:t>
                  </a:r>
                  <a:endParaRPr lang="en-US" sz="800" b="1" u="sng" baseline="-25000" dirty="0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306" name="TextBox 305"/>
                <p:cNvSpPr txBox="1"/>
                <p:nvPr/>
              </p:nvSpPr>
              <p:spPr>
                <a:xfrm>
                  <a:off x="17852530" y="10010399"/>
                  <a:ext cx="69300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800" b="1" u="sng" dirty="0" smtClean="0">
                      <a:solidFill>
                        <a:srgbClr val="00CCFF"/>
                      </a:solidFill>
                    </a:rPr>
                    <a:t>Orbit Loss</a:t>
                  </a:r>
                  <a:endParaRPr lang="en-US" sz="800" b="1" u="sng" baseline="-25000" dirty="0">
                    <a:solidFill>
                      <a:srgbClr val="00CCFF"/>
                    </a:solidFill>
                  </a:endParaRPr>
                </a:p>
              </p:txBody>
            </p:sp>
            <p:cxnSp>
              <p:nvCxnSpPr>
                <p:cNvPr id="307" name="Straight Arrow Connector 306"/>
                <p:cNvCxnSpPr/>
                <p:nvPr/>
              </p:nvCxnSpPr>
              <p:spPr bwMode="auto">
                <a:xfrm flipH="1">
                  <a:off x="17535816" y="10175981"/>
                  <a:ext cx="373582" cy="118149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00CCFF"/>
                  </a:solidFill>
                  <a:prstDash val="solid"/>
                  <a:round/>
                  <a:headEnd type="none" w="med" len="med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87" name="Group 286"/>
              <p:cNvGrpSpPr/>
              <p:nvPr/>
            </p:nvGrpSpPr>
            <p:grpSpPr>
              <a:xfrm>
                <a:off x="18823856" y="9116178"/>
                <a:ext cx="2090050" cy="1766667"/>
                <a:chOff x="18803990" y="9256802"/>
                <a:chExt cx="2090050" cy="1766667"/>
              </a:xfrm>
            </p:grpSpPr>
            <p:sp>
              <p:nvSpPr>
                <p:cNvPr id="288" name="Rectangle 287"/>
                <p:cNvSpPr/>
                <p:nvPr/>
              </p:nvSpPr>
              <p:spPr>
                <a:xfrm>
                  <a:off x="19244016" y="9256802"/>
                  <a:ext cx="1242648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1200" dirty="0" smtClean="0"/>
                    <a:t>Efficiency vs. T</a:t>
                  </a:r>
                  <a:r>
                    <a:rPr lang="en-US" sz="1200" baseline="-25000" dirty="0" smtClean="0"/>
                    <a:t>i</a:t>
                  </a:r>
                  <a:endParaRPr lang="en-US" sz="1200" baseline="-25000" dirty="0"/>
                </a:p>
              </p:txBody>
            </p:sp>
            <p:pic>
              <p:nvPicPr>
                <p:cNvPr id="289" name="Picture 3"/>
                <p:cNvPicPr>
                  <a:picLocks noChangeAspect="1" noChangeArrowheads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836640" y="9375724"/>
                  <a:ext cx="2057400" cy="15430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90" name="TextBox 289"/>
                <p:cNvSpPr txBox="1"/>
                <p:nvPr/>
              </p:nvSpPr>
              <p:spPr>
                <a:xfrm>
                  <a:off x="19702712" y="10808025"/>
                  <a:ext cx="561476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800" b="1" dirty="0" smtClean="0"/>
                    <a:t>T</a:t>
                  </a:r>
                  <a:r>
                    <a:rPr lang="en-US" sz="800" b="1" baseline="-25000" dirty="0" smtClean="0"/>
                    <a:t>i</a:t>
                  </a:r>
                  <a:r>
                    <a:rPr lang="en-US" sz="800" b="1" dirty="0" smtClean="0"/>
                    <a:t> (eV)</a:t>
                  </a:r>
                  <a:endParaRPr lang="en-US" sz="800" b="1" baseline="-25000" dirty="0"/>
                </a:p>
              </p:txBody>
            </p:sp>
            <p:sp>
              <p:nvSpPr>
                <p:cNvPr id="291" name="TextBox 290"/>
                <p:cNvSpPr txBox="1"/>
                <p:nvPr/>
              </p:nvSpPr>
              <p:spPr>
                <a:xfrm rot="16200000">
                  <a:off x="18303811" y="9950190"/>
                  <a:ext cx="121580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800" b="1" dirty="0" smtClean="0">
                      <a:latin typeface="Symbol" pitchFamily="18" charset="2"/>
                    </a:rPr>
                    <a:t>h</a:t>
                  </a:r>
                  <a:r>
                    <a:rPr lang="en-US" sz="800" b="1" baseline="-25000" dirty="0" smtClean="0"/>
                    <a:t> </a:t>
                  </a:r>
                  <a:r>
                    <a:rPr lang="en-US" sz="800" b="1" dirty="0" smtClean="0"/>
                    <a:t>/ CX / orbit loss (%)</a:t>
                  </a:r>
                  <a:endParaRPr lang="en-US" sz="800" b="1" baseline="-25000" dirty="0"/>
                </a:p>
              </p:txBody>
            </p:sp>
            <p:cxnSp>
              <p:nvCxnSpPr>
                <p:cNvPr id="292" name="Straight Arrow Connector 291"/>
                <p:cNvCxnSpPr/>
                <p:nvPr/>
              </p:nvCxnSpPr>
              <p:spPr bwMode="auto">
                <a:xfrm flipH="1">
                  <a:off x="19834754" y="10504999"/>
                  <a:ext cx="205846" cy="83318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93" name="Straight Arrow Connector 292"/>
                <p:cNvCxnSpPr/>
                <p:nvPr/>
              </p:nvCxnSpPr>
              <p:spPr bwMode="auto">
                <a:xfrm flipH="1">
                  <a:off x="19812000" y="9829086"/>
                  <a:ext cx="171450" cy="15269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94" name="TextBox 293"/>
                <p:cNvSpPr txBox="1"/>
                <p:nvPr/>
              </p:nvSpPr>
              <p:spPr>
                <a:xfrm>
                  <a:off x="19477662" y="10302726"/>
                  <a:ext cx="103946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800" b="1" u="sng" dirty="0" smtClean="0">
                      <a:solidFill>
                        <a:srgbClr val="FF0000"/>
                      </a:solidFill>
                    </a:rPr>
                    <a:t>ICRH Efficiency</a:t>
                  </a:r>
                  <a:endParaRPr lang="en-US" sz="800" b="1" u="sng" baseline="-250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95" name="TextBox 294"/>
                <p:cNvSpPr txBox="1"/>
                <p:nvPr/>
              </p:nvSpPr>
              <p:spPr>
                <a:xfrm>
                  <a:off x="19978687" y="9659711"/>
                  <a:ext cx="36520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800" b="1" u="sng" dirty="0" smtClean="0">
                      <a:solidFill>
                        <a:srgbClr val="0000FF"/>
                      </a:solidFill>
                    </a:rPr>
                    <a:t>CX</a:t>
                  </a:r>
                  <a:endParaRPr lang="en-US" sz="800" b="1" u="sng" baseline="-25000" dirty="0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296" name="TextBox 295"/>
                <p:cNvSpPr txBox="1"/>
                <p:nvPr/>
              </p:nvSpPr>
              <p:spPr>
                <a:xfrm>
                  <a:off x="19997395" y="9984179"/>
                  <a:ext cx="69300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800" b="1" u="sng" dirty="0" smtClean="0">
                      <a:solidFill>
                        <a:srgbClr val="00CCFF"/>
                      </a:solidFill>
                    </a:rPr>
                    <a:t>Orbit Loss</a:t>
                  </a:r>
                  <a:endParaRPr lang="en-US" sz="800" b="1" u="sng" baseline="-25000" dirty="0">
                    <a:solidFill>
                      <a:srgbClr val="00CCFF"/>
                    </a:solidFill>
                  </a:endParaRPr>
                </a:p>
              </p:txBody>
            </p:sp>
            <p:cxnSp>
              <p:nvCxnSpPr>
                <p:cNvPr id="297" name="Straight Arrow Connector 296"/>
                <p:cNvCxnSpPr/>
                <p:nvPr/>
              </p:nvCxnSpPr>
              <p:spPr bwMode="auto">
                <a:xfrm flipH="1">
                  <a:off x="19812000" y="10145606"/>
                  <a:ext cx="228600" cy="143949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00CCFF"/>
                  </a:solidFill>
                  <a:prstDash val="solid"/>
                  <a:round/>
                  <a:headEnd type="none" w="med" len="med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grpSp>
          <p:nvGrpSpPr>
            <p:cNvPr id="74" name="Group 73"/>
            <p:cNvGrpSpPr/>
            <p:nvPr/>
          </p:nvGrpSpPr>
          <p:grpSpPr>
            <a:xfrm>
              <a:off x="25522347" y="9443967"/>
              <a:ext cx="2387602" cy="1806076"/>
              <a:chOff x="25522347" y="9443967"/>
              <a:chExt cx="2387602" cy="1806076"/>
            </a:xfrm>
          </p:grpSpPr>
          <p:grpSp>
            <p:nvGrpSpPr>
              <p:cNvPr id="73" name="Group 72"/>
              <p:cNvGrpSpPr/>
              <p:nvPr/>
            </p:nvGrpSpPr>
            <p:grpSpPr>
              <a:xfrm>
                <a:off x="25564234" y="9443967"/>
                <a:ext cx="2345715" cy="1806076"/>
                <a:chOff x="25564234" y="9575637"/>
                <a:chExt cx="2345715" cy="1806076"/>
              </a:xfrm>
            </p:grpSpPr>
            <p:grpSp>
              <p:nvGrpSpPr>
                <p:cNvPr id="72" name="Group 71"/>
                <p:cNvGrpSpPr/>
                <p:nvPr/>
              </p:nvGrpSpPr>
              <p:grpSpPr>
                <a:xfrm>
                  <a:off x="25564234" y="9575637"/>
                  <a:ext cx="2345715" cy="1662162"/>
                  <a:chOff x="25564235" y="9637108"/>
                  <a:chExt cx="2237994" cy="1746167"/>
                </a:xfrm>
              </p:grpSpPr>
              <p:grpSp>
                <p:nvGrpSpPr>
                  <p:cNvPr id="68" name="Group 67"/>
                  <p:cNvGrpSpPr/>
                  <p:nvPr/>
                </p:nvGrpSpPr>
                <p:grpSpPr>
                  <a:xfrm>
                    <a:off x="25564235" y="9637108"/>
                    <a:ext cx="2237994" cy="1746167"/>
                    <a:chOff x="10670241" y="5764454"/>
                    <a:chExt cx="1805997" cy="1361892"/>
                  </a:xfrm>
                </p:grpSpPr>
                <p:pic>
                  <p:nvPicPr>
                    <p:cNvPr id="279" name="Picture 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0670241" y="5859508"/>
                      <a:ext cx="1689117" cy="12668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pic>
                <p:sp>
                  <p:nvSpPr>
                    <p:cNvPr id="280" name="TextBox 279"/>
                    <p:cNvSpPr txBox="1"/>
                    <p:nvPr/>
                  </p:nvSpPr>
                  <p:spPr>
                    <a:xfrm>
                      <a:off x="11652715" y="6003995"/>
                      <a:ext cx="36520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buNone/>
                      </a:pPr>
                      <a:r>
                        <a:rPr lang="en-US" sz="800" b="1" u="sng" dirty="0" smtClean="0">
                          <a:solidFill>
                            <a:srgbClr val="0000FF"/>
                          </a:solidFill>
                        </a:rPr>
                        <a:t>CX</a:t>
                      </a:r>
                      <a:endParaRPr lang="en-US" sz="800" b="1" u="sng" baseline="-25000" dirty="0">
                        <a:solidFill>
                          <a:srgbClr val="0000FF"/>
                        </a:solidFill>
                      </a:endParaRPr>
                    </a:p>
                  </p:txBody>
                </p:sp>
                <p:sp>
                  <p:nvSpPr>
                    <p:cNvPr id="281" name="TextBox 280"/>
                    <p:cNvSpPr txBox="1"/>
                    <p:nvPr/>
                  </p:nvSpPr>
                  <p:spPr>
                    <a:xfrm>
                      <a:off x="11718452" y="6410708"/>
                      <a:ext cx="580176" cy="1680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buNone/>
                      </a:pPr>
                      <a:r>
                        <a:rPr lang="en-US" sz="800" b="1" u="sng" smtClean="0">
                          <a:solidFill>
                            <a:srgbClr val="00CCFF"/>
                          </a:solidFill>
                        </a:rPr>
                        <a:t>Orbit Loss</a:t>
                      </a:r>
                      <a:endParaRPr lang="en-US" sz="800" b="1" u="sng" baseline="-25000" dirty="0">
                        <a:solidFill>
                          <a:srgbClr val="00CCFF"/>
                        </a:solidFill>
                      </a:endParaRPr>
                    </a:p>
                  </p:txBody>
                </p:sp>
                <p:sp>
                  <p:nvSpPr>
                    <p:cNvPr id="282" name="TextBox 281"/>
                    <p:cNvSpPr txBox="1"/>
                    <p:nvPr/>
                  </p:nvSpPr>
                  <p:spPr>
                    <a:xfrm>
                      <a:off x="11078992" y="6397338"/>
                      <a:ext cx="696942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buNone/>
                      </a:pPr>
                      <a:r>
                        <a:rPr lang="en-US" sz="800" b="1" u="sng" dirty="0" smtClean="0">
                          <a:solidFill>
                            <a:srgbClr val="FF0000"/>
                          </a:solidFill>
                        </a:rPr>
                        <a:t>Efficiency</a:t>
                      </a:r>
                      <a:endParaRPr lang="en-US" sz="800" b="1" u="sng" baseline="-25000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83" name="Rectangle 282"/>
                    <p:cNvSpPr/>
                    <p:nvPr/>
                  </p:nvSpPr>
                  <p:spPr>
                    <a:xfrm>
                      <a:off x="10875672" y="5764454"/>
                      <a:ext cx="1600566" cy="276999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>
                        <a:buNone/>
                      </a:pPr>
                      <a:r>
                        <a:rPr lang="en-US" sz="1200" smtClean="0"/>
                        <a:t>Efficiency </a:t>
                      </a:r>
                      <a:r>
                        <a:rPr lang="en-US" sz="1200"/>
                        <a:t> </a:t>
                      </a:r>
                      <a:r>
                        <a:rPr lang="en-US" sz="1200" smtClean="0"/>
                        <a:t>vs. Power</a:t>
                      </a:r>
                      <a:endParaRPr lang="en-US" sz="1200" baseline="-25000" dirty="0"/>
                    </a:p>
                  </p:txBody>
                </p:sp>
              </p:grpSp>
              <p:cxnSp>
                <p:nvCxnSpPr>
                  <p:cNvPr id="309" name="Straight Arrow Connector 308"/>
                  <p:cNvCxnSpPr/>
                  <p:nvPr/>
                </p:nvCxnSpPr>
                <p:spPr bwMode="auto">
                  <a:xfrm flipH="1">
                    <a:off x="26504965" y="10134432"/>
                    <a:ext cx="373582" cy="118149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0000FF"/>
                    </a:solidFill>
                    <a:prstDash val="solid"/>
                    <a:round/>
                    <a:headEnd type="none" w="med" len="med"/>
                    <a:tailEnd type="stealth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10" name="Straight Arrow Connector 309"/>
                  <p:cNvCxnSpPr/>
                  <p:nvPr/>
                </p:nvCxnSpPr>
                <p:spPr bwMode="auto">
                  <a:xfrm flipH="1">
                    <a:off x="27070191" y="10642095"/>
                    <a:ext cx="93394" cy="253501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00CCFF"/>
                    </a:solidFill>
                    <a:prstDash val="solid"/>
                    <a:round/>
                    <a:headEnd type="none" w="med" len="med"/>
                    <a:tailEnd type="stealth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11" name="Straight Arrow Connector 310"/>
                  <p:cNvCxnSpPr/>
                  <p:nvPr/>
                </p:nvCxnSpPr>
                <p:spPr bwMode="auto">
                  <a:xfrm flipH="1">
                    <a:off x="26024330" y="10644029"/>
                    <a:ext cx="215780" cy="105867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stealth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312" name="TextBox 311"/>
                <p:cNvSpPr txBox="1"/>
                <p:nvPr/>
              </p:nvSpPr>
              <p:spPr>
                <a:xfrm>
                  <a:off x="26359810" y="11166269"/>
                  <a:ext cx="77243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800" b="1" dirty="0" smtClean="0"/>
                    <a:t>P</a:t>
                  </a:r>
                  <a:r>
                    <a:rPr lang="en-US" sz="800" b="1" baseline="-25000" dirty="0" smtClean="0"/>
                    <a:t>abs</a:t>
                  </a:r>
                  <a:r>
                    <a:rPr lang="en-US" sz="800" b="1" dirty="0" smtClean="0"/>
                    <a:t> (kW)</a:t>
                  </a:r>
                  <a:endParaRPr lang="en-US" sz="800" b="1" baseline="-25000" dirty="0"/>
                </a:p>
              </p:txBody>
            </p:sp>
          </p:grpSp>
          <p:sp>
            <p:nvSpPr>
              <p:cNvPr id="313" name="TextBox 312"/>
              <p:cNvSpPr txBox="1"/>
              <p:nvPr/>
            </p:nvSpPr>
            <p:spPr>
              <a:xfrm rot="16200000">
                <a:off x="25022168" y="10159013"/>
                <a:ext cx="12158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800" b="1" dirty="0" smtClean="0">
                    <a:latin typeface="Symbol" pitchFamily="18" charset="2"/>
                  </a:rPr>
                  <a:t>h</a:t>
                </a:r>
                <a:r>
                  <a:rPr lang="en-US" sz="800" b="1" baseline="-25000" dirty="0" smtClean="0"/>
                  <a:t> </a:t>
                </a:r>
                <a:r>
                  <a:rPr lang="en-US" sz="800" b="1" dirty="0" smtClean="0"/>
                  <a:t>/ CX / orbit loss (%)</a:t>
                </a:r>
                <a:endParaRPr lang="en-US" sz="800" b="1" baseline="-25000" dirty="0"/>
              </a:p>
            </p:txBody>
          </p:sp>
        </p:grpSp>
      </p:grpSp>
      <p:pic>
        <p:nvPicPr>
          <p:cNvPr id="314" name="Picture 4" descr="D:\DropBox\Talks\HeliotronJ Talk\profiles\96kW_Gyro1_QHSvsF14.png"/>
          <p:cNvPicPr>
            <a:picLocks noChangeAspect="1" noChangeArrowheads="1"/>
          </p:cNvPicPr>
          <p:nvPr/>
        </p:nvPicPr>
        <p:blipFill rotWithShape="1"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5" r="7265"/>
          <a:stretch/>
        </p:blipFill>
        <p:spPr bwMode="auto">
          <a:xfrm>
            <a:off x="3414129" y="14272265"/>
            <a:ext cx="2539431" cy="198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/>
          <p:cNvSpPr txBox="1"/>
          <p:nvPr/>
        </p:nvSpPr>
        <p:spPr>
          <a:xfrm>
            <a:off x="2178266" y="15031514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mtClean="0"/>
              <a:t>Basic plasma profiles for ECH plasmas</a:t>
            </a:r>
            <a:endParaRPr lang="en-US" sz="1200" b="1"/>
          </a:p>
        </p:txBody>
      </p:sp>
      <p:grpSp>
        <p:nvGrpSpPr>
          <p:cNvPr id="1029" name="Group 1028"/>
          <p:cNvGrpSpPr/>
          <p:nvPr/>
        </p:nvGrpSpPr>
        <p:grpSpPr>
          <a:xfrm>
            <a:off x="17573260" y="6507738"/>
            <a:ext cx="7417590" cy="4708987"/>
            <a:chOff x="17648603" y="2388651"/>
            <a:chExt cx="7417590" cy="4708987"/>
          </a:xfrm>
        </p:grpSpPr>
        <p:sp>
          <p:nvSpPr>
            <p:cNvPr id="217" name="Text Box 112"/>
            <p:cNvSpPr txBox="1">
              <a:spLocks noChangeArrowheads="1"/>
            </p:cNvSpPr>
            <p:nvPr/>
          </p:nvSpPr>
          <p:spPr bwMode="auto">
            <a:xfrm>
              <a:off x="17648603" y="2388651"/>
              <a:ext cx="7294622" cy="61555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Effect of </a:t>
              </a: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Reynolds </a:t>
              </a: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r>
                <a:rPr lang="en-US" sz="20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tress </a:t>
              </a: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on m</a:t>
              </a:r>
              <a:r>
                <a:rPr lang="en-US" sz="20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omentum balance</a:t>
              </a:r>
            </a:p>
            <a:p>
              <a:pPr algn="ctr">
                <a:defRPr/>
              </a:pPr>
              <a:r>
                <a:rPr lang="en-US" sz="14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(poster by R. Wilcox)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96" charset="2"/>
              </a:endParaRPr>
            </a:p>
          </p:txBody>
        </p:sp>
        <p:sp>
          <p:nvSpPr>
            <p:cNvPr id="223" name="Rectangle 267"/>
            <p:cNvSpPr>
              <a:spLocks noChangeArrowheads="1"/>
            </p:cNvSpPr>
            <p:nvPr/>
          </p:nvSpPr>
          <p:spPr bwMode="auto">
            <a:xfrm>
              <a:off x="17729256" y="3000905"/>
              <a:ext cx="7336937" cy="23655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smtClean="0"/>
                <a:t>Measurements with both Langmuir probes and CHERS indicate that </a:t>
              </a:r>
              <a:r>
                <a:rPr lang="en-US" sz="1400" dirty="0" err="1" smtClean="0"/>
                <a:t>E</a:t>
              </a:r>
              <a:r>
                <a:rPr lang="en-US" sz="1400" baseline="-25000" dirty="0" err="1" smtClean="0"/>
                <a:t>r</a:t>
              </a:r>
              <a:r>
                <a:rPr lang="en-US" sz="1400" dirty="0" smtClean="0"/>
                <a:t> deviates from neoclassical calculations which calculate particle flux and enforce the </a:t>
              </a:r>
              <a:r>
                <a:rPr lang="en-US" sz="1400" err="1" smtClean="0"/>
                <a:t>ambipolarity</a:t>
              </a:r>
              <a:r>
                <a:rPr lang="en-US" sz="1400" smtClean="0"/>
                <a:t> </a:t>
              </a:r>
              <a:r>
                <a:rPr lang="en-US" sz="1400" smtClean="0"/>
                <a:t>condition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/>
                <a:t>A 5-pin Langmuir probe measures floating potential to </a:t>
              </a:r>
              <a:r>
                <a:rPr lang="en-US" sz="1400"/>
                <a:t>infer </a:t>
              </a:r>
              <a:r>
                <a:rPr lang="en-US" sz="1400" smtClean="0"/>
                <a:t>              and                and </a:t>
              </a:r>
              <a:r>
                <a:rPr lang="en-US" sz="1400"/>
                <a:t>differential ion saturation current configured as a mach probe for </a:t>
              </a:r>
              <a:r>
                <a:rPr lang="en-US" sz="1400"/>
                <a:t>V</a:t>
              </a:r>
              <a:r>
                <a:rPr lang="en-US" sz="1400" baseline="-25000" smtClean="0"/>
                <a:t>||</a:t>
              </a:r>
              <a:endParaRPr lang="en-US" sz="1400" dirty="0" smtClean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smtClean="0"/>
                <a:t>Reynolds </a:t>
              </a:r>
              <a:r>
                <a:rPr lang="en-US" sz="1400"/>
                <a:t>stress drive calculated from </a:t>
              </a:r>
              <a:r>
                <a:rPr lang="en-US" sz="1400"/>
                <a:t>fitted        </a:t>
              </a:r>
              <a:r>
                <a:rPr lang="en-US" sz="1400" smtClean="0"/>
                <a:t>   </a:t>
              </a:r>
              <a:r>
                <a:rPr lang="en-US" sz="1400"/>
                <a:t>measurement curve and calculated poloidal viscosity, including approximate neoclassical and neutral </a:t>
              </a:r>
              <a:r>
                <a:rPr lang="en-US" sz="1400"/>
                <a:t>damping </a:t>
              </a:r>
              <a:r>
                <a:rPr lang="en-US" sz="1400" smtClean="0"/>
                <a:t>terms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/>
                <a:t>Local measurements of Reynolds stress indicate a flow drive corresponding qualitatively to the deviation in the measured radial </a:t>
              </a:r>
              <a:r>
                <a:rPr lang="en-US" sz="1400"/>
                <a:t>electric </a:t>
              </a:r>
              <a:r>
                <a:rPr lang="en-US" sz="1400" smtClean="0"/>
                <a:t>field</a:t>
              </a:r>
              <a:endParaRPr lang="en-US" sz="1400"/>
            </a:p>
            <a:p>
              <a:pPr marL="285750" indent="-285750">
                <a:buFont typeface="Arial" pitchFamily="34" charset="0"/>
                <a:buChar char="•"/>
              </a:pPr>
              <a:endParaRPr lang="en-US" sz="1400" baseline="-25000"/>
            </a:p>
            <a:p>
              <a:pPr marL="120650" indent="-120650"/>
              <a:endParaRPr lang="en-US" sz="1400" dirty="0" smtClean="0"/>
            </a:p>
          </p:txBody>
        </p:sp>
        <p:graphicFrame>
          <p:nvGraphicFramePr>
            <p:cNvPr id="236" name="Object 23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82158060"/>
                </p:ext>
              </p:extLst>
            </p:nvPr>
          </p:nvGraphicFramePr>
          <p:xfrm>
            <a:off x="23751398" y="3617814"/>
            <a:ext cx="724188" cy="342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3" name="Equation" r:id="rId45" imgW="482400" imgH="253800" progId="Equation.3">
                    <p:embed/>
                  </p:oleObj>
                </mc:Choice>
                <mc:Fallback>
                  <p:oleObj name="Equation" r:id="rId45" imgW="482400" imgH="253800" progId="Equation.3">
                    <p:embed/>
                    <p:pic>
                      <p:nvPicPr>
                        <p:cNvPr id="0" name="Object 1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51398" y="3617814"/>
                          <a:ext cx="724188" cy="3421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49" name="Picture 9"/>
            <p:cNvPicPr>
              <a:picLocks noChangeAspect="1" noChangeArrowheads="1"/>
            </p:cNvPicPr>
            <p:nvPr/>
          </p:nvPicPr>
          <p:blipFill>
            <a:blip r:embed="rId47" cstate="print"/>
            <a:srcRect/>
            <a:stretch>
              <a:fillRect/>
            </a:stretch>
          </p:blipFill>
          <p:spPr bwMode="auto">
            <a:xfrm>
              <a:off x="20844777" y="5009947"/>
              <a:ext cx="3015648" cy="20876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0" name="Picture 1"/>
            <p:cNvPicPr>
              <a:picLocks noChangeAspect="1" noChangeArrowheads="1"/>
            </p:cNvPicPr>
            <p:nvPr/>
          </p:nvPicPr>
          <p:blipFill>
            <a:blip r:embed="rId48" cstate="print"/>
            <a:srcRect/>
            <a:stretch>
              <a:fillRect/>
            </a:stretch>
          </p:blipFill>
          <p:spPr bwMode="auto">
            <a:xfrm>
              <a:off x="17784835" y="4955785"/>
              <a:ext cx="3043165" cy="2105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025" name="Object 10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03402955"/>
                </p:ext>
              </p:extLst>
            </p:nvPr>
          </p:nvGraphicFramePr>
          <p:xfrm>
            <a:off x="22758401" y="3599337"/>
            <a:ext cx="605568" cy="378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4" name="Equation" r:id="rId49" imgW="482400" imgH="253800" progId="Equation.3">
                    <p:embed/>
                  </p:oleObj>
                </mc:Choice>
                <mc:Fallback>
                  <p:oleObj name="Equation" r:id="rId49" imgW="482400" imgH="253800" progId="Equation.3">
                    <p:embed/>
                    <p:pic>
                      <p:nvPicPr>
                        <p:cNvPr id="0" name="Object 1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58401" y="3599337"/>
                          <a:ext cx="605568" cy="378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1" name="Text Box 112"/>
          <p:cNvSpPr txBox="1">
            <a:spLocks noChangeArrowheads="1"/>
          </p:cNvSpPr>
          <p:nvPr/>
        </p:nvSpPr>
        <p:spPr bwMode="auto">
          <a:xfrm>
            <a:off x="17746571" y="2377042"/>
            <a:ext cx="7151620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96" charset="2"/>
              </a:rPr>
              <a:t>Plasma equilibrium reconstruction  </a:t>
            </a:r>
            <a:r>
              <a:rPr 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96" charset="2"/>
              </a:rPr>
              <a:t> (poster by E. Chlechowitz)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Symbol" pitchFamily="96" charset="2"/>
            </a:endParaRPr>
          </a:p>
        </p:txBody>
      </p:sp>
      <p:sp>
        <p:nvSpPr>
          <p:cNvPr id="1031" name="Rectangle 1030"/>
          <p:cNvSpPr/>
          <p:nvPr/>
        </p:nvSpPr>
        <p:spPr>
          <a:xfrm>
            <a:off x="17733223" y="2816239"/>
            <a:ext cx="71176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en-US"/>
              <a:t>Investigate MHD equilibrium properties via plasma reconstruction </a:t>
            </a:r>
            <a:r>
              <a:rPr lang="en-US"/>
              <a:t>using </a:t>
            </a:r>
            <a:r>
              <a:rPr lang="en-US" smtClean="0"/>
              <a:t>the V3FIT code, </a:t>
            </a:r>
            <a:r>
              <a:rPr lang="en-US"/>
              <a:t>experimental data and modeled </a:t>
            </a:r>
            <a:r>
              <a:rPr lang="en-US"/>
              <a:t>signal </a:t>
            </a:r>
            <a:r>
              <a:rPr lang="en-US" smtClean="0"/>
              <a:t>responses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/>
              <a:t>Magnetic </a:t>
            </a:r>
            <a:r>
              <a:rPr lang="en-US"/>
              <a:t>diagnostic </a:t>
            </a:r>
            <a:r>
              <a:rPr lang="en-US" smtClean="0"/>
              <a:t>upgrade for </a:t>
            </a:r>
            <a:r>
              <a:rPr lang="en-US"/>
              <a:t>improved </a:t>
            </a:r>
            <a:r>
              <a:rPr lang="en-US"/>
              <a:t>reconstruction </a:t>
            </a:r>
            <a:r>
              <a:rPr lang="en-US" smtClean="0"/>
              <a:t>by solution </a:t>
            </a:r>
            <a:r>
              <a:rPr lang="en-US"/>
              <a:t>reduction </a:t>
            </a:r>
            <a:r>
              <a:rPr lang="en-US"/>
              <a:t>and </a:t>
            </a:r>
            <a:r>
              <a:rPr lang="en-US" smtClean="0"/>
              <a:t>improved </a:t>
            </a:r>
            <a:r>
              <a:rPr lang="en-US"/>
              <a:t>signal-to-noise ratio</a:t>
            </a:r>
            <a:endParaRPr lang="de-DE"/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en-US" smtClean="0"/>
              <a:t>Calculations used </a:t>
            </a:r>
            <a:r>
              <a:rPr lang="en-US"/>
              <a:t>to find most </a:t>
            </a:r>
            <a:r>
              <a:rPr lang="en-US"/>
              <a:t>sensitive </a:t>
            </a:r>
            <a:r>
              <a:rPr lang="en-US" smtClean="0"/>
              <a:t>diagnostics relative to measured equilibrium currents</a:t>
            </a:r>
            <a:endParaRPr lang="en-US" dirty="0"/>
          </a:p>
        </p:txBody>
      </p:sp>
      <p:pic>
        <p:nvPicPr>
          <p:cNvPr id="324" name="Picture 594" descr="H:\sigma_dep_solutions2.jpg"/>
          <p:cNvPicPr>
            <a:picLocks noChangeAspect="1" noChangeArrowheads="1"/>
          </p:cNvPicPr>
          <p:nvPr/>
        </p:nvPicPr>
        <p:blipFill>
          <a:blip r:embed="rId51" cstate="print"/>
          <a:srcRect r="7380"/>
          <a:stretch>
            <a:fillRect/>
          </a:stretch>
        </p:blipFill>
        <p:spPr bwMode="auto">
          <a:xfrm>
            <a:off x="22574732" y="4267822"/>
            <a:ext cx="2583602" cy="2092095"/>
          </a:xfrm>
          <a:prstGeom prst="rect">
            <a:avLst/>
          </a:prstGeom>
          <a:noFill/>
        </p:spPr>
      </p:pic>
      <p:grpSp>
        <p:nvGrpSpPr>
          <p:cNvPr id="1034" name="Group 1033"/>
          <p:cNvGrpSpPr/>
          <p:nvPr/>
        </p:nvGrpSpPr>
        <p:grpSpPr>
          <a:xfrm>
            <a:off x="29963055" y="2959747"/>
            <a:ext cx="2714701" cy="2275141"/>
            <a:chOff x="29963055" y="3052884"/>
            <a:chExt cx="2714701" cy="2275141"/>
          </a:xfrm>
        </p:grpSpPr>
        <p:pic>
          <p:nvPicPr>
            <p:cNvPr id="1189" name="Picture 165" descr="C:\Users\SimonA\Documents\HSX\APS 2012\HSX_edge_flows_simon.png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63055" y="3150668"/>
              <a:ext cx="2714701" cy="2177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3" name="Rectangle 1032"/>
            <p:cNvSpPr/>
            <p:nvPr/>
          </p:nvSpPr>
          <p:spPr>
            <a:xfrm>
              <a:off x="30254909" y="3052884"/>
              <a:ext cx="1983177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b="1"/>
                <a:t>EMC3 </a:t>
              </a:r>
              <a:r>
                <a:rPr lang="en-US" sz="900" b="1" smtClean="0"/>
                <a:t>calculation of n</a:t>
              </a:r>
              <a:r>
                <a:rPr lang="en-US" sz="900" b="1" baseline="-25000" smtClean="0"/>
                <a:t>e</a:t>
              </a:r>
              <a:r>
                <a:rPr lang="en-US" sz="900" b="1" smtClean="0"/>
                <a:t>V</a:t>
              </a:r>
              <a:r>
                <a:rPr lang="en-US" sz="900" b="1" baseline="-25000" smtClean="0"/>
                <a:t>||</a:t>
              </a:r>
              <a:r>
                <a:rPr lang="en-US" sz="900" b="1" smtClean="0"/>
                <a:t> in HSX</a:t>
              </a:r>
              <a:endParaRPr lang="en-US" sz="900" b="1"/>
            </a:p>
          </p:txBody>
        </p:sp>
      </p:grpSp>
      <p:sp>
        <p:nvSpPr>
          <p:cNvPr id="328" name="TextBox 38"/>
          <p:cNvSpPr txBox="1">
            <a:spLocks noChangeArrowheads="1"/>
          </p:cNvSpPr>
          <p:nvPr/>
        </p:nvSpPr>
        <p:spPr bwMode="auto">
          <a:xfrm>
            <a:off x="13931049" y="3377157"/>
            <a:ext cx="925373" cy="215444"/>
          </a:xfrm>
          <a:prstGeom prst="rect">
            <a:avLst/>
          </a:prstGeom>
          <a:solidFill>
            <a:schemeClr val="bg1">
              <a:alpha val="2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sz="800" smtClean="0"/>
              <a:t>“</a:t>
            </a:r>
            <a:r>
              <a:rPr lang="en-US" sz="800" smtClean="0"/>
              <a:t>Toroidal” Views</a:t>
            </a:r>
            <a:endParaRPr lang="en-US" sz="800" dirty="0"/>
          </a:p>
        </p:txBody>
      </p:sp>
      <p:sp>
        <p:nvSpPr>
          <p:cNvPr id="329" name="TextBox 29"/>
          <p:cNvSpPr txBox="1">
            <a:spLocks noChangeArrowheads="1"/>
          </p:cNvSpPr>
          <p:nvPr/>
        </p:nvSpPr>
        <p:spPr bwMode="auto">
          <a:xfrm>
            <a:off x="14246036" y="4239246"/>
            <a:ext cx="1060047" cy="215444"/>
          </a:xfrm>
          <a:prstGeom prst="rect">
            <a:avLst/>
          </a:prstGeom>
          <a:solidFill>
            <a:schemeClr val="bg1">
              <a:alpha val="2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sz="800" smtClean="0"/>
              <a:t>“</a:t>
            </a:r>
            <a:r>
              <a:rPr lang="en-US" sz="800" smtClean="0"/>
              <a:t>Poloidal” Views</a:t>
            </a:r>
            <a:endParaRPr lang="en-US" sz="800" dirty="0"/>
          </a:p>
        </p:txBody>
      </p:sp>
      <p:sp>
        <p:nvSpPr>
          <p:cNvPr id="1035" name="Rectangle 1034"/>
          <p:cNvSpPr/>
          <p:nvPr/>
        </p:nvSpPr>
        <p:spPr>
          <a:xfrm>
            <a:off x="9957634" y="5175100"/>
            <a:ext cx="3183458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sz="1400"/>
              <a:t>Intrinsic flows of up to 20 km/s have </a:t>
            </a:r>
            <a:r>
              <a:rPr lang="en-US" sz="1400"/>
              <a:t>been </a:t>
            </a:r>
            <a:r>
              <a:rPr lang="en-US" sz="1400" smtClean="0"/>
              <a:t>observed.</a:t>
            </a:r>
            <a:endParaRPr lang="en-US" sz="1400"/>
          </a:p>
          <a:p>
            <a:pPr eaLnBrk="1" hangingPunct="1">
              <a:spcBef>
                <a:spcPts val="600"/>
              </a:spcBef>
            </a:pPr>
            <a:r>
              <a:rPr lang="en-US" sz="1400"/>
              <a:t>These flows are in the direction of symmetry of the </a:t>
            </a:r>
            <a:r>
              <a:rPr lang="en-US" sz="1400"/>
              <a:t>quasisymmetric </a:t>
            </a:r>
            <a:r>
              <a:rPr lang="en-US" sz="1400" smtClean="0"/>
              <a:t>field.</a:t>
            </a:r>
            <a:endParaRPr lang="en-US" sz="1400"/>
          </a:p>
        </p:txBody>
      </p:sp>
      <p:sp>
        <p:nvSpPr>
          <p:cNvPr id="1036" name="TextBox 1035"/>
          <p:cNvSpPr txBox="1"/>
          <p:nvPr/>
        </p:nvSpPr>
        <p:spPr>
          <a:xfrm>
            <a:off x="15001019" y="11457289"/>
            <a:ext cx="19255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/>
              <a:t>Inverted Emissivity profile</a:t>
            </a:r>
          </a:p>
        </p:txBody>
      </p:sp>
      <p:sp>
        <p:nvSpPr>
          <p:cNvPr id="334" name="Text Box 112"/>
          <p:cNvSpPr txBox="1">
            <a:spLocks noChangeArrowheads="1"/>
          </p:cNvSpPr>
          <p:nvPr/>
        </p:nvSpPr>
        <p:spPr bwMode="auto">
          <a:xfrm>
            <a:off x="10023558" y="13691839"/>
            <a:ext cx="7275661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Fluctuation studies  </a:t>
            </a:r>
            <a:r>
              <a:rPr lang="en-US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(poster by C. Deng)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sp>
        <p:nvSpPr>
          <p:cNvPr id="1038" name="TextBox 1037"/>
          <p:cNvSpPr txBox="1"/>
          <p:nvPr/>
        </p:nvSpPr>
        <p:spPr>
          <a:xfrm>
            <a:off x="9908799" y="14081551"/>
            <a:ext cx="25018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/>
              <a:t>Core density fluctuation spectrum is affected by: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smtClean="0"/>
              <a:t>ECRH heating location.   - Density  peaks while temperature  drops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smtClean="0"/>
              <a:t>Applied bias @r/a=.7       - Density flattens and broadens</a:t>
            </a:r>
            <a:endParaRPr lang="en-US" sz="1400"/>
          </a:p>
        </p:txBody>
      </p:sp>
      <p:pic>
        <p:nvPicPr>
          <p:cNvPr id="339" name="Picture 338" descr="ne_INTEF_4_28_2011shot92_97_t830.jpg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>
            <a:off x="14094876" y="14560133"/>
            <a:ext cx="807533" cy="5315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92204</TotalTime>
  <Words>1481</Words>
  <Application>Microsoft Office PowerPoint</Application>
  <PresentationFormat>Custom</PresentationFormat>
  <Paragraphs>162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Default Design</vt:lpstr>
      <vt:lpstr>Microsoft Equation 3.0</vt:lpstr>
      <vt:lpstr>Equation</vt:lpstr>
      <vt:lpstr>PowerPoint Presentation</vt:lpstr>
    </vt:vector>
  </TitlesOfParts>
  <Company>HSX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Simon Anderson</cp:lastModifiedBy>
  <cp:revision>3638</cp:revision>
  <dcterms:created xsi:type="dcterms:W3CDTF">2005-10-11T17:07:47Z</dcterms:created>
  <dcterms:modified xsi:type="dcterms:W3CDTF">2012-11-05T14:02:13Z</dcterms:modified>
</cp:coreProperties>
</file>