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32004000" cy="16459200"/>
  <p:notesSz cx="7010400" cy="9296400"/>
  <p:defaultTextStyle>
    <a:defPPr>
      <a:defRPr lang="en-US"/>
    </a:defPPr>
    <a:lvl1pPr algn="l" rtl="0" fontAlgn="base">
      <a:spcBef>
        <a:spcPct val="20000"/>
      </a:spcBef>
      <a:spcAft>
        <a:spcPct val="0"/>
      </a:spcAft>
      <a:buChar char="•"/>
      <a:defRPr sz="1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har char="•"/>
      <a:defRPr sz="1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har char="•"/>
      <a:defRPr sz="1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har char="•"/>
      <a:defRPr sz="1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har char="•"/>
      <a:defRPr sz="1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1474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FF"/>
    <a:srgbClr val="9900CC"/>
    <a:srgbClr val="00FF00"/>
    <a:srgbClr val="00FFFF"/>
    <a:srgbClr val="9933FF"/>
    <a:srgbClr val="00CCFF"/>
    <a:srgbClr val="FF66FF"/>
    <a:srgbClr val="FF3300"/>
    <a:srgbClr val="CC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874" autoAdjust="0"/>
    <p:restoredTop sz="99144" autoAdjust="0"/>
  </p:normalViewPr>
  <p:slideViewPr>
    <p:cSldViewPr snapToGrid="0">
      <p:cViewPr>
        <p:scale>
          <a:sx n="80" d="100"/>
          <a:sy n="80" d="100"/>
        </p:scale>
        <p:origin x="-6996" y="-3240"/>
      </p:cViewPr>
      <p:guideLst>
        <p:guide orient="horz"/>
        <p:guide pos="1474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-2514" y="-108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4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44" tIns="46572" rIns="93144" bIns="46572" numCol="1" anchor="t" anchorCtr="0" compatLnSpc="1">
            <a:prstTxWarp prst="textNoShape">
              <a:avLst/>
            </a:prstTxWarp>
          </a:bodyPr>
          <a:lstStyle>
            <a:lvl1pPr defTabSz="931924">
              <a:spcBef>
                <a:spcPct val="0"/>
              </a:spcBef>
              <a:buFontTx/>
              <a:buNone/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099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6" y="0"/>
            <a:ext cx="3038475" cy="464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44" tIns="46572" rIns="93144" bIns="46572" numCol="1" anchor="t" anchorCtr="0" compatLnSpc="1">
            <a:prstTxWarp prst="textNoShape">
              <a:avLst/>
            </a:prstTxWarp>
          </a:bodyPr>
          <a:lstStyle>
            <a:lvl1pPr algn="r" defTabSz="931924">
              <a:spcBef>
                <a:spcPct val="0"/>
              </a:spcBef>
              <a:buFontTx/>
              <a:buNone/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00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421"/>
            <a:ext cx="3038475" cy="464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44" tIns="46572" rIns="93144" bIns="46572" numCol="1" anchor="b" anchorCtr="0" compatLnSpc="1">
            <a:prstTxWarp prst="textNoShape">
              <a:avLst/>
            </a:prstTxWarp>
          </a:bodyPr>
          <a:lstStyle>
            <a:lvl1pPr defTabSz="931924">
              <a:spcBef>
                <a:spcPct val="0"/>
              </a:spcBef>
              <a:buFontTx/>
              <a:buNone/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01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6" y="8831421"/>
            <a:ext cx="3038475" cy="464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44" tIns="46572" rIns="93144" bIns="46572" numCol="1" anchor="b" anchorCtr="0" compatLnSpc="1">
            <a:prstTxWarp prst="textNoShape">
              <a:avLst/>
            </a:prstTxWarp>
          </a:bodyPr>
          <a:lstStyle>
            <a:lvl1pPr algn="r" defTabSz="931924">
              <a:spcBef>
                <a:spcPct val="0"/>
              </a:spcBef>
              <a:buFontTx/>
              <a:buNone/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DCAB995A-D469-4F55-A976-89C7B7F6B2F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6383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4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59" tIns="45880" rIns="91759" bIns="4588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9" y="0"/>
            <a:ext cx="3038475" cy="464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59" tIns="45880" rIns="91759" bIns="4588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5888" y="696913"/>
            <a:ext cx="6778625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7" y="4416511"/>
            <a:ext cx="5607051" cy="4183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59" tIns="45880" rIns="91759" bIns="458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823"/>
            <a:ext cx="3038475" cy="464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59" tIns="45880" rIns="91759" bIns="4588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9" y="8829823"/>
            <a:ext cx="3038475" cy="464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59" tIns="45880" rIns="91759" bIns="4588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C108F082-45AD-4C6A-9701-720E7D5FC34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215922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63A2078-4935-477F-861F-7244F2AA4D25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888" y="696913"/>
            <a:ext cx="6778625" cy="3486150"/>
          </a:xfrm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7319156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99994" y="5113342"/>
            <a:ext cx="27204017" cy="35274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99983" y="9326567"/>
            <a:ext cx="22404036" cy="42068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511" y="658813"/>
            <a:ext cx="28802983" cy="27432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511" y="3840163"/>
            <a:ext cx="28802983" cy="108632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8096" y="10575925"/>
            <a:ext cx="27204017" cy="3270250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28096" y="6975475"/>
            <a:ext cx="27204017" cy="36004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511" y="658813"/>
            <a:ext cx="28802983" cy="27432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00511" y="3840163"/>
            <a:ext cx="14327408" cy="1086326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076085" y="3840163"/>
            <a:ext cx="14327408" cy="1086326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511" y="658813"/>
            <a:ext cx="28802983" cy="2743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510" y="3684588"/>
            <a:ext cx="14140657" cy="15351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00510" y="5219704"/>
            <a:ext cx="14140657" cy="94837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258206" y="3684588"/>
            <a:ext cx="14145287" cy="15351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258206" y="5219704"/>
            <a:ext cx="14145287" cy="94837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511" y="658813"/>
            <a:ext cx="28802983" cy="27432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510" y="655642"/>
            <a:ext cx="10529096" cy="278923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2367" y="655642"/>
            <a:ext cx="17891125" cy="1404778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510" y="3444875"/>
            <a:ext cx="10529096" cy="112585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72393" y="11522075"/>
            <a:ext cx="19203017" cy="135890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272393" y="1470025"/>
            <a:ext cx="19203017" cy="98758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72393" y="12880976"/>
            <a:ext cx="19203017" cy="19319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511" y="658813"/>
            <a:ext cx="28802983" cy="27432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0511" y="3840163"/>
            <a:ext cx="28802983" cy="1086326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203519" y="658814"/>
            <a:ext cx="7199974" cy="1404461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0511" y="658814"/>
            <a:ext cx="21454843" cy="1404461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92604" y="15744828"/>
            <a:ext cx="31855833" cy="490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58561" tIns="29280" rIns="58561" bIns="29280">
            <a:spAutoFit/>
          </a:bodyPr>
          <a:lstStyle/>
          <a:p>
            <a:pPr algn="ctr" defTabSz="585788" fontAlgn="ctr">
              <a:spcBef>
                <a:spcPct val="0"/>
              </a:spcBef>
              <a:buFontTx/>
              <a:buNone/>
              <a:defRPr/>
            </a:pPr>
            <a:r>
              <a:rPr lang="en-US" sz="2800" b="1" dirty="0" smtClean="0">
                <a:solidFill>
                  <a:srgbClr val="000066"/>
                </a:solidFill>
                <a:cs typeface="Arial" charset="0"/>
              </a:rPr>
              <a:t>56</a:t>
            </a:r>
            <a:r>
              <a:rPr lang="en-US" sz="2800" b="1" baseline="30000" dirty="0" smtClean="0">
                <a:solidFill>
                  <a:srgbClr val="000066"/>
                </a:solidFill>
                <a:cs typeface="Arial" charset="0"/>
              </a:rPr>
              <a:t>th</a:t>
            </a:r>
            <a:r>
              <a:rPr lang="en-US" sz="2800" b="1" dirty="0" smtClean="0">
                <a:solidFill>
                  <a:srgbClr val="000066"/>
                </a:solidFill>
                <a:cs typeface="Arial" charset="0"/>
              </a:rPr>
              <a:t> </a:t>
            </a:r>
            <a:r>
              <a:rPr lang="en-US" sz="2800" b="1" dirty="0">
                <a:solidFill>
                  <a:srgbClr val="000066"/>
                </a:solidFill>
                <a:cs typeface="Arial" charset="0"/>
              </a:rPr>
              <a:t>Annual Meeting of the Division of Plasma Physics, </a:t>
            </a:r>
            <a:r>
              <a:rPr lang="en-US" sz="2800" b="1" dirty="0" smtClean="0">
                <a:solidFill>
                  <a:srgbClr val="000066"/>
                </a:solidFill>
                <a:cs typeface="Arial" charset="0"/>
              </a:rPr>
              <a:t>October</a:t>
            </a:r>
            <a:r>
              <a:rPr lang="en-US" sz="2800" b="1" baseline="0" dirty="0" smtClean="0">
                <a:solidFill>
                  <a:srgbClr val="000066"/>
                </a:solidFill>
                <a:cs typeface="Arial" charset="0"/>
              </a:rPr>
              <a:t> 27</a:t>
            </a:r>
            <a:r>
              <a:rPr lang="en-US" sz="2800" b="1" dirty="0" smtClean="0">
                <a:solidFill>
                  <a:srgbClr val="000066"/>
                </a:solidFill>
                <a:cs typeface="Arial" charset="0"/>
              </a:rPr>
              <a:t> – 31, 2014, New</a:t>
            </a:r>
            <a:r>
              <a:rPr lang="en-US" sz="2800" b="1" baseline="0" dirty="0" smtClean="0">
                <a:solidFill>
                  <a:srgbClr val="000066"/>
                </a:solidFill>
                <a:cs typeface="Arial" charset="0"/>
              </a:rPr>
              <a:t> Orleans</a:t>
            </a:r>
            <a:r>
              <a:rPr lang="en-US" sz="2800" b="1" dirty="0" smtClean="0">
                <a:solidFill>
                  <a:srgbClr val="000066"/>
                </a:solidFill>
                <a:cs typeface="Arial" charset="0"/>
              </a:rPr>
              <a:t>, LA</a:t>
            </a:r>
            <a:endParaRPr lang="en-US" sz="2800" b="1" dirty="0">
              <a:solidFill>
                <a:srgbClr val="000066"/>
              </a:solidFill>
              <a:cs typeface="Arial" charset="0"/>
            </a:endParaRPr>
          </a:p>
        </p:txBody>
      </p:sp>
      <p:pic>
        <p:nvPicPr>
          <p:cNvPr id="2051" name="Picture 10" descr="bucky badger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27845" y="190500"/>
            <a:ext cx="1956798" cy="209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11" descr="qhs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8892500" y="128592"/>
            <a:ext cx="3111500" cy="2046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135313" rtl="0" eaLnBrk="0" fontAlgn="base" hangingPunct="0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+mj-lt"/>
          <a:ea typeface="+mj-ea"/>
          <a:cs typeface="+mj-cs"/>
        </a:defRPr>
      </a:lvl1pPr>
      <a:lvl2pPr algn="ctr" defTabSz="3135313" rtl="0" eaLnBrk="0" fontAlgn="base" hangingPunct="0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18" charset="0"/>
        </a:defRPr>
      </a:lvl2pPr>
      <a:lvl3pPr algn="ctr" defTabSz="3135313" rtl="0" eaLnBrk="0" fontAlgn="base" hangingPunct="0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18" charset="0"/>
        </a:defRPr>
      </a:lvl3pPr>
      <a:lvl4pPr algn="ctr" defTabSz="3135313" rtl="0" eaLnBrk="0" fontAlgn="base" hangingPunct="0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18" charset="0"/>
        </a:defRPr>
      </a:lvl4pPr>
      <a:lvl5pPr algn="ctr" defTabSz="3135313" rtl="0" eaLnBrk="0" fontAlgn="base" hangingPunct="0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18" charset="0"/>
        </a:defRPr>
      </a:lvl5pPr>
      <a:lvl6pPr marL="457200" algn="ctr" defTabSz="3135313" rtl="0" fontAlgn="base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18" charset="0"/>
        </a:defRPr>
      </a:lvl6pPr>
      <a:lvl7pPr marL="914400" algn="ctr" defTabSz="3135313" rtl="0" fontAlgn="base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18" charset="0"/>
        </a:defRPr>
      </a:lvl7pPr>
      <a:lvl8pPr marL="1371600" algn="ctr" defTabSz="3135313" rtl="0" fontAlgn="base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18" charset="0"/>
        </a:defRPr>
      </a:lvl8pPr>
      <a:lvl9pPr marL="1828800" algn="ctr" defTabSz="3135313" rtl="0" fontAlgn="base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18" charset="0"/>
        </a:defRPr>
      </a:lvl9pPr>
    </p:titleStyle>
    <p:bodyStyle>
      <a:lvl1pPr marL="1176338" indent="-1176338" algn="l" defTabSz="3135313" rtl="0" eaLnBrk="0" fontAlgn="base" hangingPunct="0">
        <a:spcBef>
          <a:spcPct val="20000"/>
        </a:spcBef>
        <a:spcAft>
          <a:spcPct val="0"/>
        </a:spcAft>
        <a:buChar char="•"/>
        <a:defRPr sz="11000">
          <a:solidFill>
            <a:schemeClr val="tx1"/>
          </a:solidFill>
          <a:latin typeface="+mn-lt"/>
          <a:ea typeface="+mn-ea"/>
          <a:cs typeface="+mn-cs"/>
        </a:defRPr>
      </a:lvl1pPr>
      <a:lvl2pPr marL="2547938" indent="-981075" algn="l" defTabSz="3135313" rtl="0" eaLnBrk="0" fontAlgn="base" hangingPunct="0">
        <a:spcBef>
          <a:spcPct val="20000"/>
        </a:spcBef>
        <a:spcAft>
          <a:spcPct val="0"/>
        </a:spcAft>
        <a:buChar char="–"/>
        <a:defRPr sz="9600">
          <a:solidFill>
            <a:schemeClr val="tx1"/>
          </a:solidFill>
          <a:latin typeface="+mn-lt"/>
        </a:defRPr>
      </a:lvl2pPr>
      <a:lvl3pPr marL="3919538" indent="-784225" algn="l" defTabSz="3135313" rtl="0" eaLnBrk="0" fontAlgn="base" hangingPunct="0">
        <a:spcBef>
          <a:spcPct val="20000"/>
        </a:spcBef>
        <a:spcAft>
          <a:spcPct val="0"/>
        </a:spcAft>
        <a:buChar char="•"/>
        <a:defRPr sz="8200">
          <a:solidFill>
            <a:schemeClr val="tx1"/>
          </a:solidFill>
          <a:latin typeface="+mn-lt"/>
        </a:defRPr>
      </a:lvl3pPr>
      <a:lvl4pPr marL="5486400" indent="-784225" algn="l" defTabSz="3135313" rtl="0" eaLnBrk="0" fontAlgn="base" hangingPunct="0">
        <a:spcBef>
          <a:spcPct val="20000"/>
        </a:spcBef>
        <a:spcAft>
          <a:spcPct val="0"/>
        </a:spcAft>
        <a:buChar char="–"/>
        <a:defRPr sz="6900">
          <a:solidFill>
            <a:schemeClr val="tx1"/>
          </a:solidFill>
          <a:latin typeface="+mn-lt"/>
        </a:defRPr>
      </a:lvl4pPr>
      <a:lvl5pPr marL="7053263" indent="-782638" algn="l" defTabSz="3135313" rtl="0" eaLnBrk="0" fontAlgn="base" hangingPunct="0">
        <a:spcBef>
          <a:spcPct val="20000"/>
        </a:spcBef>
        <a:spcAft>
          <a:spcPct val="0"/>
        </a:spcAft>
        <a:buChar char="»"/>
        <a:defRPr sz="6900">
          <a:solidFill>
            <a:schemeClr val="tx1"/>
          </a:solidFill>
          <a:latin typeface="+mn-lt"/>
        </a:defRPr>
      </a:lvl5pPr>
      <a:lvl6pPr marL="7510463" indent="-782638" algn="l" defTabSz="3135313" rtl="0" fontAlgn="base">
        <a:spcBef>
          <a:spcPct val="20000"/>
        </a:spcBef>
        <a:spcAft>
          <a:spcPct val="0"/>
        </a:spcAft>
        <a:buChar char="»"/>
        <a:defRPr sz="6900">
          <a:solidFill>
            <a:schemeClr val="tx1"/>
          </a:solidFill>
          <a:latin typeface="+mn-lt"/>
        </a:defRPr>
      </a:lvl6pPr>
      <a:lvl7pPr marL="7967663" indent="-782638" algn="l" defTabSz="3135313" rtl="0" fontAlgn="base">
        <a:spcBef>
          <a:spcPct val="20000"/>
        </a:spcBef>
        <a:spcAft>
          <a:spcPct val="0"/>
        </a:spcAft>
        <a:buChar char="»"/>
        <a:defRPr sz="6900">
          <a:solidFill>
            <a:schemeClr val="tx1"/>
          </a:solidFill>
          <a:latin typeface="+mn-lt"/>
        </a:defRPr>
      </a:lvl7pPr>
      <a:lvl8pPr marL="8424863" indent="-782638" algn="l" defTabSz="3135313" rtl="0" fontAlgn="base">
        <a:spcBef>
          <a:spcPct val="20000"/>
        </a:spcBef>
        <a:spcAft>
          <a:spcPct val="0"/>
        </a:spcAft>
        <a:buChar char="»"/>
        <a:defRPr sz="6900">
          <a:solidFill>
            <a:schemeClr val="tx1"/>
          </a:solidFill>
          <a:latin typeface="+mn-lt"/>
        </a:defRPr>
      </a:lvl8pPr>
      <a:lvl9pPr marL="8882063" indent="-782638" algn="l" defTabSz="3135313" rtl="0" fontAlgn="base">
        <a:spcBef>
          <a:spcPct val="20000"/>
        </a:spcBef>
        <a:spcAft>
          <a:spcPct val="0"/>
        </a:spcAft>
        <a:buChar char="»"/>
        <a:defRPr sz="69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Picture 14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04" t="10798" r="55404" b="22551"/>
          <a:stretch/>
        </p:blipFill>
        <p:spPr>
          <a:xfrm>
            <a:off x="4706431" y="13434089"/>
            <a:ext cx="3314621" cy="2792502"/>
          </a:xfrm>
          <a:prstGeom prst="rect">
            <a:avLst/>
          </a:prstGeom>
        </p:spPr>
      </p:pic>
      <p:pic>
        <p:nvPicPr>
          <p:cNvPr id="157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99898" y="4362451"/>
            <a:ext cx="3343062" cy="3053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52" name="Text Box 184"/>
              <p:cNvSpPr txBox="1">
                <a:spLocks noChangeArrowheads="1"/>
              </p:cNvSpPr>
              <p:nvPr/>
            </p:nvSpPr>
            <p:spPr bwMode="auto">
              <a:xfrm>
                <a:off x="8631934" y="3195083"/>
                <a:ext cx="8251279" cy="413170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marL="342900" indent="-342900" eaLnBrk="1" hangingPunct="1">
                  <a:spcBef>
                    <a:spcPct val="50000"/>
                  </a:spcBef>
                  <a:buFont typeface="Arial" panose="020B0604020202020204" pitchFamily="34" charset="0"/>
                  <a:buChar char="•"/>
                </a:pPr>
                <a:r>
                  <a:rPr lang="en-US" altLang="en-US" sz="1600" b="0" dirty="0" smtClean="0">
                    <a:latin typeface="Cambria Math" panose="02040503050406030204" pitchFamily="18" charset="0"/>
                  </a:rPr>
                  <a:t>The beam particles feel </a:t>
                </a:r>
                <a:r>
                  <a:rPr lang="en-US" altLang="en-US" sz="1600" b="0" dirty="0" smtClean="0">
                    <a:latin typeface="Cambria Math" panose="02040503050406030204" pitchFamily="18" charset="0"/>
                  </a:rPr>
                  <a:t>an </a:t>
                </a:r>
                <a:r>
                  <a:rPr lang="en-US" altLang="en-US" sz="1600" b="0" dirty="0" smtClean="0">
                    <a:latin typeface="Cambria Math" panose="02040503050406030204" pitchFamily="18" charset="0"/>
                  </a:rPr>
                  <a:t>effective electric field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16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⃑"/>
                            <m:ctrlPr>
                              <a:rPr lang="en-US" altLang="en-US" sz="1600" b="0" i="1" dirty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en-US" sz="1600" b="0" i="1" dirty="0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</m:acc>
                      </m:e>
                      <m:sub>
                        <m:r>
                          <a:rPr lang="en-US" altLang="en-US" sz="1600" b="0" i="1" dirty="0" smtClean="0">
                            <a:latin typeface="Cambria Math" panose="02040503050406030204" pitchFamily="18" charset="0"/>
                          </a:rPr>
                          <m:t>𝑣𝑥𝐵</m:t>
                        </m:r>
                      </m:sub>
                    </m:sSub>
                    <m:r>
                      <a:rPr lang="en-US" altLang="en-US" sz="1600" b="0" i="1" dirty="0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⃑"/>
                        <m:ctrlPr>
                          <a:rPr lang="en-US" altLang="en-US" sz="1600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en-US" sz="1600" b="0" i="1" dirty="0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  <m:r>
                      <m:rPr>
                        <m:sty m:val="p"/>
                      </m:rPr>
                      <a:rPr lang="en-US" altLang="en-US" sz="1600" b="0" i="0" dirty="0" smtClean="0">
                        <a:latin typeface="Cambria Math" panose="02040503050406030204" pitchFamily="18" charset="0"/>
                      </a:rPr>
                      <m:t>x</m:t>
                    </m:r>
                    <m:acc>
                      <m:accPr>
                        <m:chr m:val="⃑"/>
                        <m:ctrlPr>
                          <a:rPr lang="en-US" altLang="en-US" sz="1600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en-US" sz="1600" b="0" i="1" dirty="0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acc>
                  </m:oMath>
                </a14:m>
                <a:r>
                  <a:rPr lang="en-US" altLang="en-US" sz="1600" b="0" i="1" dirty="0" smtClean="0">
                    <a:latin typeface="Cambria Math" panose="02040503050406030204" pitchFamily="18" charset="0"/>
                  </a:rPr>
                  <a:t> </a:t>
                </a:r>
                <a:r>
                  <a:rPr lang="en-US" altLang="en-US" sz="1600" b="0" dirty="0" smtClean="0">
                    <a:latin typeface="Cambria Math" panose="02040503050406030204" pitchFamily="18" charset="0"/>
                  </a:rPr>
                  <a:t>&amp; plasma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16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⃑"/>
                            <m:ctrlPr>
                              <a:rPr lang="en-US" altLang="en-US" sz="1600" i="1" dirty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en-US" sz="1600" i="1" dirty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</m:acc>
                      </m:e>
                      <m:sub>
                        <m:r>
                          <a:rPr lang="en-US" altLang="en-US" sz="1600" i="1" dirty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endParaRPr lang="en-US" altLang="en-US" sz="1600" b="0" dirty="0" smtClean="0">
                  <a:latin typeface="Cambria Math" panose="02040503050406030204" pitchFamily="18" charset="0"/>
                </a:endParaRPr>
              </a:p>
              <a:p>
                <a:pPr marL="342900" indent="-342900" eaLnBrk="1" hangingPunct="1">
                  <a:spcBef>
                    <a:spcPct val="50000"/>
                  </a:spcBef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16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⃑"/>
                            <m:ctrlPr>
                              <a:rPr lang="en-US" altLang="en-US" sz="1600" b="0" i="1" dirty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en-US" sz="1600" b="0" i="1" dirty="0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</m:acc>
                      </m:e>
                      <m:sub>
                        <m:r>
                          <a:rPr lang="en-US" altLang="en-US" sz="1600" b="0" i="1" dirty="0" smtClean="0">
                            <a:latin typeface="Cambria Math" panose="02040503050406030204" pitchFamily="18" charset="0"/>
                          </a:rPr>
                          <m:t>𝑡𝑜𝑡</m:t>
                        </m:r>
                      </m:sub>
                    </m:sSub>
                    <m:r>
                      <a:rPr lang="en-US" altLang="en-US" sz="1600" b="0" i="1" dirty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en-US" sz="16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⃑"/>
                            <m:ctrlPr>
                              <a:rPr lang="en-US" altLang="en-US" sz="1600" b="0" i="1" dirty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en-US" sz="1600" b="0" i="1" dirty="0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</m:acc>
                      </m:e>
                      <m:sub>
                        <m:r>
                          <a:rPr lang="en-US" altLang="en-US" sz="1600" b="0" i="1" dirty="0" smtClean="0">
                            <a:latin typeface="Cambria Math" panose="02040503050406030204" pitchFamily="18" charset="0"/>
                          </a:rPr>
                          <m:t>𝑣𝑥𝐵</m:t>
                        </m:r>
                      </m:sub>
                    </m:sSub>
                    <m:r>
                      <a:rPr lang="en-US" altLang="en-US" sz="1600" b="0" i="1" dirty="0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altLang="en-US" sz="16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⃑"/>
                            <m:ctrlPr>
                              <a:rPr lang="en-US" altLang="en-US" sz="1600" b="0" i="1" dirty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en-US" sz="1600" b="0" i="1" dirty="0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</m:acc>
                      </m:e>
                      <m:sub>
                        <m:r>
                          <a:rPr lang="en-US" altLang="en-US" sz="1600" b="0" i="1" dirty="0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endParaRPr lang="en-US" altLang="en-US" sz="1600" dirty="0" smtClean="0"/>
              </a:p>
              <a:p>
                <a:pPr marL="342900" indent="-342900" eaLnBrk="1" hangingPunct="1">
                  <a:spcBef>
                    <a:spcPct val="50000"/>
                  </a:spcBef>
                  <a:buFont typeface="Arial" panose="020B0604020202020204" pitchFamily="34" charset="0"/>
                  <a:buChar char="•"/>
                </a:pPr>
                <a:r>
                  <a:rPr lang="en-US" altLang="en-US" sz="1600" dirty="0" smtClean="0"/>
                  <a:t>The total field is transformed into the sightline coordinates  (</a:t>
                </a:r>
                <a14:m>
                  <m:oMath xmlns:m="http://schemas.openxmlformats.org/officeDocument/2006/math">
                    <m:acc>
                      <m:accPr>
                        <m:chr m:val="⃑"/>
                        <m:ctrlPr>
                          <a:rPr lang="en-US" altLang="en-US" sz="160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en-US" sz="1600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altLang="en-US" sz="1600" b="0" dirty="0" smtClean="0"/>
                  <a:t> being the sightline direction) </a:t>
                </a:r>
              </a:p>
              <a:p>
                <a:pPr marL="342900" indent="-342900">
                  <a:spcBef>
                    <a:spcPct val="50000"/>
                  </a:spcBef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16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⃑"/>
                            <m:ctrlPr>
                              <a:rPr lang="en-US" altLang="en-US" sz="1600" b="0" i="1" dirty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en-US" sz="1600" b="0" i="1" dirty="0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</m:acc>
                      </m:e>
                      <m:sub>
                        <m:r>
                          <a:rPr lang="en-US" altLang="en-US" sz="1600" b="0" i="1" dirty="0" smtClean="0">
                            <a:latin typeface="Cambria Math" panose="02040503050406030204" pitchFamily="18" charset="0"/>
                          </a:rPr>
                          <m:t>𝑛𝑒𝑤</m:t>
                        </m:r>
                      </m:sub>
                    </m:sSub>
                    <m:r>
                      <a:rPr lang="en-US" altLang="en-US" sz="1600" b="0" i="1" dirty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en-US" sz="16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1600" b="0" i="1" dirty="0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altLang="en-US" sz="16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acc>
                          <m:accPr>
                            <m:chr m:val="⃑"/>
                            <m:ctrlPr>
                              <a:rPr lang="en-US" altLang="en-US" sz="1600" b="0" i="1" dirty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en-US" sz="1600" b="0" i="1" dirty="0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</m:acc>
                      </m:e>
                      <m:sub>
                        <m:r>
                          <a:rPr lang="en-US" altLang="en-US" sz="1600" b="0" i="1" dirty="0" smtClean="0">
                            <a:latin typeface="Cambria Math" panose="02040503050406030204" pitchFamily="18" charset="0"/>
                          </a:rPr>
                          <m:t>𝑡𝑜𝑡</m:t>
                        </m:r>
                      </m:sub>
                    </m:sSub>
                  </m:oMath>
                </a14:m>
                <a:endParaRPr lang="en-US" altLang="en-US" sz="1600" dirty="0" smtClean="0"/>
              </a:p>
              <a:p>
                <a:pPr marL="342900" indent="-342900" eaLnBrk="1" hangingPunct="1">
                  <a:spcBef>
                    <a:spcPct val="50000"/>
                  </a:spcBef>
                  <a:buFont typeface="Arial" panose="020B0604020202020204" pitchFamily="34" charset="0"/>
                  <a:buChar char="•"/>
                </a:pPr>
                <a:r>
                  <a:rPr lang="en-US" altLang="en-US" sz="1600" dirty="0" smtClean="0"/>
                  <a:t>The polarization angle,</a:t>
                </a:r>
                <a:r>
                  <a:rPr lang="en-US" altLang="en-US" sz="1600" dirty="0" smtClean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US" altLang="en-US" sz="1600" dirty="0" smtClean="0"/>
                  <a:t>, of the light is measured relative to the sightline</a:t>
                </a:r>
              </a:p>
              <a:p>
                <a:pPr marL="342900" indent="-342900" eaLnBrk="1" hangingPunct="1">
                  <a:spcBef>
                    <a:spcPct val="50000"/>
                  </a:spcBef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altLang="en-US" sz="16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en-US" sz="1600" i="0" smtClean="0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US" altLang="en-US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𝛾</m:t>
                        </m:r>
                      </m:e>
                    </m:func>
                    <m:r>
                      <a:rPr lang="en-US" alt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en-US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altLang="en-US" sz="16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⃑"/>
                                <m:ctrlPr>
                                  <a:rPr lang="en-US" altLang="en-US" sz="1600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en-US" sz="1600" b="0" i="1" dirty="0" smtClean="0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en-US" sz="1600" b="0" i="1" dirty="0" smtClean="0">
                                <a:latin typeface="Cambria Math" panose="02040503050406030204" pitchFamily="18" charset="0"/>
                              </a:rPr>
                              <m:t>𝑛𝑒𝑤</m:t>
                            </m:r>
                          </m:sub>
                        </m:sSub>
                        <m:r>
                          <a:rPr lang="en-US" altLang="en-US" sz="16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acc>
                          <m:accPr>
                            <m:chr m:val="⃑"/>
                            <m:ctrlPr>
                              <a:rPr lang="en-US" altLang="en-US" sz="16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en-US" sz="16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</m:num>
                      <m:den>
                        <m:sSub>
                          <m:sSubPr>
                            <m:ctrlPr>
                              <a:rPr lang="en-US" altLang="en-US" sz="16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⃑"/>
                                <m:ctrlPr>
                                  <a:rPr lang="en-US" altLang="en-US" sz="1600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en-US" sz="1600" b="0" i="1" dirty="0" smtClean="0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en-US" sz="1600" b="0" i="1" dirty="0" smtClean="0">
                                <a:latin typeface="Cambria Math" panose="02040503050406030204" pitchFamily="18" charset="0"/>
                              </a:rPr>
                              <m:t>𝑛𝑒𝑤</m:t>
                            </m:r>
                          </m:sub>
                        </m:sSub>
                        <m:r>
                          <a:rPr lang="en-US" altLang="en-US" sz="16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acc>
                          <m:accPr>
                            <m:chr m:val="⃑"/>
                            <m:ctrlPr>
                              <a:rPr lang="en-US" altLang="en-US" sz="16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en-US" sz="16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𝑧</m:t>
                            </m:r>
                          </m:e>
                        </m:acc>
                      </m:den>
                    </m:f>
                  </m:oMath>
                </a14:m>
                <a:endParaRPr lang="en-US" altLang="en-US" sz="1600" dirty="0" smtClean="0"/>
              </a:p>
              <a:p>
                <a:pPr marL="342900" indent="-342900" eaLnBrk="1" hangingPunct="1">
                  <a:spcBef>
                    <a:spcPct val="50000"/>
                  </a:spcBef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alt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alt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US" altLang="en-US" sz="1600" dirty="0" smtClean="0">
                    <a:ea typeface="Cambria Math" panose="02040503050406030204" pitchFamily="18" charset="0"/>
                  </a:rPr>
                  <a:t> is the difference between the vacuum case and plasma case</a:t>
                </a:r>
              </a:p>
              <a:p>
                <a:pPr marL="342900" indent="-342900" eaLnBrk="1" hangingPunct="1">
                  <a:spcBef>
                    <a:spcPct val="50000"/>
                  </a:spcBef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alt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alt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US" altLang="en-US" sz="1600" dirty="0" smtClean="0">
                    <a:ea typeface="Cambria Math" panose="02040503050406030204" pitchFamily="18" charset="0"/>
                  </a:rPr>
                  <a:t> arises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16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⃑"/>
                            <m:ctrlPr>
                              <a:rPr lang="en-US" altLang="en-US" sz="1600" b="0" i="1" dirty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en-US" sz="1600" b="0" i="1" dirty="0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</m:acc>
                      </m:e>
                      <m:sub>
                        <m:r>
                          <a:rPr lang="en-US" altLang="en-US" sz="1600" b="0" i="1" dirty="0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lang="en-US" altLang="en-US" sz="1600" dirty="0" smtClean="0">
                    <a:ea typeface="Cambria Math" panose="02040503050406030204" pitchFamily="18" charset="0"/>
                  </a:rPr>
                  <a:t> and/or bootstrap current</a:t>
                </a:r>
              </a:p>
              <a:p>
                <a:pPr marL="1085850" lvl="1" indent="-342900">
                  <a:spcBef>
                    <a:spcPct val="50000"/>
                  </a:spcBef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alt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sSub>
                      <m:sSubPr>
                        <m:ctrlPr>
                          <a:rPr lang="en-US" altLang="en-US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𝛾</m:t>
                        </m:r>
                        <m:r>
                          <m:rPr>
                            <m:nor/>
                          </m:rPr>
                          <a:rPr lang="en-US" altLang="en-US" sz="1600" dirty="0" smtClean="0">
                            <a:ea typeface="Cambria Math" panose="02040503050406030204" pitchFamily="18" charset="0"/>
                          </a:rPr>
                          <m:t> </m:t>
                        </m:r>
                      </m:e>
                      <m:sub>
                        <m:r>
                          <a:rPr lang="en-US" alt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𝑏𝑠</m:t>
                        </m:r>
                      </m:sub>
                    </m:sSub>
                  </m:oMath>
                </a14:m>
                <a:r>
                  <a:rPr lang="en-US" altLang="en-US" sz="1600" dirty="0" smtClean="0">
                    <a:ea typeface="Cambria Math" panose="02040503050406030204" pitchFamily="18" charset="0"/>
                  </a:rPr>
                  <a:t> is negligible in the core of HSX</a:t>
                </a:r>
              </a:p>
              <a:p>
                <a:pPr marL="1085850" lvl="1" indent="-342900">
                  <a:spcBef>
                    <a:spcPct val="50000"/>
                  </a:spcBef>
                  <a:buFont typeface="Arial" panose="020B0604020202020204" pitchFamily="34" charset="0"/>
                  <a:buChar char="•"/>
                </a:pPr>
                <a:r>
                  <a:rPr lang="en-US" altLang="en-US" sz="1600" dirty="0" smtClean="0">
                    <a:ea typeface="Cambria Math" panose="02040503050406030204" pitchFamily="18" charset="0"/>
                  </a:rPr>
                  <a:t>Near the edge the effects are comparable</a:t>
                </a:r>
              </a:p>
            </p:txBody>
          </p:sp>
        </mc:Choice>
        <mc:Fallback>
          <p:sp>
            <p:nvSpPr>
              <p:cNvPr id="152" name="Text Box 18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631934" y="3195083"/>
                <a:ext cx="8251279" cy="4131708"/>
              </a:xfrm>
              <a:prstGeom prst="rect">
                <a:avLst/>
              </a:prstGeom>
              <a:blipFill rotWithShape="0">
                <a:blip r:embed="rId5"/>
                <a:stretch>
                  <a:fillRect l="-295" b="-885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31" name="Text Box 107"/>
          <p:cNvSpPr txBox="1">
            <a:spLocks noChangeArrowheads="1"/>
          </p:cNvSpPr>
          <p:nvPr/>
        </p:nvSpPr>
        <p:spPr bwMode="auto">
          <a:xfrm>
            <a:off x="2370668" y="-64719"/>
            <a:ext cx="27118732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 anchorCtr="1">
            <a:sp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-US" altLang="en-US" sz="5400" dirty="0"/>
              <a:t>The design of a MSE </a:t>
            </a:r>
            <a:r>
              <a:rPr lang="en-US" altLang="en-US" sz="5400" dirty="0"/>
              <a:t>polarimetry</a:t>
            </a:r>
            <a:r>
              <a:rPr lang="en-US" altLang="en-US" sz="5400" dirty="0"/>
              <a:t> diagnostic for the measurement of radial electric fields on the HSX stellarator</a:t>
            </a:r>
            <a:endParaRPr lang="en-US" sz="5200" dirty="0"/>
          </a:p>
        </p:txBody>
      </p:sp>
      <p:sp>
        <p:nvSpPr>
          <p:cNvPr id="1032" name="Text Box 108"/>
          <p:cNvSpPr txBox="1">
            <a:spLocks noChangeArrowheads="1"/>
          </p:cNvSpPr>
          <p:nvPr/>
        </p:nvSpPr>
        <p:spPr bwMode="auto">
          <a:xfrm>
            <a:off x="0" y="1525200"/>
            <a:ext cx="3200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>
              <a:buNone/>
            </a:pPr>
            <a:r>
              <a:rPr lang="en-US" altLang="en-US" sz="3600" b="1" dirty="0">
                <a:latin typeface="Arial" panose="020B0604020202020204" pitchFamily="34" charset="0"/>
              </a:rPr>
              <a:t>T. Dobbins, S. T</a:t>
            </a:r>
            <a:r>
              <a:rPr lang="en-US" altLang="en-US" sz="3600" b="1" dirty="0" smtClean="0">
                <a:latin typeface="Arial" panose="020B0604020202020204" pitchFamily="34" charset="0"/>
              </a:rPr>
              <a:t>. A. </a:t>
            </a:r>
            <a:r>
              <a:rPr lang="en-US" altLang="en-US" sz="3600" b="1" dirty="0">
                <a:latin typeface="Arial" panose="020B0604020202020204" pitchFamily="34" charset="0"/>
              </a:rPr>
              <a:t>Kumar, D. T. Anderson, F. S. B. Anderson   </a:t>
            </a:r>
            <a:r>
              <a:rPr lang="en-US" altLang="en-US" sz="3600" b="1" dirty="0">
                <a:solidFill>
                  <a:schemeClr val="accent2"/>
                </a:solidFill>
                <a:latin typeface="Arial" panose="020B0604020202020204" pitchFamily="34" charset="0"/>
              </a:rPr>
              <a:t>HSX Plasma Laboratory, University of Wisconsin, Madison</a:t>
            </a:r>
          </a:p>
        </p:txBody>
      </p:sp>
      <p:sp>
        <p:nvSpPr>
          <p:cNvPr id="2313" name="Text Box 265"/>
          <p:cNvSpPr txBox="1">
            <a:spLocks noChangeArrowheads="1"/>
          </p:cNvSpPr>
          <p:nvPr/>
        </p:nvSpPr>
        <p:spPr bwMode="auto">
          <a:xfrm>
            <a:off x="24675833" y="13253358"/>
            <a:ext cx="7215872" cy="769441"/>
          </a:xfrm>
          <a:prstGeom prst="rect">
            <a:avLst/>
          </a:prstGeom>
          <a:solidFill>
            <a:srgbClr val="9900CC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References</a:t>
            </a:r>
            <a:endParaRPr lang="en-US" sz="4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sym typeface="Symbol" pitchFamily="18" charset="2"/>
            </a:endParaRPr>
          </a:p>
        </p:txBody>
      </p:sp>
      <p:sp>
        <p:nvSpPr>
          <p:cNvPr id="1045" name="Rectangle 268"/>
          <p:cNvSpPr>
            <a:spLocks noChangeArrowheads="1"/>
          </p:cNvSpPr>
          <p:nvPr/>
        </p:nvSpPr>
        <p:spPr bwMode="auto">
          <a:xfrm>
            <a:off x="24820142" y="14134483"/>
            <a:ext cx="7010211" cy="1124567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pPr>
              <a:spcBef>
                <a:spcPts val="0"/>
              </a:spcBef>
              <a:buFont typeface="+mj-lt"/>
              <a:buAutoNum type="arabicParenR"/>
            </a:pPr>
            <a:endParaRPr lang="en-US" dirty="0" smtClean="0"/>
          </a:p>
        </p:txBody>
      </p:sp>
      <p:sp>
        <p:nvSpPr>
          <p:cNvPr id="2163" name="Text Box 115"/>
          <p:cNvSpPr txBox="1">
            <a:spLocks noChangeArrowheads="1"/>
          </p:cNvSpPr>
          <p:nvPr/>
        </p:nvSpPr>
        <p:spPr bwMode="auto">
          <a:xfrm>
            <a:off x="117664" y="2430454"/>
            <a:ext cx="8467377" cy="830997"/>
          </a:xfrm>
          <a:prstGeom prst="rect">
            <a:avLst/>
          </a:prstGeom>
          <a:solidFill>
            <a:srgbClr val="9900CC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>
              <a:buNone/>
            </a:pPr>
            <a:r>
              <a:rPr lang="en-US" altLang="en-US" sz="4800" b="1" dirty="0">
                <a:solidFill>
                  <a:schemeClr val="bg1"/>
                </a:solidFill>
                <a:latin typeface="Arial" panose="020B0604020202020204" pitchFamily="34" charset="0"/>
              </a:rPr>
              <a:t>Overview</a:t>
            </a:r>
          </a:p>
        </p:txBody>
      </p:sp>
      <p:sp>
        <p:nvSpPr>
          <p:cNvPr id="1055" name="Line 111"/>
          <p:cNvSpPr>
            <a:spLocks noChangeShapeType="1"/>
          </p:cNvSpPr>
          <p:nvPr/>
        </p:nvSpPr>
        <p:spPr bwMode="auto">
          <a:xfrm>
            <a:off x="107009" y="2368551"/>
            <a:ext cx="31626819" cy="1374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buNone/>
            </a:pPr>
            <a:endParaRPr lang="en-US" dirty="0"/>
          </a:p>
        </p:txBody>
      </p:sp>
      <p:sp>
        <p:nvSpPr>
          <p:cNvPr id="1056" name="TextBox 26"/>
          <p:cNvSpPr txBox="1">
            <a:spLocks noChangeArrowheads="1"/>
          </p:cNvSpPr>
          <p:nvPr/>
        </p:nvSpPr>
        <p:spPr bwMode="auto">
          <a:xfrm>
            <a:off x="17261416" y="1981200"/>
            <a:ext cx="25680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dirty="0"/>
          </a:p>
        </p:txBody>
      </p:sp>
      <p:sp>
        <p:nvSpPr>
          <p:cNvPr id="1063" name="Rectangle 355"/>
          <p:cNvSpPr>
            <a:spLocks noChangeArrowheads="1"/>
          </p:cNvSpPr>
          <p:nvPr/>
        </p:nvSpPr>
        <p:spPr bwMode="auto">
          <a:xfrm>
            <a:off x="0" y="0"/>
            <a:ext cx="256802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sp>
        <p:nvSpPr>
          <p:cNvPr id="1065" name="Rectangle 356"/>
          <p:cNvSpPr>
            <a:spLocks noChangeArrowheads="1"/>
          </p:cNvSpPr>
          <p:nvPr/>
        </p:nvSpPr>
        <p:spPr bwMode="auto">
          <a:xfrm>
            <a:off x="2" y="933454"/>
            <a:ext cx="184731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endParaRPr lang="en-US" sz="2400" dirty="0">
              <a:latin typeface="Times New Roman" pitchFamily="18" charset="0"/>
            </a:endParaRPr>
          </a:p>
        </p:txBody>
      </p:sp>
      <p:sp>
        <p:nvSpPr>
          <p:cNvPr id="1066" name="Rectangle 358"/>
          <p:cNvSpPr>
            <a:spLocks noChangeArrowheads="1"/>
          </p:cNvSpPr>
          <p:nvPr/>
        </p:nvSpPr>
        <p:spPr bwMode="auto">
          <a:xfrm>
            <a:off x="0" y="0"/>
            <a:ext cx="256802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sp>
        <p:nvSpPr>
          <p:cNvPr id="1067" name="Rectangle 359"/>
          <p:cNvSpPr>
            <a:spLocks noChangeArrowheads="1"/>
          </p:cNvSpPr>
          <p:nvPr/>
        </p:nvSpPr>
        <p:spPr bwMode="auto">
          <a:xfrm>
            <a:off x="2" y="971553"/>
            <a:ext cx="184731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endParaRPr lang="en-US" sz="2400" dirty="0">
              <a:latin typeface="Times New Roman" pitchFamily="18" charset="0"/>
            </a:endParaRPr>
          </a:p>
        </p:txBody>
      </p:sp>
      <p:sp>
        <p:nvSpPr>
          <p:cNvPr id="1068" name="Rectangle 361"/>
          <p:cNvSpPr>
            <a:spLocks noChangeArrowheads="1"/>
          </p:cNvSpPr>
          <p:nvPr/>
        </p:nvSpPr>
        <p:spPr bwMode="auto">
          <a:xfrm>
            <a:off x="0" y="0"/>
            <a:ext cx="256802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sp>
        <p:nvSpPr>
          <p:cNvPr id="1070" name="Rectangle 362"/>
          <p:cNvSpPr>
            <a:spLocks noChangeArrowheads="1"/>
          </p:cNvSpPr>
          <p:nvPr/>
        </p:nvSpPr>
        <p:spPr bwMode="auto">
          <a:xfrm>
            <a:off x="2" y="685803"/>
            <a:ext cx="184731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endParaRPr lang="en-US" sz="2400" dirty="0">
              <a:latin typeface="Times New Roman" pitchFamily="18" charset="0"/>
            </a:endParaRPr>
          </a:p>
        </p:txBody>
      </p:sp>
      <p:sp>
        <p:nvSpPr>
          <p:cNvPr id="1121" name="Rectangle 97"/>
          <p:cNvSpPr>
            <a:spLocks noChangeArrowheads="1"/>
          </p:cNvSpPr>
          <p:nvPr/>
        </p:nvSpPr>
        <p:spPr bwMode="auto">
          <a:xfrm>
            <a:off x="0" y="-169277"/>
            <a:ext cx="25680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cxnSp>
        <p:nvCxnSpPr>
          <p:cNvPr id="250" name="Straight Connector 249"/>
          <p:cNvCxnSpPr/>
          <p:nvPr/>
        </p:nvCxnSpPr>
        <p:spPr bwMode="auto">
          <a:xfrm flipH="1">
            <a:off x="17533905" y="2416628"/>
            <a:ext cx="767" cy="13147222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02" name="Straight Connector 301"/>
          <p:cNvCxnSpPr/>
          <p:nvPr/>
        </p:nvCxnSpPr>
        <p:spPr bwMode="auto">
          <a:xfrm>
            <a:off x="24581600" y="3205418"/>
            <a:ext cx="766" cy="12484525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30" name="Rectangle 106"/>
          <p:cNvSpPr>
            <a:spLocks noChangeArrowheads="1"/>
          </p:cNvSpPr>
          <p:nvPr/>
        </p:nvSpPr>
        <p:spPr bwMode="auto">
          <a:xfrm>
            <a:off x="0" y="-169277"/>
            <a:ext cx="25680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15" name="Rectangle 114"/>
          <p:cNvSpPr/>
          <p:nvPr/>
        </p:nvSpPr>
        <p:spPr bwMode="auto">
          <a:xfrm>
            <a:off x="5428343" y="7483930"/>
            <a:ext cx="4702628" cy="60959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457200" marR="0" indent="-4572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62" name="Text Box 114"/>
          <p:cNvSpPr txBox="1">
            <a:spLocks noChangeArrowheads="1"/>
          </p:cNvSpPr>
          <p:nvPr/>
        </p:nvSpPr>
        <p:spPr bwMode="auto">
          <a:xfrm>
            <a:off x="79982" y="9784818"/>
            <a:ext cx="8500335" cy="769441"/>
          </a:xfrm>
          <a:prstGeom prst="rect">
            <a:avLst/>
          </a:prstGeom>
          <a:solidFill>
            <a:srgbClr val="0000FF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>
              <a:buNone/>
            </a:pPr>
            <a:r>
              <a:rPr lang="en-US" altLang="en-US" sz="4400" b="1" dirty="0">
                <a:solidFill>
                  <a:schemeClr val="bg1"/>
                </a:solidFill>
                <a:latin typeface="Arial" panose="020B0604020202020204" pitchFamily="34" charset="0"/>
              </a:rPr>
              <a:t>HSX Radial Electric </a:t>
            </a:r>
            <a:r>
              <a:rPr lang="en-US" altLang="en-US" sz="44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Field</a:t>
            </a:r>
            <a:endParaRPr lang="en-US" altLang="en-US" sz="44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33" name="Text Box 112"/>
          <p:cNvSpPr txBox="1">
            <a:spLocks noChangeArrowheads="1"/>
          </p:cNvSpPr>
          <p:nvPr/>
        </p:nvSpPr>
        <p:spPr bwMode="auto">
          <a:xfrm>
            <a:off x="17604134" y="2435977"/>
            <a:ext cx="14287379" cy="769441"/>
          </a:xfrm>
          <a:prstGeom prst="rect">
            <a:avLst/>
          </a:prstGeom>
          <a:solidFill>
            <a:srgbClr val="0000FF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>
              <a:buNone/>
            </a:pPr>
            <a:r>
              <a:rPr lang="en-US" altLang="en-US" sz="4400" b="1" dirty="0">
                <a:solidFill>
                  <a:schemeClr val="bg1"/>
                </a:solidFill>
                <a:latin typeface="Arial" panose="020B0604020202020204" pitchFamily="34" charset="0"/>
              </a:rPr>
              <a:t>Design &amp; Testing</a:t>
            </a:r>
          </a:p>
        </p:txBody>
      </p:sp>
      <p:sp>
        <p:nvSpPr>
          <p:cNvPr id="134" name="Text Box 112"/>
          <p:cNvSpPr txBox="1">
            <a:spLocks noChangeArrowheads="1"/>
          </p:cNvSpPr>
          <p:nvPr/>
        </p:nvSpPr>
        <p:spPr bwMode="auto">
          <a:xfrm>
            <a:off x="8672125" y="2423175"/>
            <a:ext cx="8799351" cy="769441"/>
          </a:xfrm>
          <a:prstGeom prst="rect">
            <a:avLst/>
          </a:prstGeom>
          <a:solidFill>
            <a:srgbClr val="0000FF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>
              <a:buNone/>
            </a:pPr>
            <a:r>
              <a:rPr lang="en-US" altLang="en-US" sz="4400" b="1" dirty="0">
                <a:solidFill>
                  <a:schemeClr val="bg1"/>
                </a:solidFill>
                <a:latin typeface="Arial" panose="020B0604020202020204" pitchFamily="34" charset="0"/>
              </a:rPr>
              <a:t>MSE </a:t>
            </a:r>
            <a:r>
              <a:rPr lang="en-US" altLang="en-US" sz="4400" b="1" dirty="0">
                <a:solidFill>
                  <a:schemeClr val="bg1"/>
                </a:solidFill>
                <a:latin typeface="Arial" panose="020B0604020202020204" pitchFamily="34" charset="0"/>
              </a:rPr>
              <a:t>Polarimetry</a:t>
            </a:r>
            <a:r>
              <a:rPr lang="en-US" altLang="en-US" sz="4400" b="1" dirty="0">
                <a:solidFill>
                  <a:schemeClr val="bg1"/>
                </a:solidFill>
                <a:latin typeface="Arial" panose="020B0604020202020204" pitchFamily="34" charset="0"/>
              </a:rPr>
              <a:t> Overview</a:t>
            </a:r>
          </a:p>
        </p:txBody>
      </p:sp>
      <p:sp>
        <p:nvSpPr>
          <p:cNvPr id="135" name="Text Box 269"/>
          <p:cNvSpPr txBox="1">
            <a:spLocks noChangeArrowheads="1"/>
          </p:cNvSpPr>
          <p:nvPr/>
        </p:nvSpPr>
        <p:spPr bwMode="auto">
          <a:xfrm>
            <a:off x="17604134" y="3230651"/>
            <a:ext cx="6891961" cy="523220"/>
          </a:xfrm>
          <a:prstGeom prst="rect">
            <a:avLst/>
          </a:prstGeom>
          <a:solidFill>
            <a:srgbClr val="FF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buNone/>
            </a:pPr>
            <a:r>
              <a:rPr lang="en-US" altLang="en-US" sz="28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Hardware</a:t>
            </a:r>
            <a:endParaRPr lang="en-US" altLang="en-US" sz="28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36" name="Text Box 184"/>
          <p:cNvSpPr txBox="1">
            <a:spLocks noChangeArrowheads="1"/>
          </p:cNvSpPr>
          <p:nvPr/>
        </p:nvSpPr>
        <p:spPr bwMode="auto">
          <a:xfrm>
            <a:off x="24906446" y="14152301"/>
            <a:ext cx="6942171" cy="16158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None/>
            </a:pPr>
            <a:r>
              <a:rPr lang="en-US" sz="1400" dirty="0" smtClean="0"/>
              <a:t>[1]  </a:t>
            </a:r>
            <a:r>
              <a:rPr lang="en-US" sz="1400" dirty="0"/>
              <a:t>D.A. </a:t>
            </a:r>
            <a:r>
              <a:rPr lang="en-US" sz="1400" dirty="0"/>
              <a:t>Spong</a:t>
            </a:r>
            <a:r>
              <a:rPr lang="en-US" sz="1400" dirty="0"/>
              <a:t>, </a:t>
            </a:r>
            <a:r>
              <a:rPr lang="en-US" sz="1400" i="1" dirty="0"/>
              <a:t>Phys. Plasmas</a:t>
            </a:r>
            <a:r>
              <a:rPr lang="en-US" sz="1400" dirty="0"/>
              <a:t> 12 (2005) 056114; J. Lore at al., </a:t>
            </a:r>
            <a:r>
              <a:rPr lang="en-US" sz="1400" i="1" dirty="0"/>
              <a:t>Phys. Plasmas</a:t>
            </a:r>
            <a:r>
              <a:rPr lang="en-US" sz="1400" dirty="0"/>
              <a:t> 17 (2010) 056101</a:t>
            </a:r>
          </a:p>
          <a:p>
            <a:pPr eaLnBrk="1" hangingPunct="1">
              <a:spcBef>
                <a:spcPct val="50000"/>
              </a:spcBef>
              <a:buNone/>
            </a:pPr>
            <a:r>
              <a:rPr lang="en-US" sz="1400" dirty="0" smtClean="0"/>
              <a:t>[</a:t>
            </a:r>
            <a:r>
              <a:rPr lang="en-US" sz="1400" dirty="0"/>
              <a:t>2</a:t>
            </a:r>
            <a:r>
              <a:rPr lang="en-US" sz="1400" dirty="0" smtClean="0"/>
              <a:t>] </a:t>
            </a:r>
            <a:r>
              <a:rPr lang="en-US" sz="1400" dirty="0" smtClean="0"/>
              <a:t>Briesemeister</a:t>
            </a:r>
            <a:r>
              <a:rPr lang="en-US" sz="1400" dirty="0"/>
              <a:t>, Alexis R. "Measurement and Modeling of the Flows and Radial Electric Field in the HSX Stellarator." (2013). </a:t>
            </a:r>
            <a:endParaRPr lang="en-US" sz="1400" dirty="0" smtClean="0"/>
          </a:p>
          <a:p>
            <a:pPr eaLnBrk="1" hangingPunct="1">
              <a:spcBef>
                <a:spcPct val="50000"/>
              </a:spcBef>
              <a:buNone/>
            </a:pPr>
            <a:endParaRPr lang="en-US" sz="800" dirty="0" smtClean="0"/>
          </a:p>
          <a:p>
            <a:pPr eaLnBrk="1" hangingPunct="1">
              <a:spcBef>
                <a:spcPct val="50000"/>
              </a:spcBef>
              <a:buNone/>
            </a:pPr>
            <a:r>
              <a:rPr lang="en-US" altLang="en-US" sz="1600" dirty="0" smtClean="0"/>
              <a:t>This </a:t>
            </a:r>
            <a:r>
              <a:rPr lang="en-US" altLang="en-US" sz="1600" dirty="0"/>
              <a:t>work is supported by US DOE Grant DE-FG02-93ER54222</a:t>
            </a:r>
            <a:endParaRPr lang="en-US" altLang="en-US" sz="1600" dirty="0"/>
          </a:p>
        </p:txBody>
      </p:sp>
      <p:sp>
        <p:nvSpPr>
          <p:cNvPr id="140" name="Text Box 269"/>
          <p:cNvSpPr txBox="1">
            <a:spLocks noChangeArrowheads="1"/>
          </p:cNvSpPr>
          <p:nvPr/>
        </p:nvSpPr>
        <p:spPr bwMode="auto">
          <a:xfrm>
            <a:off x="17583549" y="9618485"/>
            <a:ext cx="6912545" cy="523220"/>
          </a:xfrm>
          <a:prstGeom prst="rect">
            <a:avLst/>
          </a:prstGeom>
          <a:solidFill>
            <a:srgbClr val="FF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buNone/>
            </a:pPr>
            <a:r>
              <a:rPr lang="en-US" altLang="en-US" sz="28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Optical Design</a:t>
            </a:r>
            <a:endParaRPr lang="en-US" altLang="en-US" sz="28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41" name="Text Box 269"/>
          <p:cNvSpPr txBox="1">
            <a:spLocks noChangeArrowheads="1"/>
          </p:cNvSpPr>
          <p:nvPr/>
        </p:nvSpPr>
        <p:spPr bwMode="auto">
          <a:xfrm>
            <a:off x="24675832" y="3230651"/>
            <a:ext cx="7215681" cy="523220"/>
          </a:xfrm>
          <a:prstGeom prst="rect">
            <a:avLst/>
          </a:prstGeom>
          <a:solidFill>
            <a:srgbClr val="FF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buNone/>
            </a:pPr>
            <a:r>
              <a:rPr lang="en-US" altLang="en-US" sz="28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Calibration</a:t>
            </a:r>
            <a:endParaRPr lang="en-US" altLang="en-US" sz="28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42" name="Text Box 184"/>
          <p:cNvSpPr txBox="1">
            <a:spLocks noChangeArrowheads="1"/>
          </p:cNvSpPr>
          <p:nvPr/>
        </p:nvSpPr>
        <p:spPr bwMode="auto">
          <a:xfrm>
            <a:off x="26400" y="3767360"/>
            <a:ext cx="8645725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285750" indent="-285750">
              <a:spcBef>
                <a:spcPct val="50000"/>
              </a:spcBef>
            </a:pPr>
            <a:r>
              <a:rPr lang="en-US" sz="1600" dirty="0" smtClean="0"/>
              <a:t>Neoclassical </a:t>
            </a:r>
            <a:r>
              <a:rPr lang="en-US" sz="1600" dirty="0"/>
              <a:t>codes estimate a large positive radial electric field (40-50 kV/m) near the core of </a:t>
            </a:r>
            <a:r>
              <a:rPr lang="en-US" sz="1600" dirty="0" smtClean="0"/>
              <a:t>HSX</a:t>
            </a:r>
          </a:p>
          <a:p>
            <a:pPr marL="285750" indent="-285750">
              <a:spcBef>
                <a:spcPct val="50000"/>
              </a:spcBef>
            </a:pPr>
            <a:r>
              <a:rPr lang="en-US" sz="1600" dirty="0"/>
              <a:t>Impurity ion flow measurements could not resolve this large electric field.</a:t>
            </a:r>
            <a:endParaRPr lang="en-US" sz="1600" dirty="0" smtClean="0"/>
          </a:p>
          <a:p>
            <a:pPr marL="285750" indent="-285750">
              <a:spcBef>
                <a:spcPct val="50000"/>
              </a:spcBef>
            </a:pPr>
            <a:r>
              <a:rPr lang="en-US" sz="1600" dirty="0" smtClean="0"/>
              <a:t>A MSE </a:t>
            </a:r>
            <a:r>
              <a:rPr lang="en-US" sz="1600" dirty="0"/>
              <a:t>polarimetry</a:t>
            </a:r>
            <a:r>
              <a:rPr lang="en-US" sz="1600" dirty="0"/>
              <a:t> diagnostic has </a:t>
            </a:r>
            <a:r>
              <a:rPr lang="en-US" sz="1600" dirty="0" smtClean="0"/>
              <a:t>been </a:t>
            </a:r>
            <a:r>
              <a:rPr lang="en-US" sz="1600" dirty="0"/>
              <a:t>designed for the HSX stellarator to directly measure the radial electric field near the core of the </a:t>
            </a:r>
            <a:r>
              <a:rPr lang="en-US" sz="1600" dirty="0" smtClean="0"/>
              <a:t>plasma</a:t>
            </a:r>
          </a:p>
          <a:p>
            <a:pPr marL="285750" indent="-285750">
              <a:spcBef>
                <a:spcPct val="50000"/>
              </a:spcBef>
            </a:pPr>
            <a:r>
              <a:rPr lang="en-US" sz="1600" dirty="0" smtClean="0"/>
              <a:t>The </a:t>
            </a:r>
            <a:r>
              <a:rPr lang="en-US" sz="1600" dirty="0"/>
              <a:t>design has been optimized to get a maximum change in polarization angle from a radial electric field </a:t>
            </a:r>
            <a:r>
              <a:rPr lang="en-US" sz="1600" dirty="0" smtClean="0"/>
              <a:t>with </a:t>
            </a:r>
            <a:r>
              <a:rPr lang="en-US" sz="1600" dirty="0"/>
              <a:t>good spatial resolution</a:t>
            </a:r>
            <a:r>
              <a:rPr lang="en-US" sz="1600" dirty="0" smtClean="0"/>
              <a:t>.</a:t>
            </a:r>
          </a:p>
          <a:p>
            <a:pPr marL="285750" indent="-285750">
              <a:spcBef>
                <a:spcPct val="50000"/>
              </a:spcBef>
            </a:pPr>
            <a:r>
              <a:rPr lang="en-US" sz="1600" dirty="0" smtClean="0"/>
              <a:t>The </a:t>
            </a:r>
            <a:r>
              <a:rPr lang="en-US" sz="1600" dirty="0"/>
              <a:t>diagnostic design and initial characterization are </a:t>
            </a:r>
            <a:r>
              <a:rPr lang="en-US" sz="1600" dirty="0" smtClean="0"/>
              <a:t>presented</a:t>
            </a:r>
          </a:p>
        </p:txBody>
      </p:sp>
      <p:sp>
        <p:nvSpPr>
          <p:cNvPr id="143" name="Text Box 269"/>
          <p:cNvSpPr txBox="1">
            <a:spLocks noChangeArrowheads="1"/>
          </p:cNvSpPr>
          <p:nvPr/>
        </p:nvSpPr>
        <p:spPr bwMode="auto">
          <a:xfrm>
            <a:off x="107237" y="3299019"/>
            <a:ext cx="8477804" cy="461665"/>
          </a:xfrm>
          <a:prstGeom prst="rect">
            <a:avLst/>
          </a:prstGeom>
          <a:solidFill>
            <a:srgbClr val="FF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buNone/>
            </a:pPr>
            <a:r>
              <a:rPr lang="en-US" altLang="en-US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Abstract</a:t>
            </a:r>
            <a:endParaRPr lang="en-US" altLang="en-US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44" name="Text Box 269"/>
          <p:cNvSpPr txBox="1">
            <a:spLocks noChangeArrowheads="1"/>
          </p:cNvSpPr>
          <p:nvPr/>
        </p:nvSpPr>
        <p:spPr bwMode="auto">
          <a:xfrm>
            <a:off x="37284" y="6090162"/>
            <a:ext cx="8547757" cy="461665"/>
          </a:xfrm>
          <a:prstGeom prst="rect">
            <a:avLst/>
          </a:prstGeom>
          <a:solidFill>
            <a:srgbClr val="FF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buNone/>
            </a:pPr>
            <a:r>
              <a:rPr lang="en-US" altLang="en-US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HSX &amp; Beam Parameters</a:t>
            </a:r>
            <a:endParaRPr lang="en-US" altLang="en-US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145" name="Table 1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734823"/>
              </p:ext>
            </p:extLst>
          </p:nvPr>
        </p:nvGraphicFramePr>
        <p:xfrm>
          <a:off x="105496" y="6613837"/>
          <a:ext cx="2187994" cy="3065872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774700"/>
                <a:gridCol w="1413294"/>
              </a:tblGrid>
              <a:tr h="372156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HSX</a:t>
                      </a:r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156">
                <a:tc>
                  <a:txBody>
                    <a:bodyPr/>
                    <a:lstStyle/>
                    <a:p>
                      <a:r>
                        <a:rPr lang="en-US" altLang="en-US" sz="1600" b="0" dirty="0" smtClean="0">
                          <a:solidFill>
                            <a:schemeClr val="tx1"/>
                          </a:solidFill>
                        </a:rPr>
                        <a:t>&lt;R&gt;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1.2 m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736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&lt;a&gt;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en-US" sz="1600" dirty="0" smtClean="0">
                          <a:solidFill>
                            <a:schemeClr val="tx1"/>
                          </a:solidFill>
                        </a:rPr>
                        <a:t>.12 m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&lt;n</a:t>
                      </a:r>
                      <a:r>
                        <a:rPr lang="en-US" sz="1600" baseline="-25000" dirty="0" smtClean="0">
                          <a:solidFill>
                            <a:schemeClr val="tx1"/>
                          </a:solidFill>
                        </a:rPr>
                        <a:t>e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&gt;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en-US" sz="1600" dirty="0" smtClean="0">
                          <a:solidFill>
                            <a:schemeClr val="tx1"/>
                          </a:solidFill>
                        </a:rPr>
                        <a:t>1-4*10</a:t>
                      </a:r>
                      <a:r>
                        <a:rPr lang="en-US" altLang="en-US" sz="1600" baseline="30000" dirty="0" smtClean="0">
                          <a:solidFill>
                            <a:schemeClr val="tx1"/>
                          </a:solidFill>
                        </a:rPr>
                        <a:t>18</a:t>
                      </a:r>
                      <a:r>
                        <a:rPr lang="en-US" altLang="en-US" sz="1600" dirty="0" smtClean="0">
                          <a:solidFill>
                            <a:schemeClr val="tx1"/>
                          </a:solidFill>
                        </a:rPr>
                        <a:t>/m</a:t>
                      </a:r>
                      <a:r>
                        <a:rPr lang="en-US" altLang="en-US" sz="1600" baseline="30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T</a:t>
                      </a:r>
                      <a:r>
                        <a:rPr lang="en-US" sz="1600" baseline="-25000" dirty="0" smtClean="0">
                          <a:solidFill>
                            <a:schemeClr val="tx1"/>
                          </a:solidFill>
                        </a:rPr>
                        <a:t>e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0.5-2.5 keV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T</a:t>
                      </a:r>
                      <a:r>
                        <a:rPr lang="en-US" sz="1600" baseline="-25000" dirty="0" smtClean="0">
                          <a:solidFill>
                            <a:schemeClr val="tx1"/>
                          </a:solidFill>
                        </a:rPr>
                        <a:t>i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30-60 eV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B</a:t>
                      </a:r>
                      <a:r>
                        <a:rPr lang="en-US" sz="1600" baseline="-250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1 T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ɩ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1.05-1.12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46" name="Table 1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4168907"/>
              </p:ext>
            </p:extLst>
          </p:nvPr>
        </p:nvGraphicFramePr>
        <p:xfrm>
          <a:off x="6143651" y="6620721"/>
          <a:ext cx="2428965" cy="3128937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1348134"/>
                <a:gridCol w="1080831"/>
              </a:tblGrid>
              <a:tr h="370891">
                <a:tc>
                  <a:txBody>
                    <a:bodyPr/>
                    <a:lstStyle/>
                    <a:p>
                      <a:r>
                        <a:rPr lang="en-US" altLang="en-US" sz="1600" dirty="0" smtClean="0">
                          <a:solidFill>
                            <a:schemeClr val="tx1"/>
                          </a:solidFill>
                        </a:rPr>
                        <a:t>HSX Neutral Beam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91">
                <a:tc>
                  <a:txBody>
                    <a:bodyPr/>
                    <a:lstStyle/>
                    <a:p>
                      <a:r>
                        <a:rPr lang="en-US" altLang="en-US" sz="1600" b="0" dirty="0" smtClean="0">
                          <a:solidFill>
                            <a:schemeClr val="tx1"/>
                          </a:solidFill>
                        </a:rPr>
                        <a:t>E</a:t>
                      </a:r>
                      <a:r>
                        <a:rPr lang="en-US" altLang="en-US" sz="1600" b="0" baseline="-25000" dirty="0" smtClean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30 keV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900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lang="en-US" sz="1600" baseline="-25000" dirty="0" smtClean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4 A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900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Time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en-US" sz="1600" dirty="0" smtClean="0">
                          <a:solidFill>
                            <a:schemeClr val="tx1"/>
                          </a:solidFill>
                        </a:rPr>
                        <a:t>3 ms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91">
                <a:tc>
                  <a:txBody>
                    <a:bodyPr/>
                    <a:lstStyle/>
                    <a:p>
                      <a:r>
                        <a:rPr lang="en-US" altLang="en-US" sz="1600" b="0" dirty="0" smtClean="0">
                          <a:solidFill>
                            <a:schemeClr val="tx1"/>
                          </a:solidFill>
                        </a:rPr>
                        <a:t>Species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Hydrogen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91">
                <a:tc>
                  <a:txBody>
                    <a:bodyPr/>
                    <a:lstStyle/>
                    <a:p>
                      <a:pPr eaLnBrk="1" hangingPunct="1">
                        <a:spcBef>
                          <a:spcPct val="50000"/>
                        </a:spcBef>
                      </a:pPr>
                      <a:r>
                        <a:rPr lang="en-US" altLang="en-US" sz="1600" dirty="0" smtClean="0"/>
                        <a:t>Full energy component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en-US" sz="1600" dirty="0" smtClean="0"/>
                        <a:t>~80-90% 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91">
                <a:tc>
                  <a:txBody>
                    <a:bodyPr/>
                    <a:lstStyle/>
                    <a:p>
                      <a:r>
                        <a:rPr lang="en-US" altLang="en-US" sz="1600" dirty="0" smtClean="0"/>
                        <a:t>Beam radius 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1" hangingPunct="1">
                        <a:spcBef>
                          <a:spcPct val="50000"/>
                        </a:spcBef>
                      </a:pPr>
                      <a:r>
                        <a:rPr lang="en-US" altLang="en-US" sz="1600" dirty="0" smtClean="0"/>
                        <a:t>~1.5 cm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47" name="Picture 14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35175" y="6984481"/>
            <a:ext cx="3768846" cy="2515986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48" name="Text Box 184"/>
              <p:cNvSpPr txBox="1">
                <a:spLocks noChangeArrowheads="1"/>
              </p:cNvSpPr>
              <p:nvPr/>
            </p:nvSpPr>
            <p:spPr bwMode="auto">
              <a:xfrm>
                <a:off x="80341" y="10514040"/>
                <a:ext cx="8339132" cy="27343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marL="342900" indent="-342900" eaLnBrk="1" hangingPunct="1">
                  <a:spcBef>
                    <a:spcPct val="50000"/>
                  </a:spcBef>
                  <a:buFont typeface="Arial" panose="020B0604020202020204" pitchFamily="34" charset="0"/>
                  <a:buChar char="•"/>
                </a:pPr>
                <a:r>
                  <a:rPr lang="en-US" altLang="en-US" sz="1600" dirty="0" smtClean="0"/>
                  <a:t>Neoclassical modeling with the PENTA [1</a:t>
                </a:r>
                <a:r>
                  <a:rPr lang="en-US" altLang="en-US" sz="1600" dirty="0" smtClean="0"/>
                  <a:t>] code </a:t>
                </a:r>
                <a:r>
                  <a:rPr lang="en-US" altLang="en-US" sz="1600" dirty="0" smtClean="0"/>
                  <a:t>indicate a large radial electric field in the core</a:t>
                </a:r>
              </a:p>
              <a:p>
                <a:pPr marL="342900" indent="-342900" eaLnBrk="1" hangingPunct="1">
                  <a:spcBef>
                    <a:spcPct val="50000"/>
                  </a:spcBef>
                  <a:buFont typeface="Arial" panose="020B0604020202020204" pitchFamily="34" charset="0"/>
                  <a:buChar char="•"/>
                </a:pPr>
                <a:r>
                  <a:rPr lang="en-US" altLang="en-US" sz="1600" dirty="0" smtClean="0"/>
                  <a:t>The large predicted core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16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⃑"/>
                            <m:ctrlPr>
                              <a:rPr lang="en-US" altLang="en-US" sz="1600" i="1" dirty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en-US" sz="1600" i="1" dirty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</m:acc>
                      </m:e>
                      <m:sub>
                        <m:r>
                          <a:rPr lang="en-US" altLang="en-US" sz="1600" i="1" dirty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lang="en-US" altLang="en-US" sz="1600" dirty="0" smtClean="0"/>
                  <a:t> was not measured with </a:t>
                </a:r>
                <a:r>
                  <a:rPr lang="en-US" altLang="en-US" sz="1600" dirty="0"/>
                  <a:t>CHERS </a:t>
                </a:r>
                <a:r>
                  <a:rPr lang="en-US" altLang="en-US" sz="1600" dirty="0" smtClean="0"/>
                  <a:t>[2]</a:t>
                </a:r>
                <a:endParaRPr lang="en-US" altLang="en-US" sz="1600" dirty="0"/>
              </a:p>
              <a:p>
                <a:pPr marL="1085850" lvl="1" indent="-342900" eaLnBrk="1" hangingPunct="1">
                  <a:spcBef>
                    <a:spcPct val="50000"/>
                  </a:spcBef>
                  <a:buFont typeface="Arial" panose="020B0604020202020204" pitchFamily="34" charset="0"/>
                  <a:buChar char="•"/>
                </a:pPr>
                <a:r>
                  <a:rPr lang="en-US" altLang="en-US" sz="1600" dirty="0" smtClean="0"/>
                  <a:t>CHERS measurements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16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⃑"/>
                            <m:ctrlPr>
                              <a:rPr lang="en-US" altLang="en-US" sz="1600" i="1" dirty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en-US" sz="1600" i="1" dirty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</m:acc>
                      </m:e>
                      <m:sub>
                        <m:r>
                          <a:rPr lang="en-US" altLang="en-US" sz="1600" i="1" dirty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lang="en-US" altLang="en-US" sz="1600" dirty="0" smtClean="0"/>
                  <a:t> </a:t>
                </a:r>
                <a:r>
                  <a:rPr lang="en-US" altLang="en-US" sz="1600" dirty="0" smtClean="0"/>
                  <a:t>are usually done </a:t>
                </a:r>
                <a:r>
                  <a:rPr lang="en-US" altLang="en-US" sz="1600" dirty="0" smtClean="0"/>
                  <a:t>in </a:t>
                </a:r>
                <a:r>
                  <a:rPr lang="en-US" altLang="en-US" sz="1600" dirty="0"/>
                  <a:t>m</a:t>
                </a:r>
                <a:r>
                  <a:rPr lang="en-US" altLang="en-US" sz="1600" dirty="0" smtClean="0"/>
                  <a:t>ethane plasmas</a:t>
                </a:r>
              </a:p>
              <a:p>
                <a:pPr marL="1085850" lvl="1" indent="-342900" eaLnBrk="1" hangingPunct="1">
                  <a:spcBef>
                    <a:spcPct val="50000"/>
                  </a:spcBef>
                  <a:buFont typeface="Arial" panose="020B0604020202020204" pitchFamily="34" charset="0"/>
                  <a:buChar char="•"/>
                </a:pPr>
                <a:r>
                  <a:rPr lang="en-US" altLang="en-US" sz="1600" dirty="0" smtClean="0"/>
                  <a:t>Large spot size limits on core resolution</a:t>
                </a:r>
              </a:p>
              <a:p>
                <a:pPr marL="1485900" lvl="2" indent="-342900">
                  <a:spcBef>
                    <a:spcPct val="50000"/>
                  </a:spcBef>
                  <a:buFont typeface="Arial" panose="020B0604020202020204" pitchFamily="34" charset="0"/>
                  <a:buChar char="•"/>
                </a:pPr>
                <a:r>
                  <a:rPr lang="en-US" altLang="en-US" sz="1600" dirty="0" smtClean="0"/>
                  <a:t>From beam size and optical design</a:t>
                </a:r>
              </a:p>
              <a:p>
                <a:pPr marL="342900" indent="-342900" eaLnBrk="1" hangingPunct="1">
                  <a:spcBef>
                    <a:spcPct val="50000"/>
                  </a:spcBef>
                  <a:buFont typeface="Arial" panose="020B0604020202020204" pitchFamily="34" charset="0"/>
                  <a:buChar char="•"/>
                </a:pPr>
                <a:r>
                  <a:rPr lang="en-US" altLang="en-US" sz="1600" dirty="0" smtClean="0"/>
                  <a:t>New CHERS views  have increased resolution and measure higher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16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⃑"/>
                            <m:ctrlPr>
                              <a:rPr lang="en-US" altLang="en-US" sz="1600" i="1" dirty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en-US" sz="1600" i="1" dirty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</m:acc>
                      </m:e>
                      <m:sub>
                        <m:r>
                          <a:rPr lang="en-US" altLang="en-US" sz="1600" i="1" dirty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lang="en-US" altLang="en-US" sz="1600" dirty="0" smtClean="0"/>
                  <a:t> </a:t>
                </a:r>
                <a:endParaRPr lang="en-US" altLang="en-US" sz="1600" dirty="0" smtClean="0"/>
              </a:p>
              <a:p>
                <a:pPr marL="1085850" lvl="1" indent="-342900">
                  <a:spcBef>
                    <a:spcPct val="50000"/>
                  </a:spcBef>
                  <a:buFont typeface="Arial" panose="020B0604020202020204" pitchFamily="34" charset="0"/>
                  <a:buChar char="•"/>
                </a:pPr>
                <a:r>
                  <a:rPr lang="en-US" altLang="en-US" sz="1600" dirty="0" smtClean="0"/>
                  <a:t>Still </a:t>
                </a:r>
                <a:r>
                  <a:rPr lang="en-US" altLang="en-US" sz="1600" dirty="0" smtClean="0"/>
                  <a:t>lower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16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⃑"/>
                            <m:ctrlPr>
                              <a:rPr lang="en-US" altLang="en-US" sz="1600" i="1" dirty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en-US" sz="1600" i="1" dirty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</m:acc>
                      </m:e>
                      <m:sub>
                        <m:r>
                          <a:rPr lang="en-US" altLang="en-US" sz="1600" i="1" dirty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lang="en-US" altLang="en-US" sz="1600" dirty="0" smtClean="0"/>
                  <a:t> than PENTA calculations</a:t>
                </a:r>
                <a:endParaRPr lang="en-US" altLang="en-US" sz="1600" dirty="0"/>
              </a:p>
            </p:txBody>
          </p:sp>
        </mc:Choice>
        <mc:Fallback>
          <p:sp>
            <p:nvSpPr>
              <p:cNvPr id="148" name="Text Box 18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341" y="10514040"/>
                <a:ext cx="8339132" cy="2734338"/>
              </a:xfrm>
              <a:prstGeom prst="rect">
                <a:avLst/>
              </a:prstGeom>
              <a:blipFill rotWithShape="0">
                <a:blip r:embed="rId7"/>
                <a:stretch>
                  <a:fillRect l="-292" t="-670" b="-2009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0" name="Picture 14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427" y="13650389"/>
            <a:ext cx="3279763" cy="2459824"/>
          </a:xfrm>
          <a:prstGeom prst="rect">
            <a:avLst/>
          </a:prstGeom>
        </p:spPr>
      </p:pic>
      <p:sp>
        <p:nvSpPr>
          <p:cNvPr id="151" name="Text Box 184"/>
          <p:cNvSpPr txBox="1">
            <a:spLocks noChangeArrowheads="1"/>
          </p:cNvSpPr>
          <p:nvPr/>
        </p:nvSpPr>
        <p:spPr bwMode="auto">
          <a:xfrm>
            <a:off x="26400" y="13306332"/>
            <a:ext cx="798195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None/>
            </a:pPr>
            <a:r>
              <a:rPr lang="en-US" altLang="en-US" sz="1600" b="1" dirty="0" smtClean="0"/>
              <a:t>E</a:t>
            </a:r>
            <a:r>
              <a:rPr lang="en-US" altLang="en-US" sz="1600" b="1" baseline="-25000" dirty="0" smtClean="0"/>
              <a:t>r</a:t>
            </a:r>
            <a:r>
              <a:rPr lang="en-US" altLang="en-US" sz="1600" b="1" dirty="0" smtClean="0"/>
              <a:t> from new CHERS </a:t>
            </a:r>
            <a:r>
              <a:rPr lang="en-US" altLang="en-US" sz="1600" b="1" dirty="0" smtClean="0"/>
              <a:t>Views &amp; PENTA Calculations </a:t>
            </a:r>
            <a:r>
              <a:rPr lang="en-US" altLang="en-US" sz="1600" b="1" dirty="0" smtClean="0"/>
              <a:t>                   </a:t>
            </a:r>
            <a:r>
              <a:rPr lang="en-US" altLang="en-US" sz="1600" b="1" dirty="0" smtClean="0"/>
              <a:t>E</a:t>
            </a:r>
            <a:r>
              <a:rPr lang="en-US" altLang="en-US" sz="1600" b="1" baseline="-25000" dirty="0" smtClean="0"/>
              <a:t>r</a:t>
            </a:r>
            <a:r>
              <a:rPr lang="en-US" altLang="en-US" sz="1600" b="1" dirty="0" smtClean="0"/>
              <a:t> from CHERS </a:t>
            </a:r>
            <a:r>
              <a:rPr lang="en-US" altLang="en-US" sz="1600" b="1" dirty="0"/>
              <a:t>Views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3" name="Text Box 184"/>
              <p:cNvSpPr txBox="1">
                <a:spLocks noChangeArrowheads="1"/>
              </p:cNvSpPr>
              <p:nvPr/>
            </p:nvSpPr>
            <p:spPr bwMode="auto">
              <a:xfrm>
                <a:off x="11788572" y="8432345"/>
                <a:ext cx="5702348" cy="7475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marL="342900" indent="-342900">
                  <a:spcBef>
                    <a:spcPct val="50000"/>
                  </a:spcBef>
                  <a:buFont typeface="Arial" panose="020B0604020202020204" pitchFamily="34" charset="0"/>
                  <a:buChar char="•"/>
                </a:pPr>
                <a:r>
                  <a:rPr lang="en-US" altLang="en-US" sz="1600" dirty="0" smtClean="0"/>
                  <a:t>A </a:t>
                </a:r>
                <a:r>
                  <a:rPr lang="en-US" altLang="en-US" sz="1600" dirty="0"/>
                  <a:t>scan of viewing angles was </a:t>
                </a:r>
                <a:r>
                  <a:rPr lang="en-US" altLang="en-US" sz="1600" dirty="0" smtClean="0"/>
                  <a:t>taken for a given measurement location </a:t>
                </a:r>
              </a:p>
              <a:p>
                <a:pPr marL="342900" indent="-342900">
                  <a:spcBef>
                    <a:spcPct val="50000"/>
                  </a:spcBef>
                  <a:buFont typeface="Arial" panose="020B0604020202020204" pitchFamily="34" charset="0"/>
                  <a:buChar char="•"/>
                </a:pPr>
                <a:r>
                  <a:rPr lang="en-US" altLang="en-US" sz="1600" dirty="0" smtClean="0"/>
                  <a:t>The Doppler shift of a view is plotted against the change in measured angle from a 50 kV/m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16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⃑"/>
                            <m:ctrlPr>
                              <a:rPr lang="en-US" altLang="en-US" sz="1600" i="1" dirty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en-US" sz="1600" i="1" dirty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</m:acc>
                      </m:e>
                      <m:sub>
                        <m:r>
                          <a:rPr lang="en-US" altLang="en-US" sz="1600" i="1" dirty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lang="en-US" altLang="en-US" sz="1600" dirty="0" smtClean="0"/>
                  <a:t>.</a:t>
                </a:r>
                <a:endParaRPr lang="en-US" altLang="en-US" sz="1600" dirty="0"/>
              </a:p>
              <a:p>
                <a:pPr marL="342900" indent="-342900" eaLnBrk="1" hangingPunct="1">
                  <a:spcBef>
                    <a:spcPct val="50000"/>
                  </a:spcBef>
                  <a:buFont typeface="Arial" panose="020B0604020202020204" pitchFamily="34" charset="0"/>
                  <a:buChar char="•"/>
                </a:pPr>
                <a:r>
                  <a:rPr lang="en-US" altLang="en-US" sz="1600" dirty="0" smtClean="0"/>
                  <a:t>Doppler </a:t>
                </a:r>
                <a:r>
                  <a:rPr lang="en-US" altLang="en-US" sz="1600" dirty="0"/>
                  <a:t>shift </a:t>
                </a:r>
                <a:r>
                  <a:rPr lang="en-US" altLang="en-US" sz="1600" dirty="0" smtClean="0"/>
                  <a:t>is needed to avoid the </a:t>
                </a:r>
                <a:r>
                  <a:rPr lang="en-US" altLang="en-US" sz="1600" dirty="0" smtClean="0"/>
                  <a:t>unshifted</a:t>
                </a:r>
                <a:r>
                  <a:rPr lang="en-US" altLang="en-US" sz="1600" dirty="0" smtClean="0"/>
                  <a:t> </a:t>
                </a:r>
                <a:r>
                  <a:rPr lang="en-US" altLang="en-US" sz="1600" dirty="0" smtClean="0"/>
                  <a:t>Halpha</a:t>
                </a:r>
                <a:r>
                  <a:rPr lang="en-US" altLang="en-US" sz="1600" dirty="0" smtClean="0"/>
                  <a:t> line.</a:t>
                </a:r>
                <a:endParaRPr lang="en-US" altLang="en-US" sz="1600" dirty="0"/>
              </a:p>
              <a:p>
                <a:pPr marL="342900" indent="-342900" eaLnBrk="1" hangingPunct="1">
                  <a:spcBef>
                    <a:spcPct val="50000"/>
                  </a:spcBef>
                  <a:buFont typeface="Arial" panose="020B0604020202020204" pitchFamily="34" charset="0"/>
                  <a:buChar char="•"/>
                </a:pPr>
                <a:r>
                  <a:rPr lang="en-US" altLang="en-US" sz="1600" dirty="0" smtClean="0"/>
                  <a:t>The red points have sufficient Doppler shift and maximize resolution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16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⃑"/>
                            <m:ctrlPr>
                              <a:rPr lang="en-US" altLang="en-US" sz="1600" i="1" dirty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en-US" sz="1600" i="1" dirty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</m:acc>
                      </m:e>
                      <m:sub>
                        <m:r>
                          <a:rPr lang="en-US" altLang="en-US" sz="1600" i="1" dirty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lang="en-US" altLang="en-US" sz="1600" dirty="0" smtClean="0"/>
                  <a:t>.</a:t>
                </a:r>
              </a:p>
              <a:p>
                <a:pPr marL="342900" indent="-342900" eaLnBrk="1" hangingPunct="1">
                  <a:spcBef>
                    <a:spcPct val="50000"/>
                  </a:spcBef>
                  <a:buFont typeface="Arial" panose="020B0604020202020204" pitchFamily="34" charset="0"/>
                  <a:buChar char="•"/>
                </a:pPr>
                <a:r>
                  <a:rPr lang="en-US" altLang="en-US" sz="1600" dirty="0" smtClean="0"/>
                  <a:t>Many of these locations are on accessible locations on HSX</a:t>
                </a:r>
              </a:p>
              <a:p>
                <a:pPr marL="342900" indent="-342900" eaLnBrk="1" hangingPunct="1">
                  <a:spcBef>
                    <a:spcPct val="50000"/>
                  </a:spcBef>
                  <a:buFont typeface="Arial" panose="020B0604020202020204" pitchFamily="34" charset="0"/>
                  <a:buChar char="•"/>
                </a:pPr>
                <a:endParaRPr lang="en-US" altLang="en-US" sz="1600" dirty="0"/>
              </a:p>
              <a:p>
                <a:pPr eaLnBrk="1" hangingPunct="1">
                  <a:spcBef>
                    <a:spcPct val="50000"/>
                  </a:spcBef>
                  <a:buNone/>
                </a:pPr>
                <a:r>
                  <a:rPr lang="en-US" altLang="en-US" sz="1800" b="1" dirty="0" smtClean="0"/>
                  <a:t>Complications from atomic physics:</a:t>
                </a:r>
              </a:p>
              <a:p>
                <a:pPr marL="342900" indent="-342900" eaLnBrk="1" hangingPunct="1">
                  <a:spcBef>
                    <a:spcPct val="50000"/>
                  </a:spcBef>
                  <a:buFont typeface="Arial" panose="020B0604020202020204" pitchFamily="34" charset="0"/>
                  <a:buChar char="•"/>
                </a:pPr>
                <a:r>
                  <a:rPr lang="en-US" altLang="en-US" sz="1600" dirty="0" smtClean="0"/>
                  <a:t>Optimal viewing locations make small angles (10-25°)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16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⃑"/>
                            <m:ctrlPr>
                              <a:rPr lang="en-US" altLang="en-US" sz="1600" b="0" i="1" dirty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en-US" sz="1600" b="0" i="1" dirty="0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</m:acc>
                      </m:e>
                      <m:sub>
                        <m:r>
                          <a:rPr lang="en-US" altLang="en-US" sz="1600" b="0" i="1" dirty="0" smtClean="0">
                            <a:latin typeface="Cambria Math" panose="02040503050406030204" pitchFamily="18" charset="0"/>
                          </a:rPr>
                          <m:t>𝑡𝑜𝑡</m:t>
                        </m:r>
                      </m:sub>
                    </m:sSub>
                  </m:oMath>
                </a14:m>
                <a:endParaRPr lang="en-US" altLang="en-US" sz="1600" dirty="0" smtClean="0"/>
              </a:p>
              <a:p>
                <a:pPr marL="342900" indent="-342900" eaLnBrk="1" hangingPunct="1">
                  <a:spcBef>
                    <a:spcPct val="50000"/>
                  </a:spcBef>
                  <a:buFont typeface="Arial" panose="020B0604020202020204" pitchFamily="34" charset="0"/>
                  <a:buChar char="•"/>
                </a:pPr>
                <a:r>
                  <a:rPr lang="en-US" altLang="en-US" sz="1600" dirty="0" smtClean="0"/>
                  <a:t>The viewing angle with respect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16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⃑"/>
                            <m:ctrlPr>
                              <a:rPr lang="en-US" altLang="en-US" sz="1600" b="0" i="1" dirty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en-US" sz="1600" b="0" i="1" dirty="0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</m:acc>
                      </m:e>
                      <m:sub>
                        <m:r>
                          <a:rPr lang="en-US" altLang="en-US" sz="1600" b="0" i="1" dirty="0" smtClean="0">
                            <a:latin typeface="Cambria Math" panose="02040503050406030204" pitchFamily="18" charset="0"/>
                          </a:rPr>
                          <m:t>𝑡𝑜𝑡</m:t>
                        </m:r>
                      </m:sub>
                    </m:sSub>
                  </m:oMath>
                </a14:m>
                <a:r>
                  <a:rPr lang="en-US" altLang="en-US" sz="1600" dirty="0" smtClean="0"/>
                  <a:t> changes:</a:t>
                </a:r>
              </a:p>
              <a:p>
                <a:pPr marL="1085850" lvl="1" indent="-342900" eaLnBrk="1" hangingPunct="1">
                  <a:spcBef>
                    <a:spcPct val="50000"/>
                  </a:spcBef>
                  <a:buFont typeface="Arial" panose="020B0604020202020204" pitchFamily="34" charset="0"/>
                  <a:buChar char="•"/>
                </a:pPr>
                <a:r>
                  <a:rPr lang="en-US" altLang="en-US" sz="1600" dirty="0" smtClean="0"/>
                  <a:t>The polarization fraction of the </a:t>
                </a:r>
                <a:r>
                  <a:rPr lang="el-GR" altLang="en-US" sz="1600" dirty="0" smtClean="0"/>
                  <a:t>σ</a:t>
                </a:r>
                <a:r>
                  <a:rPr lang="en-US" altLang="en-US" sz="1600" dirty="0" smtClean="0"/>
                  <a:t> component</a:t>
                </a:r>
              </a:p>
              <a:p>
                <a:pPr marL="1085850" lvl="1" indent="-342900" eaLnBrk="1" hangingPunct="1">
                  <a:spcBef>
                    <a:spcPct val="50000"/>
                  </a:spcBef>
                  <a:buFont typeface="Arial" panose="020B0604020202020204" pitchFamily="34" charset="0"/>
                  <a:buChar char="•"/>
                </a:pPr>
                <a:r>
                  <a:rPr lang="en-US" altLang="en-US" sz="1600" dirty="0" smtClean="0"/>
                  <a:t>The ratio of the total </a:t>
                </a:r>
                <a:r>
                  <a:rPr lang="el-GR" altLang="en-US" sz="1600" dirty="0" smtClean="0"/>
                  <a:t>π</a:t>
                </a:r>
                <a:r>
                  <a:rPr lang="en-US" altLang="en-US" sz="1600" dirty="0" smtClean="0"/>
                  <a:t> and </a:t>
                </a:r>
                <a:r>
                  <a:rPr lang="el-GR" altLang="en-US" sz="1600" dirty="0" smtClean="0"/>
                  <a:t>σ</a:t>
                </a:r>
                <a:r>
                  <a:rPr lang="en-US" altLang="en-US" sz="1600" dirty="0" smtClean="0"/>
                  <a:t> components </a:t>
                </a:r>
              </a:p>
              <a:p>
                <a:pPr marL="342900" indent="-342900" eaLnBrk="1" hangingPunct="1">
                  <a:spcBef>
                    <a:spcPct val="50000"/>
                  </a:spcBef>
                  <a:buFont typeface="Arial" panose="020B0604020202020204" pitchFamily="34" charset="0"/>
                  <a:buChar char="•"/>
                </a:pPr>
                <a:r>
                  <a:rPr lang="en-US" altLang="en-US" sz="1600" dirty="0" smtClean="0"/>
                  <a:t>This effects the total signal and the SNR</a:t>
                </a:r>
              </a:p>
              <a:p>
                <a:pPr marL="1085850" lvl="1" indent="-342900">
                  <a:spcBef>
                    <a:spcPct val="50000"/>
                  </a:spcBef>
                  <a:buFont typeface="Arial" panose="020B0604020202020204" pitchFamily="34" charset="0"/>
                  <a:buChar char="•"/>
                </a:pPr>
                <a:r>
                  <a:rPr lang="en-US" altLang="en-US" sz="1600" dirty="0" smtClean="0"/>
                  <a:t>Limiting factor is low signal level</a:t>
                </a:r>
              </a:p>
              <a:p>
                <a:pPr marL="342900" indent="-342900" eaLnBrk="1" hangingPunct="1">
                  <a:spcBef>
                    <a:spcPct val="50000"/>
                  </a:spcBef>
                  <a:buFont typeface="Arial" panose="020B0604020202020204" pitchFamily="34" charset="0"/>
                  <a:buChar char="•"/>
                </a:pPr>
                <a:r>
                  <a:rPr lang="en-US" altLang="en-US" sz="1600" dirty="0" smtClean="0"/>
                  <a:t>Need to balance smaller signal levels with increased resolution </a:t>
                </a:r>
              </a:p>
              <a:p>
                <a:pPr marL="342900" indent="-342900" eaLnBrk="1" hangingPunct="1">
                  <a:spcBef>
                    <a:spcPct val="50000"/>
                  </a:spcBef>
                  <a:buFont typeface="Arial" panose="020B0604020202020204" pitchFamily="34" charset="0"/>
                  <a:buChar char="•"/>
                </a:pPr>
                <a:r>
                  <a:rPr lang="en-US" altLang="en-US" sz="1600" dirty="0" smtClean="0"/>
                  <a:t>The large non-polarized signal in the sigma component leads to the use of the </a:t>
                </a:r>
                <a:r>
                  <a:rPr lang="el-GR" altLang="en-US" sz="1600" dirty="0" smtClean="0"/>
                  <a:t>π</a:t>
                </a:r>
                <a:r>
                  <a:rPr lang="en-US" altLang="en-US" sz="1600" dirty="0" smtClean="0"/>
                  <a:t> component at smaller angles</a:t>
                </a:r>
              </a:p>
              <a:p>
                <a:pPr eaLnBrk="1" hangingPunct="1">
                  <a:spcBef>
                    <a:spcPct val="50000"/>
                  </a:spcBef>
                  <a:buNone/>
                </a:pPr>
                <a:endParaRPr lang="en-US" altLang="en-US" dirty="0"/>
              </a:p>
            </p:txBody>
          </p:sp>
        </mc:Choice>
        <mc:Fallback>
          <p:sp>
            <p:nvSpPr>
              <p:cNvPr id="153" name="Text Box 18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788572" y="8432345"/>
                <a:ext cx="5702348" cy="7475252"/>
              </a:xfrm>
              <a:prstGeom prst="rect">
                <a:avLst/>
              </a:prstGeom>
              <a:blipFill rotWithShape="0">
                <a:blip r:embed="rId9"/>
                <a:stretch>
                  <a:fillRect l="-963" t="-244" r="-1390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4" name="Picture 15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7344" y="8354537"/>
            <a:ext cx="3186549" cy="2650756"/>
          </a:xfrm>
          <a:prstGeom prst="rect">
            <a:avLst/>
          </a:prstGeom>
        </p:spPr>
      </p:pic>
      <p:pic>
        <p:nvPicPr>
          <p:cNvPr id="155" name="Picture 15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1545" y="13272408"/>
            <a:ext cx="3108738" cy="2512785"/>
          </a:xfrm>
          <a:prstGeom prst="rect">
            <a:avLst/>
          </a:prstGeom>
        </p:spPr>
      </p:pic>
      <p:pic>
        <p:nvPicPr>
          <p:cNvPr id="156" name="Picture 155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4189" y="10947174"/>
            <a:ext cx="3259639" cy="234694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59" name="Text Box 184"/>
              <p:cNvSpPr txBox="1">
                <a:spLocks noChangeArrowheads="1"/>
              </p:cNvSpPr>
              <p:nvPr/>
            </p:nvSpPr>
            <p:spPr bwMode="auto">
              <a:xfrm>
                <a:off x="17679317" y="3894280"/>
                <a:ext cx="6891335" cy="48727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marL="342900" indent="-342900" eaLnBrk="1" hangingPunct="1">
                  <a:spcBef>
                    <a:spcPct val="50000"/>
                  </a:spcBef>
                  <a:buFont typeface="Arial" panose="020B0604020202020204" pitchFamily="34" charset="0"/>
                  <a:buChar char="•"/>
                </a:pPr>
                <a:r>
                  <a:rPr lang="en-US" altLang="en-US" sz="1600" dirty="0" smtClean="0"/>
                  <a:t>Dynamic </a:t>
                </a:r>
                <a:r>
                  <a:rPr lang="en-US" altLang="en-US" sz="1600" dirty="0" smtClean="0"/>
                  <a:t>polarimetry</a:t>
                </a:r>
                <a:r>
                  <a:rPr lang="en-US" altLang="en-US" sz="1600" dirty="0" smtClean="0"/>
                  <a:t> uses two </a:t>
                </a:r>
                <a:r>
                  <a:rPr lang="en-US" altLang="en-US" sz="1600" dirty="0" smtClean="0"/>
                  <a:t>Photoelastic</a:t>
                </a:r>
                <a:r>
                  <a:rPr lang="en-US" altLang="en-US" sz="1600" dirty="0" smtClean="0"/>
                  <a:t> Modulators (PEMs) to measure </a:t>
                </a:r>
                <a14:m>
                  <m:oMath xmlns:m="http://schemas.openxmlformats.org/officeDocument/2006/math">
                    <m:r>
                      <a:rPr lang="en-US" alt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</m:oMath>
                </a14:m>
                <a:endParaRPr lang="en-US" altLang="en-US" sz="1600" dirty="0" smtClean="0">
                  <a:ea typeface="Cambria Math" panose="02040503050406030204" pitchFamily="18" charset="0"/>
                </a:endParaRPr>
              </a:p>
              <a:p>
                <a:pPr marL="1085850" lvl="1" indent="-342900">
                  <a:spcBef>
                    <a:spcPct val="50000"/>
                  </a:spcBef>
                  <a:buFont typeface="Arial" panose="020B0604020202020204" pitchFamily="34" charset="0"/>
                  <a:buChar char="•"/>
                </a:pPr>
                <a:r>
                  <a:rPr lang="en-US" altLang="en-US" sz="1600" dirty="0" smtClean="0"/>
                  <a:t>The 2 PEMS operate at two frequencies f</a:t>
                </a:r>
                <a:r>
                  <a:rPr lang="en-US" altLang="en-US" sz="1600" baseline="-25000" dirty="0" smtClean="0"/>
                  <a:t>1</a:t>
                </a:r>
                <a:r>
                  <a:rPr lang="en-US" altLang="en-US" sz="1600" dirty="0" smtClean="0"/>
                  <a:t> &amp; f</a:t>
                </a:r>
                <a:r>
                  <a:rPr lang="en-US" altLang="en-US" sz="1600" baseline="-25000" dirty="0" smtClean="0"/>
                  <a:t>2</a:t>
                </a:r>
                <a:r>
                  <a:rPr lang="en-US" altLang="en-US" sz="1600" dirty="0" smtClean="0"/>
                  <a:t> (42 &amp; 47 kHz)</a:t>
                </a:r>
              </a:p>
              <a:p>
                <a:pPr marL="1085850" lvl="1" indent="-342900">
                  <a:spcBef>
                    <a:spcPct val="50000"/>
                  </a:spcBef>
                  <a:buFont typeface="Arial" panose="020B0604020202020204" pitchFamily="34" charset="0"/>
                  <a:buChar char="•"/>
                </a:pPr>
                <a:r>
                  <a:rPr lang="en-US" altLang="en-US" sz="1600" dirty="0" smtClean="0"/>
                  <a:t>The PEMs change the polarization angle of the light at a frequency f</a:t>
                </a:r>
              </a:p>
              <a:p>
                <a:pPr marL="1085850" lvl="1" indent="-342900">
                  <a:spcBef>
                    <a:spcPct val="50000"/>
                  </a:spcBef>
                  <a:buFont typeface="Arial" panose="020B0604020202020204" pitchFamily="34" charset="0"/>
                  <a:buChar char="•"/>
                </a:pPr>
                <a:r>
                  <a:rPr lang="en-US" altLang="en-US" sz="1600" dirty="0" smtClean="0"/>
                  <a:t>The light is then passed though a linear polarizer and a filter </a:t>
                </a:r>
              </a:p>
              <a:p>
                <a:pPr marL="1085850" lvl="1" indent="-342900">
                  <a:spcBef>
                    <a:spcPct val="50000"/>
                  </a:spcBef>
                  <a:buFont typeface="Arial" panose="020B0604020202020204" pitchFamily="34" charset="0"/>
                  <a:buChar char="•"/>
                </a:pPr>
                <a:r>
                  <a:rPr lang="en-US" altLang="en-US" sz="1600" dirty="0" smtClean="0"/>
                  <a:t>The light is then measured with a avalanche photo diode (APD)</a:t>
                </a:r>
              </a:p>
              <a:p>
                <a:pPr marL="1085850" lvl="1" indent="-342900">
                  <a:spcBef>
                    <a:spcPct val="50000"/>
                  </a:spcBef>
                  <a:buFont typeface="Arial" panose="020B0604020202020204" pitchFamily="34" charset="0"/>
                  <a:buChar char="•"/>
                </a:pPr>
                <a:r>
                  <a:rPr lang="en-US" altLang="en-US" sz="1600" dirty="0" smtClean="0"/>
                  <a:t>Lock in amplifiers are used to isolate the signal at 2f </a:t>
                </a:r>
              </a:p>
              <a:p>
                <a:pPr eaLnBrk="1" hangingPunct="1">
                  <a:spcBef>
                    <a:spcPct val="50000"/>
                  </a:spcBef>
                  <a:buNone/>
                </a:pPr>
                <a:r>
                  <a:rPr lang="en-US" altLang="en-US" sz="1600" dirty="0" smtClean="0"/>
                  <a:t>Equations:</a:t>
                </a:r>
              </a:p>
              <a:p>
                <a:pPr eaLnBrk="1" hangingPunct="1">
                  <a:spcBef>
                    <a:spcPct val="50000"/>
                  </a:spcBef>
                  <a:buNone/>
                </a:pPr>
                <a:endParaRPr lang="en-US" altLang="en-US" sz="1600" dirty="0" smtClean="0"/>
              </a:p>
              <a:p>
                <a:pPr eaLnBrk="1" hangingPunct="1">
                  <a:spcBef>
                    <a:spcPct val="500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m:rPr>
                          <m:nor/>
                        </m:rPr>
                        <a:rPr lang="it-IT" sz="1600" smtClean="0"/>
                        <m:t>=</m:t>
                      </m:r>
                      <m:sSub>
                        <m:sSubPr>
                          <m:ctrlPr>
                            <a:rPr lang="it-IT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f>
                            <m:fPr>
                              <m:ctrlPr>
                                <a:rPr lang="it-IT" sz="16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it-IT" sz="1600"/>
                                <m:t>(</m:t>
                              </m:r>
                              <m:sSub>
                                <m:sSubPr>
                                  <m:ctrlPr>
                                    <a:rPr lang="it-IT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𝐼</m:t>
                                  </m:r>
                                </m:e>
                                <m:sub>
                                  <m:r>
                                    <a:rPr lang="it-IT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𝜎</m:t>
                                  </m:r>
                                </m:sub>
                              </m:sSub>
                              <m:r>
                                <m:rPr>
                                  <m:nor/>
                                </m:rPr>
                                <a:rPr lang="it-IT" sz="1600"/>
                                <m:t>−</m:t>
                              </m:r>
                              <m:sSub>
                                <m:sSubPr>
                                  <m:ctrlPr>
                                    <a:rPr lang="it-IT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𝐼</m:t>
                                  </m:r>
                                </m:e>
                                <m:sub>
                                  <m:r>
                                    <a:rPr lang="it-IT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sub>
                              </m:sSub>
                              <m:r>
                                <m:rPr>
                                  <m:nor/>
                                </m:rPr>
                                <a:rPr lang="it-IT" sz="1600"/>
                                <m:t>)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it-IT" sz="16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</m:den>
                          </m:f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m:rPr>
                          <m:nor/>
                        </m:rPr>
                        <a:rPr lang="it-IT" sz="1600"/>
                        <m:t>(</m:t>
                      </m:r>
                      <m:sSub>
                        <m:sSubPr>
                          <m:ctrlPr>
                            <a:rPr lang="it-IT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m:rPr>
                          <m:nor/>
                        </m:rPr>
                        <a:rPr lang="it-IT" sz="1600"/>
                        <m:t>)</m:t>
                      </m:r>
                      <m:r>
                        <m:rPr>
                          <m:nor/>
                        </m:rPr>
                        <a:rPr lang="it-IT" sz="1600"/>
                        <m:t>sin</m:t>
                      </m:r>
                      <m:r>
                        <m:rPr>
                          <m:nor/>
                        </m:rPr>
                        <a:rPr lang="it-IT" sz="1600"/>
                        <m:t>(2</m:t>
                      </m:r>
                      <m:r>
                        <m:rPr>
                          <m:sty m:val="p"/>
                        </m:rPr>
                        <a:rPr lang="el-GR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γ</m:t>
                      </m:r>
                      <m:r>
                        <m:rPr>
                          <m:nor/>
                        </m:rPr>
                        <a:rPr lang="it-IT" sz="1600"/>
                        <m:t>)</m:t>
                      </m:r>
                    </m:oMath>
                  </m:oMathPara>
                </a14:m>
                <a:endParaRPr lang="it-IT" sz="1600" dirty="0" smtClean="0"/>
              </a:p>
              <a:p>
                <a:pPr eaLnBrk="1" hangingPunct="1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m:rPr>
                          <m:nor/>
                        </m:rPr>
                        <a:rPr lang="it-IT" sz="1600"/>
                        <m:t>=</m:t>
                      </m:r>
                      <m:sSub>
                        <m:sSubPr>
                          <m:ctrlPr>
                            <a:rPr lang="it-IT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f>
                            <m:fPr>
                              <m:ctrlPr>
                                <a:rPr lang="it-IT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sz="1600" b="0" i="0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m:rPr>
                                  <m:nor/>
                                </m:rPr>
                                <a:rPr lang="it-IT" sz="1600"/>
                                <m:t>(</m:t>
                              </m:r>
                              <m:sSub>
                                <m:sSubPr>
                                  <m:ctrlPr>
                                    <a:rPr lang="it-IT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𝐼</m:t>
                                  </m:r>
                                </m:e>
                                <m:sub>
                                  <m:r>
                                    <a:rPr lang="it-IT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𝜎</m:t>
                                  </m:r>
                                </m:sub>
                              </m:sSub>
                              <m:r>
                                <m:rPr>
                                  <m:nor/>
                                </m:rPr>
                                <a:rPr lang="it-IT" sz="1600"/>
                                <m:t>−</m:t>
                              </m:r>
                              <m:sSub>
                                <m:sSubPr>
                                  <m:ctrlPr>
                                    <a:rPr lang="it-IT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𝐼</m:t>
                                  </m:r>
                                </m:e>
                                <m:sub>
                                  <m:r>
                                    <a:rPr lang="it-IT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sub>
                              </m:sSub>
                              <m:r>
                                <m:rPr>
                                  <m:nor/>
                                </m:rPr>
                                <a:rPr lang="it-IT" sz="1600"/>
                                <m:t>)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it-IT" sz="16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</m:den>
                          </m:f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m:rPr>
                          <m:nor/>
                        </m:rPr>
                        <a:rPr lang="it-IT" sz="1600"/>
                        <m:t>(</m:t>
                      </m:r>
                      <m:sSub>
                        <m:sSubPr>
                          <m:ctrlPr>
                            <a:rPr lang="it-IT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m:rPr>
                          <m:nor/>
                        </m:rPr>
                        <a:rPr lang="it-IT" sz="1600"/>
                        <m:t>)</m:t>
                      </m:r>
                      <m:r>
                        <m:rPr>
                          <m:nor/>
                        </m:rPr>
                        <a:rPr lang="en-US" sz="1600" b="0" i="0" smtClean="0"/>
                        <m:t>cos</m:t>
                      </m:r>
                      <m:r>
                        <m:rPr>
                          <m:nor/>
                        </m:rPr>
                        <a:rPr lang="it-IT" sz="1600"/>
                        <m:t>(2</m:t>
                      </m:r>
                      <m:r>
                        <m:rPr>
                          <m:sty m:val="p"/>
                        </m:rPr>
                        <a:rPr lang="el-GR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γ</m:t>
                      </m:r>
                      <m:r>
                        <m:rPr>
                          <m:nor/>
                        </m:rPr>
                        <a:rPr lang="it-IT" sz="1600"/>
                        <m:t>)</m:t>
                      </m:r>
                    </m:oMath>
                  </m:oMathPara>
                </a14:m>
                <a:endParaRPr lang="it-IT" sz="1600" dirty="0"/>
              </a:p>
              <a:p>
                <a:pPr eaLnBrk="1" hangingPunct="1">
                  <a:spcBef>
                    <a:spcPct val="50000"/>
                  </a:spcBef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it-IT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600" dirty="0" smtClean="0"/>
                  <a:t>/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m:rPr>
                        <m:sty m:val="p"/>
                      </m:rPr>
                      <a:rPr lang="en-US" sz="1600" b="0" i="0" smtClean="0">
                        <a:latin typeface="Cambria Math" panose="02040503050406030204" pitchFamily="18" charset="0"/>
                      </a:rPr>
                      <m:t>tan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⁡</m:t>
                    </m:r>
                    <m:r>
                      <m:rPr>
                        <m:nor/>
                      </m:rPr>
                      <a:rPr lang="it-IT" sz="1600"/>
                      <m:t>(2</m:t>
                    </m:r>
                    <m:r>
                      <m:rPr>
                        <m:sty m:val="p"/>
                      </m:rPr>
                      <a:rPr lang="el-GR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γ</m:t>
                    </m:r>
                  </m:oMath>
                </a14:m>
                <a:r>
                  <a:rPr lang="en-US" sz="1600" dirty="0" smtClean="0"/>
                  <a:t>)</a:t>
                </a:r>
              </a:p>
              <a:p>
                <a:pPr eaLnBrk="1" hangingPunct="1">
                  <a:spcBef>
                    <a:spcPct val="50000"/>
                  </a:spcBef>
                </a:pPr>
                <a:endParaRPr lang="en-US" altLang="en-US" dirty="0"/>
              </a:p>
            </p:txBody>
          </p:sp>
        </mc:Choice>
        <mc:Fallback>
          <p:sp>
            <p:nvSpPr>
              <p:cNvPr id="159" name="Text Box 18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679317" y="3894280"/>
                <a:ext cx="6891335" cy="4872744"/>
              </a:xfrm>
              <a:prstGeom prst="rect">
                <a:avLst/>
              </a:prstGeom>
              <a:blipFill rotWithShape="0">
                <a:blip r:embed="rId13"/>
                <a:stretch>
                  <a:fillRect l="-442" t="-375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0" name="Picture 159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72085" y="6403269"/>
            <a:ext cx="4070736" cy="3053053"/>
          </a:xfrm>
          <a:prstGeom prst="rect">
            <a:avLst/>
          </a:prstGeom>
        </p:spPr>
      </p:pic>
      <p:sp>
        <p:nvSpPr>
          <p:cNvPr id="161" name="TextBox 53"/>
          <p:cNvSpPr txBox="1">
            <a:spLocks noChangeArrowheads="1"/>
          </p:cNvSpPr>
          <p:nvPr/>
        </p:nvSpPr>
        <p:spPr bwMode="auto">
          <a:xfrm>
            <a:off x="18930494" y="11235501"/>
            <a:ext cx="435314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None/>
            </a:pPr>
            <a:r>
              <a:rPr lang="en-US" altLang="en-US" sz="1800" b="1" dirty="0"/>
              <a:t>ZEMAX modeling of the collection optics</a:t>
            </a:r>
          </a:p>
        </p:txBody>
      </p:sp>
      <p:pic>
        <p:nvPicPr>
          <p:cNvPr id="162" name="Picture 18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" t="12900" r="5792" b="8376"/>
          <a:stretch>
            <a:fillRect/>
          </a:stretch>
        </p:blipFill>
        <p:spPr bwMode="auto">
          <a:xfrm>
            <a:off x="17814551" y="13459584"/>
            <a:ext cx="6623577" cy="1121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63" name="Straight Arrow Connector 162"/>
          <p:cNvCxnSpPr/>
          <p:nvPr/>
        </p:nvCxnSpPr>
        <p:spPr>
          <a:xfrm flipV="1">
            <a:off x="21304098" y="14265089"/>
            <a:ext cx="494858" cy="55399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" name="TextBox 76"/>
          <p:cNvSpPr txBox="1">
            <a:spLocks noChangeArrowheads="1"/>
          </p:cNvSpPr>
          <p:nvPr/>
        </p:nvSpPr>
        <p:spPr bwMode="auto">
          <a:xfrm>
            <a:off x="17587836" y="14814456"/>
            <a:ext cx="682431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None/>
            </a:pPr>
            <a:r>
              <a:rPr lang="en-US" altLang="en-US" sz="1600" dirty="0" smtClean="0"/>
              <a:t>                 Port          focusing optics        PEMS                      </a:t>
            </a:r>
            <a:r>
              <a:rPr lang="en-US" altLang="en-US" sz="1600" dirty="0"/>
              <a:t>collection optics</a:t>
            </a:r>
          </a:p>
        </p:txBody>
      </p:sp>
      <p:cxnSp>
        <p:nvCxnSpPr>
          <p:cNvPr id="165" name="Straight Arrow Connector 164"/>
          <p:cNvCxnSpPr/>
          <p:nvPr/>
        </p:nvCxnSpPr>
        <p:spPr>
          <a:xfrm flipV="1">
            <a:off x="23564026" y="14169822"/>
            <a:ext cx="705540" cy="68308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6" name="TextBox 80"/>
          <p:cNvSpPr txBox="1">
            <a:spLocks noChangeArrowheads="1"/>
          </p:cNvSpPr>
          <p:nvPr/>
        </p:nvSpPr>
        <p:spPr bwMode="auto">
          <a:xfrm>
            <a:off x="17677308" y="10196759"/>
            <a:ext cx="5927287" cy="1224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1600" dirty="0" smtClean="0"/>
              <a:t>Several views planned per port (e.g. r/a</a:t>
            </a:r>
            <a:r>
              <a:rPr lang="en-US" altLang="en-US" sz="1600" dirty="0"/>
              <a:t>=.1,.15, .</a:t>
            </a:r>
            <a:r>
              <a:rPr lang="en-US" altLang="en-US" sz="1600" dirty="0" smtClean="0"/>
              <a:t>2)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1600" dirty="0" smtClean="0"/>
              <a:t>Only one filter, APD, and pair of lock-ins are currently available </a:t>
            </a:r>
          </a:p>
          <a:p>
            <a:pPr marL="1085850" lvl="1" indent="-342900">
              <a:buFont typeface="Arial" panose="020B0604020202020204" pitchFamily="34" charset="0"/>
              <a:buChar char="•"/>
            </a:pPr>
            <a:r>
              <a:rPr lang="en-US" altLang="en-US" sz="1600" dirty="0" smtClean="0"/>
              <a:t>limits collection to one view at a time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en-US" sz="1600" dirty="0"/>
          </a:p>
        </p:txBody>
      </p:sp>
      <p:cxnSp>
        <p:nvCxnSpPr>
          <p:cNvPr id="167" name="Straight Arrow Connector 166"/>
          <p:cNvCxnSpPr/>
          <p:nvPr/>
        </p:nvCxnSpPr>
        <p:spPr>
          <a:xfrm flipV="1">
            <a:off x="18763436" y="14419773"/>
            <a:ext cx="208298" cy="43313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Straight Arrow Connector 167"/>
          <p:cNvCxnSpPr/>
          <p:nvPr/>
        </p:nvCxnSpPr>
        <p:spPr>
          <a:xfrm flipH="1" flipV="1">
            <a:off x="20145983" y="14371183"/>
            <a:ext cx="24721" cy="48172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1" t="22750" r="13602" b="18663"/>
          <a:stretch/>
        </p:blipFill>
        <p:spPr>
          <a:xfrm>
            <a:off x="17615657" y="11645520"/>
            <a:ext cx="6835792" cy="963030"/>
          </a:xfrm>
          <a:prstGeom prst="rect">
            <a:avLst/>
          </a:prstGeom>
        </p:spPr>
      </p:pic>
      <p:cxnSp>
        <p:nvCxnSpPr>
          <p:cNvPr id="169" name="Straight Arrow Connector 168"/>
          <p:cNvCxnSpPr/>
          <p:nvPr/>
        </p:nvCxnSpPr>
        <p:spPr>
          <a:xfrm flipH="1" flipV="1">
            <a:off x="17775459" y="12116753"/>
            <a:ext cx="280331" cy="46263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0" name="TextBox 76"/>
          <p:cNvSpPr txBox="1">
            <a:spLocks noChangeArrowheads="1"/>
          </p:cNvSpPr>
          <p:nvPr/>
        </p:nvSpPr>
        <p:spPr bwMode="auto">
          <a:xfrm>
            <a:off x="17708721" y="12523120"/>
            <a:ext cx="673752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None/>
            </a:pPr>
            <a:r>
              <a:rPr lang="en-US" altLang="en-US" sz="1600" dirty="0" smtClean="0"/>
              <a:t>Beam viewing locations                                              Port and collection optics</a:t>
            </a:r>
            <a:r>
              <a:rPr lang="en-US" altLang="en-US" dirty="0" smtClean="0"/>
              <a:t>        </a:t>
            </a:r>
            <a:endParaRPr lang="en-US" altLang="en-US" dirty="0"/>
          </a:p>
        </p:txBody>
      </p:sp>
      <p:sp>
        <p:nvSpPr>
          <p:cNvPr id="171" name="Text Box 184"/>
          <p:cNvSpPr txBox="1">
            <a:spLocks noChangeArrowheads="1"/>
          </p:cNvSpPr>
          <p:nvPr/>
        </p:nvSpPr>
        <p:spPr bwMode="auto">
          <a:xfrm>
            <a:off x="24689622" y="3824446"/>
            <a:ext cx="7335217" cy="1692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342900" indent="-34290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n-US" sz="1600" dirty="0" smtClean="0"/>
              <a:t>Two lock in amplifiers are used to measure the 2f frequencies of the </a:t>
            </a:r>
            <a:r>
              <a:rPr lang="en-US" altLang="en-US" sz="1600" dirty="0"/>
              <a:t>t</a:t>
            </a:r>
            <a:r>
              <a:rPr lang="en-US" altLang="en-US" sz="1600" dirty="0" smtClean="0"/>
              <a:t>wo PEMS</a:t>
            </a:r>
            <a:endParaRPr lang="en-US" altLang="en-US" sz="1600" dirty="0"/>
          </a:p>
          <a:p>
            <a:pPr marL="342900" indent="-34290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n-US" sz="1600" smtClean="0"/>
              <a:t>The </a:t>
            </a:r>
            <a:r>
              <a:rPr lang="en-US" altLang="en-US" sz="1600" dirty="0" smtClean="0"/>
              <a:t>relative gain on the lock-in amplifiers is calibrated out</a:t>
            </a:r>
          </a:p>
          <a:p>
            <a:pPr marL="342900" indent="-34290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n-US" sz="1600" dirty="0" smtClean="0"/>
              <a:t>A known input polarization angle is compared to the output angle</a:t>
            </a:r>
          </a:p>
          <a:p>
            <a:pPr marL="342900" indent="-34290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n-US" sz="1600" dirty="0" smtClean="0"/>
              <a:t>A linear relative gain factor is applied </a:t>
            </a:r>
            <a:r>
              <a:rPr lang="en-US" altLang="en-US" sz="1600" dirty="0" smtClean="0"/>
              <a:t>to the ratio of signals </a:t>
            </a:r>
            <a:r>
              <a:rPr lang="en-US" altLang="en-US" sz="1600" dirty="0" smtClean="0"/>
              <a:t>to minimize the deviation from a one to one correlation in angle</a:t>
            </a:r>
            <a:endParaRPr lang="en-US" altLang="en-US" sz="1600" dirty="0"/>
          </a:p>
        </p:txBody>
      </p:sp>
      <p:pic>
        <p:nvPicPr>
          <p:cNvPr id="173" name="Picture 172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81585" y="5623543"/>
            <a:ext cx="3790193" cy="2842645"/>
          </a:xfrm>
          <a:prstGeom prst="rect">
            <a:avLst/>
          </a:prstGeom>
        </p:spPr>
      </p:pic>
      <p:sp>
        <p:nvSpPr>
          <p:cNvPr id="174" name="Text Box 184"/>
          <p:cNvSpPr txBox="1">
            <a:spLocks noChangeArrowheads="1"/>
          </p:cNvSpPr>
          <p:nvPr/>
        </p:nvSpPr>
        <p:spPr bwMode="auto">
          <a:xfrm>
            <a:off x="24717392" y="9762240"/>
            <a:ext cx="7131225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None/>
            </a:pPr>
            <a:r>
              <a:rPr lang="en-US" altLang="en-US" sz="1600" dirty="0" smtClean="0"/>
              <a:t>1. Complete the calibration of the PEM/</a:t>
            </a:r>
            <a:r>
              <a:rPr lang="en-US" altLang="en-US" sz="1600" dirty="0" smtClean="0"/>
              <a:t>lockin</a:t>
            </a:r>
            <a:r>
              <a:rPr lang="en-US" altLang="en-US" sz="1600" dirty="0" smtClean="0"/>
              <a:t> system</a:t>
            </a:r>
          </a:p>
          <a:p>
            <a:pPr eaLnBrk="1" hangingPunct="1">
              <a:spcBef>
                <a:spcPct val="50000"/>
              </a:spcBef>
              <a:buNone/>
            </a:pPr>
            <a:r>
              <a:rPr lang="en-US" altLang="en-US" sz="1600" dirty="0" smtClean="0"/>
              <a:t>2. Calibrate the tunable filter used to isolate the </a:t>
            </a:r>
            <a:r>
              <a:rPr lang="el-GR" altLang="en-US" sz="1600" dirty="0" smtClean="0"/>
              <a:t>π</a:t>
            </a:r>
            <a:r>
              <a:rPr lang="en-US" altLang="en-US" sz="1600" dirty="0" smtClean="0"/>
              <a:t> or </a:t>
            </a:r>
            <a:r>
              <a:rPr lang="el-GR" altLang="en-US" sz="1600" dirty="0" smtClean="0"/>
              <a:t>σ</a:t>
            </a:r>
            <a:r>
              <a:rPr lang="en-US" altLang="en-US" sz="1600" dirty="0" smtClean="0"/>
              <a:t> components</a:t>
            </a:r>
          </a:p>
          <a:p>
            <a:pPr eaLnBrk="1" hangingPunct="1">
              <a:spcBef>
                <a:spcPct val="50000"/>
              </a:spcBef>
              <a:buNone/>
            </a:pPr>
            <a:r>
              <a:rPr lang="en-US" altLang="en-US" sz="1600" dirty="0" smtClean="0"/>
              <a:t>3. Machine the new ports</a:t>
            </a:r>
            <a:endParaRPr lang="en-US" altLang="en-US" sz="1600" dirty="0"/>
          </a:p>
          <a:p>
            <a:pPr eaLnBrk="1" hangingPunct="1">
              <a:spcBef>
                <a:spcPct val="50000"/>
              </a:spcBef>
              <a:buNone/>
            </a:pPr>
            <a:r>
              <a:rPr lang="en-US" altLang="en-US" sz="1600" dirty="0" smtClean="0"/>
              <a:t>4. Calibrate the complete system using beam into gas shots with the magnets</a:t>
            </a:r>
            <a:endParaRPr lang="en-US" altLang="en-US" sz="1600" dirty="0"/>
          </a:p>
        </p:txBody>
      </p:sp>
      <p:sp>
        <p:nvSpPr>
          <p:cNvPr id="175" name="Text Box 184"/>
          <p:cNvSpPr txBox="1">
            <a:spLocks noChangeArrowheads="1"/>
          </p:cNvSpPr>
          <p:nvPr/>
        </p:nvSpPr>
        <p:spPr bwMode="auto">
          <a:xfrm>
            <a:off x="24747823" y="11742082"/>
            <a:ext cx="9401939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342900" indent="-34290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n-US" sz="1600" dirty="0" smtClean="0"/>
              <a:t>Neoclassical codes predict a large radial electric fields in the core of HSX</a:t>
            </a:r>
            <a:endParaRPr lang="en-US" altLang="en-US" sz="1600" dirty="0"/>
          </a:p>
          <a:p>
            <a:pPr marL="342900" indent="-34290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n-US" sz="1600" dirty="0" smtClean="0"/>
              <a:t>A new MSE diagnostic has been designed to directly </a:t>
            </a:r>
            <a:r>
              <a:rPr lang="en-US" altLang="en-US" sz="1600" dirty="0"/>
              <a:t>measure </a:t>
            </a:r>
            <a:r>
              <a:rPr lang="en-US" altLang="en-US" sz="1600" dirty="0"/>
              <a:t>E</a:t>
            </a:r>
            <a:r>
              <a:rPr lang="en-US" altLang="en-US" sz="1600" baseline="-25000" dirty="0"/>
              <a:t>r</a:t>
            </a:r>
            <a:r>
              <a:rPr lang="en-US" altLang="en-US" sz="1600" dirty="0"/>
              <a:t> </a:t>
            </a:r>
            <a:endParaRPr lang="en-US" altLang="en-US" sz="1600" dirty="0" smtClean="0"/>
          </a:p>
          <a:p>
            <a:pPr marL="342900" indent="-34290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n-US" sz="1600" dirty="0" smtClean="0"/>
              <a:t>Optimized to measure </a:t>
            </a:r>
            <a:r>
              <a:rPr lang="en-US" altLang="en-US" sz="1600" dirty="0" smtClean="0"/>
              <a:t>E</a:t>
            </a:r>
            <a:r>
              <a:rPr lang="en-US" altLang="en-US" sz="1600" baseline="-25000" dirty="0" smtClean="0"/>
              <a:t>r</a:t>
            </a:r>
            <a:r>
              <a:rPr lang="en-US" altLang="en-US" sz="1600" dirty="0"/>
              <a:t> </a:t>
            </a:r>
            <a:r>
              <a:rPr lang="en-US" altLang="en-US" sz="1600" dirty="0" smtClean="0"/>
              <a:t>in the core</a:t>
            </a:r>
          </a:p>
          <a:p>
            <a:pPr marL="342900" indent="-34290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n-US" sz="1600" dirty="0" smtClean="0"/>
              <a:t>Calibrations are currently in progress</a:t>
            </a:r>
            <a:endParaRPr lang="en-US" altLang="en-US" sz="1600" dirty="0"/>
          </a:p>
        </p:txBody>
      </p:sp>
      <p:sp>
        <p:nvSpPr>
          <p:cNvPr id="176" name="Text Box 269"/>
          <p:cNvSpPr txBox="1">
            <a:spLocks noChangeArrowheads="1"/>
          </p:cNvSpPr>
          <p:nvPr/>
        </p:nvSpPr>
        <p:spPr bwMode="auto">
          <a:xfrm>
            <a:off x="24667872" y="11213774"/>
            <a:ext cx="7223642" cy="523220"/>
          </a:xfrm>
          <a:prstGeom prst="rect">
            <a:avLst/>
          </a:prstGeom>
          <a:solidFill>
            <a:srgbClr val="FF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buNone/>
            </a:pPr>
            <a:r>
              <a:rPr lang="en-US" altLang="en-US" sz="28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Summary</a:t>
            </a:r>
            <a:endParaRPr lang="en-US" altLang="en-US" sz="28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177" name="Picture 176"/>
          <p:cNvPicPr>
            <a:picLocks noChangeAspect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45"/>
          <a:stretch/>
        </p:blipFill>
        <p:spPr>
          <a:xfrm>
            <a:off x="28297549" y="5599370"/>
            <a:ext cx="3649301" cy="2858311"/>
          </a:xfrm>
          <a:prstGeom prst="rect">
            <a:avLst/>
          </a:prstGeom>
        </p:spPr>
      </p:pic>
      <p:sp>
        <p:nvSpPr>
          <p:cNvPr id="179" name="TextBox 76"/>
          <p:cNvSpPr txBox="1">
            <a:spLocks noChangeArrowheads="1"/>
          </p:cNvSpPr>
          <p:nvPr/>
        </p:nvSpPr>
        <p:spPr bwMode="auto">
          <a:xfrm>
            <a:off x="21958841" y="6015275"/>
            <a:ext cx="182495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None/>
            </a:pPr>
            <a:r>
              <a:rPr lang="en-US" altLang="en-US" sz="1600" b="1" dirty="0" smtClean="0"/>
              <a:t>PEMs &amp; APD</a:t>
            </a:r>
            <a:r>
              <a:rPr lang="en-US" altLang="en-US" b="1" dirty="0" smtClean="0"/>
              <a:t>        </a:t>
            </a:r>
            <a:endParaRPr lang="en-US" altLang="en-US" b="1" dirty="0"/>
          </a:p>
        </p:txBody>
      </p:sp>
      <p:sp>
        <p:nvSpPr>
          <p:cNvPr id="180" name="TextBox 76"/>
          <p:cNvSpPr txBox="1">
            <a:spLocks noChangeArrowheads="1"/>
          </p:cNvSpPr>
          <p:nvPr/>
        </p:nvSpPr>
        <p:spPr bwMode="auto">
          <a:xfrm>
            <a:off x="18547126" y="8323703"/>
            <a:ext cx="1824959" cy="781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None/>
            </a:pPr>
            <a:r>
              <a:rPr lang="en-US" altLang="en-US" sz="1600" dirty="0" smtClean="0"/>
              <a:t>PEM </a:t>
            </a:r>
          </a:p>
          <a:p>
            <a:pPr>
              <a:buNone/>
            </a:pPr>
            <a:r>
              <a:rPr lang="en-US" altLang="en-US" sz="1600" dirty="0" smtClean="0"/>
              <a:t>APD</a:t>
            </a:r>
            <a:r>
              <a:rPr lang="en-US" altLang="en-US" dirty="0" smtClean="0"/>
              <a:t>       </a:t>
            </a:r>
            <a:endParaRPr lang="en-US" altLang="en-US" dirty="0"/>
          </a:p>
        </p:txBody>
      </p:sp>
      <p:cxnSp>
        <p:nvCxnSpPr>
          <p:cNvPr id="181" name="Straight Arrow Connector 180"/>
          <p:cNvCxnSpPr/>
          <p:nvPr/>
        </p:nvCxnSpPr>
        <p:spPr>
          <a:xfrm flipV="1">
            <a:off x="19093445" y="7987809"/>
            <a:ext cx="3643998" cy="50820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Straight Arrow Connector 181"/>
          <p:cNvCxnSpPr/>
          <p:nvPr/>
        </p:nvCxnSpPr>
        <p:spPr>
          <a:xfrm flipV="1">
            <a:off x="19138791" y="7705863"/>
            <a:ext cx="3994385" cy="78059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Straight Arrow Connector 182"/>
          <p:cNvCxnSpPr/>
          <p:nvPr/>
        </p:nvCxnSpPr>
        <p:spPr>
          <a:xfrm flipV="1">
            <a:off x="19082497" y="8029755"/>
            <a:ext cx="4946062" cy="84304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 bwMode="auto">
          <a:xfrm>
            <a:off x="22813187" y="10340925"/>
            <a:ext cx="1862645" cy="60955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457200" marR="0" indent="-4572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23744509" y="9842730"/>
            <a:ext cx="429941" cy="14234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457200" marR="0" indent="-4572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84" name="Rectangle 268"/>
          <p:cNvSpPr>
            <a:spLocks noChangeArrowheads="1"/>
          </p:cNvSpPr>
          <p:nvPr/>
        </p:nvSpPr>
        <p:spPr bwMode="auto">
          <a:xfrm>
            <a:off x="22482322" y="11921131"/>
            <a:ext cx="1921284" cy="439826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pPr>
              <a:spcBef>
                <a:spcPts val="0"/>
              </a:spcBef>
              <a:buFont typeface="+mj-lt"/>
              <a:buAutoNum type="arabicParenR"/>
            </a:pPr>
            <a:endParaRPr lang="en-US" dirty="0" smtClean="0"/>
          </a:p>
        </p:txBody>
      </p:sp>
      <p:cxnSp>
        <p:nvCxnSpPr>
          <p:cNvPr id="185" name="Straight Arrow Connector 184"/>
          <p:cNvCxnSpPr/>
          <p:nvPr/>
        </p:nvCxnSpPr>
        <p:spPr>
          <a:xfrm flipH="1" flipV="1">
            <a:off x="17775459" y="11967469"/>
            <a:ext cx="304283" cy="68648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" name="Straight Arrow Connector 185"/>
          <p:cNvCxnSpPr/>
          <p:nvPr/>
        </p:nvCxnSpPr>
        <p:spPr>
          <a:xfrm flipH="1" flipV="1">
            <a:off x="17759029" y="12293789"/>
            <a:ext cx="320713" cy="33920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9" name="Rectangle 268"/>
          <p:cNvSpPr>
            <a:spLocks noChangeArrowheads="1"/>
          </p:cNvSpPr>
          <p:nvPr/>
        </p:nvSpPr>
        <p:spPr bwMode="auto">
          <a:xfrm>
            <a:off x="17807620" y="13441762"/>
            <a:ext cx="6646591" cy="1154473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pPr>
              <a:spcBef>
                <a:spcPts val="0"/>
              </a:spcBef>
              <a:buFont typeface="+mj-lt"/>
              <a:buAutoNum type="arabicParenR"/>
            </a:pPr>
            <a:endParaRPr lang="en-US" dirty="0" smtClean="0"/>
          </a:p>
        </p:txBody>
      </p:sp>
      <p:cxnSp>
        <p:nvCxnSpPr>
          <p:cNvPr id="25" name="Straight Connector 24"/>
          <p:cNvCxnSpPr/>
          <p:nvPr/>
        </p:nvCxnSpPr>
        <p:spPr bwMode="auto">
          <a:xfrm>
            <a:off x="17832308" y="12033015"/>
            <a:ext cx="914400" cy="914400"/>
          </a:xfrm>
          <a:prstGeom prst="lin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1" name="Straight Arrow Connector 190"/>
          <p:cNvCxnSpPr/>
          <p:nvPr/>
        </p:nvCxnSpPr>
        <p:spPr>
          <a:xfrm flipH="1" flipV="1">
            <a:off x="23341723" y="12160731"/>
            <a:ext cx="77709" cy="47107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Text Box 114"/>
          <p:cNvSpPr txBox="1">
            <a:spLocks noChangeArrowheads="1"/>
          </p:cNvSpPr>
          <p:nvPr/>
        </p:nvSpPr>
        <p:spPr bwMode="auto">
          <a:xfrm>
            <a:off x="8672126" y="7604581"/>
            <a:ext cx="8799350" cy="769441"/>
          </a:xfrm>
          <a:prstGeom prst="rect">
            <a:avLst/>
          </a:prstGeom>
          <a:solidFill>
            <a:srgbClr val="0000FF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>
              <a:buNone/>
            </a:pPr>
            <a:r>
              <a:rPr lang="en-US" altLang="en-US" sz="4400" b="1" dirty="0">
                <a:solidFill>
                  <a:schemeClr val="bg1"/>
                </a:solidFill>
                <a:latin typeface="Arial" panose="020B0604020202020204" pitchFamily="34" charset="0"/>
              </a:rPr>
              <a:t>Optimization</a:t>
            </a:r>
          </a:p>
        </p:txBody>
      </p:sp>
      <p:cxnSp>
        <p:nvCxnSpPr>
          <p:cNvPr id="131" name="Straight Connector 130"/>
          <p:cNvCxnSpPr/>
          <p:nvPr/>
        </p:nvCxnSpPr>
        <p:spPr bwMode="auto">
          <a:xfrm flipH="1">
            <a:off x="8631429" y="2368551"/>
            <a:ext cx="767" cy="13147222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48" name="Picture 47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203067" y="14076868"/>
            <a:ext cx="219075" cy="304800"/>
          </a:xfrm>
          <a:prstGeom prst="rect">
            <a:avLst/>
          </a:prstGeom>
        </p:spPr>
      </p:pic>
      <p:sp>
        <p:nvSpPr>
          <p:cNvPr id="211" name="Text Box 184"/>
          <p:cNvSpPr txBox="1">
            <a:spLocks noChangeArrowheads="1"/>
          </p:cNvSpPr>
          <p:nvPr/>
        </p:nvSpPr>
        <p:spPr bwMode="auto">
          <a:xfrm>
            <a:off x="7095200" y="14037553"/>
            <a:ext cx="46304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None/>
            </a:pPr>
            <a:r>
              <a:rPr lang="en-US" altLang="en-US" sz="1600" dirty="0" smtClean="0"/>
              <a:t>[2]</a:t>
            </a:r>
            <a:endParaRPr lang="en-US" altLang="en-US" sz="1600" dirty="0"/>
          </a:p>
        </p:txBody>
      </p:sp>
      <p:sp>
        <p:nvSpPr>
          <p:cNvPr id="219" name="Text Box 269"/>
          <p:cNvSpPr txBox="1">
            <a:spLocks noChangeArrowheads="1"/>
          </p:cNvSpPr>
          <p:nvPr/>
        </p:nvSpPr>
        <p:spPr bwMode="auto">
          <a:xfrm>
            <a:off x="24689621" y="9260306"/>
            <a:ext cx="7201892" cy="523220"/>
          </a:xfrm>
          <a:prstGeom prst="rect">
            <a:avLst/>
          </a:prstGeom>
          <a:solidFill>
            <a:srgbClr val="FF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buNone/>
            </a:pPr>
            <a:r>
              <a:rPr lang="en-US" altLang="en-US" sz="28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Future Work</a:t>
            </a:r>
            <a:endParaRPr lang="en-US" altLang="en-US" sz="28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38" name="Text Box 113"/>
          <p:cNvSpPr txBox="1">
            <a:spLocks noChangeArrowheads="1"/>
          </p:cNvSpPr>
          <p:nvPr/>
        </p:nvSpPr>
        <p:spPr bwMode="auto">
          <a:xfrm>
            <a:off x="24675832" y="8457417"/>
            <a:ext cx="7215681" cy="769441"/>
          </a:xfrm>
          <a:prstGeom prst="rect">
            <a:avLst/>
          </a:prstGeom>
          <a:solidFill>
            <a:srgbClr val="0000FF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Future Plans &amp; Summary</a:t>
            </a:r>
            <a:endParaRPr lang="en-US" sz="4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457200" marR="0" indent="-4572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457200" marR="0" indent="-4572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66890</TotalTime>
  <Words>642</Words>
  <Application>Microsoft Office PowerPoint</Application>
  <PresentationFormat>Custom</PresentationFormat>
  <Paragraphs>120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Cambria Math</vt:lpstr>
      <vt:lpstr>Symbol</vt:lpstr>
      <vt:lpstr>Times New Roman</vt:lpstr>
      <vt:lpstr>Default Design</vt:lpstr>
      <vt:lpstr>PowerPoint Presentation</vt:lpstr>
    </vt:vector>
  </TitlesOfParts>
  <Company>HSX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 S Wilcox</dc:creator>
  <cp:lastModifiedBy>Tom Dobbins</cp:lastModifiedBy>
  <cp:revision>3101</cp:revision>
  <dcterms:created xsi:type="dcterms:W3CDTF">2005-10-11T17:07:47Z</dcterms:created>
  <dcterms:modified xsi:type="dcterms:W3CDTF">2014-10-23T15:16:09Z</dcterms:modified>
</cp:coreProperties>
</file>