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7432000" cy="16459200"/>
  <p:notesSz cx="7010400" cy="9236075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126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CCCC"/>
    <a:srgbClr val="FF9999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3120" y="-2850"/>
      </p:cViewPr>
      <p:guideLst>
        <p:guide orient="horz"/>
        <p:guide pos="126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108" y="-12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1" tIns="46410" rIns="92821" bIns="46410" numCol="1" anchor="t" anchorCtr="0" compatLnSpc="1">
            <a:prstTxWarp prst="textNoShape">
              <a:avLst/>
            </a:prstTxWarp>
          </a:bodyPr>
          <a:lstStyle>
            <a:lvl1pPr defTabSz="928688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1" tIns="46410" rIns="92821" bIns="46410" numCol="1" anchor="t" anchorCtr="0" compatLnSpc="1">
            <a:prstTxWarp prst="textNoShape">
              <a:avLst/>
            </a:prstTxWarp>
          </a:bodyPr>
          <a:lstStyle>
            <a:lvl1pPr algn="r" defTabSz="928688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4113"/>
            <a:ext cx="30384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1" tIns="46410" rIns="92821" bIns="46410" numCol="1" anchor="b" anchorCtr="0" compatLnSpc="1">
            <a:prstTxWarp prst="textNoShape">
              <a:avLst/>
            </a:prstTxWarp>
          </a:bodyPr>
          <a:lstStyle>
            <a:lvl1pPr defTabSz="928688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774113"/>
            <a:ext cx="30384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1" tIns="46410" rIns="92821" bIns="46410" numCol="1" anchor="b" anchorCtr="0" compatLnSpc="1">
            <a:prstTxWarp prst="textNoShape">
              <a:avLst/>
            </a:prstTxWarp>
          </a:bodyPr>
          <a:lstStyle>
            <a:lvl1pPr algn="r" defTabSz="928688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fld id="{35E9C72E-E23E-4F8B-87A9-4EACE67FED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030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19125" y="692150"/>
            <a:ext cx="5772150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387850"/>
            <a:ext cx="5607050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525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772525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fld id="{1AF0B884-B448-479D-BDDD-8550F5B39A6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955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692FBC-5A91-40E9-A205-C270C2077CA3}" type="slidenum">
              <a:rPr lang="en-US"/>
              <a:pPr/>
              <a:t>1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86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5113338"/>
            <a:ext cx="23317200" cy="35274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9326563"/>
            <a:ext cx="19202400" cy="4206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58813"/>
            <a:ext cx="2468880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3840163"/>
            <a:ext cx="24688800" cy="10863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6938" y="10575925"/>
            <a:ext cx="23317200" cy="32702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6938" y="6975475"/>
            <a:ext cx="23317200" cy="36004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58813"/>
            <a:ext cx="2468880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3840163"/>
            <a:ext cx="12268200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92200" y="3840163"/>
            <a:ext cx="12268200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58813"/>
            <a:ext cx="24688800" cy="274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84588"/>
            <a:ext cx="12120563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5219700"/>
            <a:ext cx="12120563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935075" y="3684588"/>
            <a:ext cx="12125325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935075" y="5219700"/>
            <a:ext cx="12125325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58813"/>
            <a:ext cx="2468880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9625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55638"/>
            <a:ext cx="9024938" cy="27892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25150" y="655638"/>
            <a:ext cx="15335250" cy="140477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3444875"/>
            <a:ext cx="9024938" cy="11258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6863" y="11522075"/>
            <a:ext cx="16459200" cy="13589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76863" y="1470025"/>
            <a:ext cx="16459200" cy="9875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76863" y="12880975"/>
            <a:ext cx="16459200" cy="1931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58813"/>
            <a:ext cx="24688800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3840163"/>
            <a:ext cx="24688800" cy="108632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888200" y="658813"/>
            <a:ext cx="6172200" cy="1404461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58813"/>
            <a:ext cx="18364200" cy="140446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79375" y="15998825"/>
            <a:ext cx="27305000" cy="49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8561" tIns="29280" rIns="58561" bIns="29280">
            <a:spAutoFit/>
          </a:bodyPr>
          <a:lstStyle/>
          <a:p>
            <a:pPr algn="ctr" defTabSz="585788" fontAlgn="ctr">
              <a:spcBef>
                <a:spcPct val="0"/>
              </a:spcBef>
              <a:buFontTx/>
              <a:buNone/>
            </a:pP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56th </a:t>
            </a:r>
            <a:r>
              <a:rPr lang="en-US" sz="2800" b="1" dirty="0">
                <a:solidFill>
                  <a:srgbClr val="000066"/>
                </a:solidFill>
                <a:cs typeface="Arial" charset="0"/>
              </a:rPr>
              <a:t>Annual Meeting of the Division of Plasma Physics,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October 27 – October 31, 2014, New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 Orleans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, LA</a:t>
            </a:r>
            <a:endParaRPr lang="en-US" sz="2800" b="1" dirty="0">
              <a:solidFill>
                <a:srgbClr val="000066"/>
              </a:solidFill>
              <a:cs typeface="Arial" charset="0"/>
            </a:endParaRPr>
          </a:p>
        </p:txBody>
      </p:sp>
      <p:pic>
        <p:nvPicPr>
          <p:cNvPr id="1034" name="Picture 10" descr="bucky badger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52438" y="190500"/>
            <a:ext cx="1352550" cy="2019300"/>
          </a:xfrm>
          <a:prstGeom prst="rect">
            <a:avLst/>
          </a:prstGeom>
          <a:noFill/>
        </p:spPr>
      </p:pic>
      <p:pic>
        <p:nvPicPr>
          <p:cNvPr id="1035" name="Picture 11" descr="qhs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4736425" y="128588"/>
            <a:ext cx="2695575" cy="187801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2pPr>
      <a:lvl3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3pPr>
      <a:lvl4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4pPr>
      <a:lvl5pPr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5pPr>
      <a:lvl6pPr marL="4572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6pPr>
      <a:lvl7pPr marL="9144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7pPr>
      <a:lvl8pPr marL="13716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8pPr>
      <a:lvl9pPr marL="18288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9pPr>
    </p:titleStyle>
    <p:bodyStyle>
      <a:lvl1pPr marL="1176338" indent="-1176338" algn="l" defTabSz="3135313" rtl="0" fontAlgn="base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ea typeface="+mn-ea"/>
          <a:cs typeface="+mn-cs"/>
        </a:defRPr>
      </a:lvl1pPr>
      <a:lvl2pPr marL="2547938" indent="-981075" algn="l" defTabSz="3135313" rtl="0" fontAlgn="base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2pPr>
      <a:lvl3pPr marL="3919538" indent="-784225" algn="l" defTabSz="3135313" rtl="0" fontAlgn="base">
        <a:spcBef>
          <a:spcPct val="20000"/>
        </a:spcBef>
        <a:spcAft>
          <a:spcPct val="0"/>
        </a:spcAft>
        <a:buChar char="•"/>
        <a:defRPr sz="8200">
          <a:solidFill>
            <a:schemeClr val="tx1"/>
          </a:solidFill>
          <a:latin typeface="+mn-lt"/>
        </a:defRPr>
      </a:lvl3pPr>
      <a:lvl4pPr marL="5486400" indent="-784225" algn="l" defTabSz="3135313" rtl="0" fontAlgn="base">
        <a:spcBef>
          <a:spcPct val="20000"/>
        </a:spcBef>
        <a:spcAft>
          <a:spcPct val="0"/>
        </a:spcAft>
        <a:buChar char="–"/>
        <a:defRPr sz="6900">
          <a:solidFill>
            <a:schemeClr val="tx1"/>
          </a:solidFill>
          <a:latin typeface="+mn-lt"/>
        </a:defRPr>
      </a:lvl4pPr>
      <a:lvl5pPr marL="70532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5pPr>
      <a:lvl6pPr marL="75104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6pPr>
      <a:lvl7pPr marL="79676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7pPr>
      <a:lvl8pPr marL="84248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8pPr>
      <a:lvl9pPr marL="88820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41296" y="10058400"/>
            <a:ext cx="4262104" cy="23242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194075" y="9829800"/>
            <a:ext cx="9987099" cy="624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Increase ion temperature with neutral beams:</a:t>
            </a:r>
          </a:p>
          <a:p>
            <a:pPr lvl="1" indent="-1079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S</a:t>
            </a:r>
            <a:r>
              <a:rPr lang="en-US" sz="1800" b="1" dirty="0" smtClean="0">
                <a:latin typeface="+mn-lt"/>
              </a:rPr>
              <a:t>tudy </a:t>
            </a:r>
            <a:r>
              <a:rPr lang="en-US" sz="1800" b="1" dirty="0">
                <a:latin typeface="+mn-lt"/>
              </a:rPr>
              <a:t>role of high-effective transform (</a:t>
            </a:r>
            <a:r>
              <a:rPr lang="en-US" sz="1800" b="1" dirty="0" err="1">
                <a:latin typeface="+mn-lt"/>
              </a:rPr>
              <a:t>i</a:t>
            </a:r>
            <a:r>
              <a:rPr lang="en-US" sz="1800" b="1" baseline="-25000" dirty="0" err="1">
                <a:latin typeface="+mn-lt"/>
              </a:rPr>
              <a:t>eff</a:t>
            </a:r>
            <a:r>
              <a:rPr lang="en-US" sz="1800" b="1" dirty="0">
                <a:latin typeface="+mn-lt"/>
              </a:rPr>
              <a:t> </a:t>
            </a:r>
            <a:r>
              <a:rPr lang="en-US" sz="1800" b="1" dirty="0" smtClean="0">
                <a:latin typeface="+mn-lt"/>
              </a:rPr>
              <a:t>~ 3</a:t>
            </a:r>
            <a:r>
              <a:rPr lang="en-US" sz="1800" b="1" dirty="0">
                <a:latin typeface="+mn-lt"/>
              </a:rPr>
              <a:t>) on </a:t>
            </a:r>
            <a:r>
              <a:rPr lang="en-US" sz="1800" b="1" dirty="0" smtClean="0">
                <a:latin typeface="+mn-lt"/>
              </a:rPr>
              <a:t>ion confinement </a:t>
            </a:r>
          </a:p>
          <a:p>
            <a:pPr lvl="1" indent="-107950">
              <a:buNone/>
            </a:pPr>
            <a:r>
              <a:rPr lang="en-US" sz="1800" b="1" dirty="0">
                <a:latin typeface="+mn-lt"/>
              </a:rPr>
              <a:t> </a:t>
            </a:r>
            <a:r>
              <a:rPr lang="en-US" sz="1800" b="1" dirty="0" smtClean="0">
                <a:latin typeface="+mn-lt"/>
              </a:rPr>
              <a:t>   with tangential </a:t>
            </a:r>
            <a:r>
              <a:rPr lang="en-US" sz="1800" b="1" dirty="0">
                <a:latin typeface="+mn-lt"/>
              </a:rPr>
              <a:t>injection into </a:t>
            </a:r>
            <a:r>
              <a:rPr lang="en-US" sz="1800" b="1" dirty="0" smtClean="0">
                <a:latin typeface="+mn-lt"/>
              </a:rPr>
              <a:t>high-electron temperature plasma</a:t>
            </a:r>
            <a:endParaRPr lang="en-US" sz="1800" b="1" dirty="0">
              <a:latin typeface="+mn-lt"/>
            </a:endParaRPr>
          </a:p>
          <a:p>
            <a:pPr lvl="1" indent="-1079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Explore transport with </a:t>
            </a:r>
            <a:r>
              <a:rPr lang="en-US" sz="1800" b="1" dirty="0" err="1">
                <a:latin typeface="+mn-lt"/>
              </a:rPr>
              <a:t>E</a:t>
            </a:r>
            <a:r>
              <a:rPr lang="en-US" sz="1800" b="1" baseline="-25000" dirty="0" err="1">
                <a:latin typeface="+mn-lt"/>
              </a:rPr>
              <a:t>r</a:t>
            </a:r>
            <a:r>
              <a:rPr lang="en-US" sz="1800" b="1" dirty="0">
                <a:latin typeface="+mn-lt"/>
              </a:rPr>
              <a:t> in reactor-relevant ion root</a:t>
            </a:r>
          </a:p>
          <a:p>
            <a:pPr lvl="1" indent="-10795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Study </a:t>
            </a:r>
            <a:r>
              <a:rPr lang="en-US" sz="1800" b="1" dirty="0">
                <a:latin typeface="+mn-lt"/>
              </a:rPr>
              <a:t>low-collisionality ion transport </a:t>
            </a:r>
            <a:endParaRPr lang="en-US" sz="1800" b="1" baseline="-42000" dirty="0">
              <a:latin typeface="+mn-lt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Higher density operation </a:t>
            </a:r>
            <a:r>
              <a:rPr lang="en-US" sz="1800" b="1" dirty="0" smtClean="0">
                <a:latin typeface="+mn-lt"/>
              </a:rPr>
              <a:t>with neutral source control</a:t>
            </a:r>
            <a:r>
              <a:rPr lang="en-US" sz="1800" b="1" dirty="0" smtClean="0">
                <a:latin typeface="+mn-lt"/>
              </a:rPr>
              <a:t>:</a:t>
            </a:r>
            <a:endParaRPr lang="en-US" sz="1800" b="1" dirty="0">
              <a:latin typeface="+mn-lt"/>
            </a:endParaRPr>
          </a:p>
          <a:p>
            <a:pPr lvl="1" indent="-10795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Higher density core plasma and interface to scrape-off layer</a:t>
            </a:r>
            <a:endParaRPr lang="en-US" sz="1800" b="1" dirty="0" smtClean="0">
              <a:latin typeface="+mn-lt"/>
            </a:endParaRPr>
          </a:p>
          <a:p>
            <a:pPr lvl="1" indent="-10795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Study </a:t>
            </a:r>
            <a:r>
              <a:rPr lang="en-US" sz="1800" b="1" dirty="0">
                <a:latin typeface="+mn-lt"/>
              </a:rPr>
              <a:t>impurity transport and </a:t>
            </a:r>
            <a:r>
              <a:rPr lang="en-US" sz="1800" b="1" dirty="0" smtClean="0">
                <a:latin typeface="+mn-lt"/>
              </a:rPr>
              <a:t>exhaust in ion root </a:t>
            </a:r>
            <a:r>
              <a:rPr lang="en-US" sz="1800" b="1" dirty="0" err="1" smtClean="0">
                <a:latin typeface="+mn-lt"/>
              </a:rPr>
              <a:t>E</a:t>
            </a:r>
            <a:r>
              <a:rPr lang="en-US" sz="1800" b="1" baseline="-25000" dirty="0" err="1" smtClean="0">
                <a:latin typeface="+mn-lt"/>
              </a:rPr>
              <a:t>r</a:t>
            </a:r>
            <a:endParaRPr lang="en-US" sz="1800" b="1" dirty="0">
              <a:latin typeface="+mn-lt"/>
            </a:endParaRPr>
          </a:p>
          <a:p>
            <a:pPr lvl="1" indent="-10795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Reduce neutral source in core to facilitate density and exhaust control</a:t>
            </a:r>
            <a:endParaRPr lang="en-US" sz="1800" b="1" dirty="0" smtClean="0">
              <a:latin typeface="+mn-lt"/>
            </a:endParaRPr>
          </a:p>
          <a:p>
            <a:pPr marL="228600" lvl="1" indent="-22860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Explore feasibility of optimizing for reducing </a:t>
            </a:r>
            <a:r>
              <a:rPr lang="en-US" sz="1800" b="1" smtClean="0">
                <a:latin typeface="+mn-lt"/>
              </a:rPr>
              <a:t>turbulent </a:t>
            </a:r>
            <a:r>
              <a:rPr lang="en-US" sz="1800" b="1" smtClean="0">
                <a:latin typeface="+mn-lt"/>
              </a:rPr>
              <a:t>transport </a:t>
            </a:r>
            <a:endParaRPr lang="en-US" sz="1800" b="1" dirty="0" smtClean="0">
              <a:latin typeface="+mn-lt"/>
            </a:endParaRPr>
          </a:p>
          <a:p>
            <a:pPr marL="457200" lvl="2" indent="-10795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Builds on quasisymmetric magnetic topology which is optimized for improved neoclassical </a:t>
            </a:r>
            <a:r>
              <a:rPr lang="en-US" sz="1800" b="1" dirty="0" smtClean="0">
                <a:latin typeface="+mn-lt"/>
              </a:rPr>
              <a:t>transport</a:t>
            </a:r>
            <a:endParaRPr lang="en-US" sz="1800" b="1" dirty="0">
              <a:latin typeface="+mn-lt"/>
            </a:endParaRP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Upgrades </a:t>
            </a:r>
            <a:r>
              <a:rPr lang="en-US" sz="1800" b="1" dirty="0" smtClean="0">
                <a:latin typeface="+mn-lt"/>
              </a:rPr>
              <a:t>needed for physics program:</a:t>
            </a:r>
            <a:endParaRPr lang="en-US" sz="1800" b="1" dirty="0">
              <a:latin typeface="+mn-lt"/>
            </a:endParaRPr>
          </a:p>
          <a:p>
            <a:pPr lvl="1" indent="-1079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New vacuum vessel and type #1 coils for  NBI and diagnostic access, improved conditioning, larger plasma/wall separation,  more room for flexible divertor configurations</a:t>
            </a:r>
          </a:p>
          <a:p>
            <a:pPr lvl="1" indent="-1079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ECH: 500 kW, 0.3 s, 56 GHz; energetic electron transport and beam target</a:t>
            </a:r>
          </a:p>
          <a:p>
            <a:pPr lvl="1" indent="-107950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NBI: 2 X 300 kW 40 keV 0.3s systems (</a:t>
            </a:r>
            <a:r>
              <a:rPr lang="en-US" sz="1800" b="1" dirty="0" err="1">
                <a:latin typeface="+mn-lt"/>
              </a:rPr>
              <a:t>Budker</a:t>
            </a:r>
            <a:r>
              <a:rPr lang="en-US" sz="1800" b="1" dirty="0">
                <a:latin typeface="+mn-lt"/>
              </a:rPr>
              <a:t> Inst./ Compass D units</a:t>
            </a:r>
            <a:r>
              <a:rPr lang="en-US" sz="1800" b="1" dirty="0" smtClean="0">
                <a:latin typeface="+mn-lt"/>
              </a:rPr>
              <a:t>)</a:t>
            </a:r>
          </a:p>
          <a:p>
            <a:pPr lvl="1" indent="-107950">
              <a:buFont typeface="Arial" panose="020B0604020202020204" pitchFamily="34" charset="0"/>
              <a:buChar char="•"/>
            </a:pPr>
            <a:r>
              <a:rPr lang="en-US" sz="1800" b="1" dirty="0" smtClean="0">
                <a:latin typeface="+mn-lt"/>
              </a:rPr>
              <a:t>Infrastructure upgrades to accommodate new capabilities</a:t>
            </a:r>
          </a:p>
          <a:p>
            <a:pPr lvl="1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+mn-lt"/>
              </a:rPr>
              <a:t>                                                                                            </a:t>
            </a:r>
            <a:r>
              <a:rPr lang="en-US" sz="1800" b="1" dirty="0" smtClean="0">
                <a:solidFill>
                  <a:srgbClr val="FF0000"/>
                </a:solidFill>
                <a:latin typeface="+mn-lt"/>
              </a:rPr>
              <a:t>Bader </a:t>
            </a:r>
            <a:r>
              <a:rPr lang="en-US" sz="1800" b="1" dirty="0" smtClean="0">
                <a:solidFill>
                  <a:srgbClr val="FF0000"/>
                </a:solidFill>
                <a:latin typeface="+mn-lt"/>
              </a:rPr>
              <a:t>UP8.00061, Talmadge (UP8.00052)</a:t>
            </a:r>
            <a:endParaRPr lang="en-US" sz="1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5" name="Text Box 115"/>
          <p:cNvSpPr txBox="1">
            <a:spLocks noChangeArrowheads="1"/>
          </p:cNvSpPr>
          <p:nvPr/>
        </p:nvSpPr>
        <p:spPr bwMode="auto">
          <a:xfrm>
            <a:off x="16992601" y="9220200"/>
            <a:ext cx="10439400" cy="646331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HSX Upgrade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2155" name="Text Box 107"/>
          <p:cNvSpPr txBox="1">
            <a:spLocks noChangeArrowheads="1"/>
          </p:cNvSpPr>
          <p:nvPr/>
        </p:nvSpPr>
        <p:spPr bwMode="auto">
          <a:xfrm>
            <a:off x="-89550" y="188645"/>
            <a:ext cx="272929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7200" b="1" dirty="0" smtClean="0"/>
              <a:t>Overview of the HSX Program and Plans for Upgrade</a:t>
            </a:r>
            <a:endParaRPr lang="en-US" sz="7200" b="1" dirty="0"/>
          </a:p>
        </p:txBody>
      </p:sp>
      <p:sp>
        <p:nvSpPr>
          <p:cNvPr id="2156" name="Text Box 108"/>
          <p:cNvSpPr txBox="1">
            <a:spLocks noChangeArrowheads="1"/>
          </p:cNvSpPr>
          <p:nvPr/>
        </p:nvSpPr>
        <p:spPr bwMode="auto">
          <a:xfrm>
            <a:off x="0" y="1325940"/>
            <a:ext cx="274320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4000" b="1" dirty="0" smtClean="0">
                <a:cs typeface="Times New Roman" pitchFamily="18" charset="0"/>
              </a:rPr>
              <a:t>D.T. Anderson &amp; the HSX Team</a:t>
            </a:r>
            <a:endParaRPr lang="en-US" sz="4000" b="1" baseline="30000" dirty="0"/>
          </a:p>
          <a:p>
            <a:pPr algn="ctr">
              <a:spcBef>
                <a:spcPct val="0"/>
              </a:spcBef>
              <a:buNone/>
            </a:pPr>
            <a:r>
              <a:rPr lang="en-US" sz="2800" i="1" dirty="0">
                <a:solidFill>
                  <a:schemeClr val="accent2"/>
                </a:solidFill>
              </a:rPr>
              <a:t>HSX Plasma Laboratory, Univ. of Wisconsin, Madison, USA; </a:t>
            </a:r>
            <a:endParaRPr lang="en-US" sz="2800" i="1" dirty="0" smtClean="0">
              <a:solidFill>
                <a:schemeClr val="accent2"/>
              </a:solidFill>
            </a:endParaRPr>
          </a:p>
        </p:txBody>
      </p:sp>
      <p:sp>
        <p:nvSpPr>
          <p:cNvPr id="2163" name="Text Box 115"/>
          <p:cNvSpPr txBox="1">
            <a:spLocks noChangeArrowheads="1"/>
          </p:cNvSpPr>
          <p:nvPr/>
        </p:nvSpPr>
        <p:spPr bwMode="auto">
          <a:xfrm>
            <a:off x="4062" y="2529813"/>
            <a:ext cx="7387338" cy="646331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Overview</a:t>
            </a:r>
          </a:p>
        </p:txBody>
      </p:sp>
      <p:sp>
        <p:nvSpPr>
          <p:cNvPr id="2159" name="Line 111"/>
          <p:cNvSpPr>
            <a:spLocks noChangeShapeType="1"/>
          </p:cNvSpPr>
          <p:nvPr/>
        </p:nvSpPr>
        <p:spPr bwMode="auto">
          <a:xfrm>
            <a:off x="193675" y="2514600"/>
            <a:ext cx="269875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-1" y="3191601"/>
            <a:ext cx="7505299" cy="6629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b="1" dirty="0" smtClean="0"/>
              <a:t>Present </a:t>
            </a:r>
            <a:r>
              <a:rPr lang="en-US" sz="1800" b="1" dirty="0">
                <a:latin typeface="+mn-lt"/>
              </a:rPr>
              <a:t>e</a:t>
            </a:r>
            <a:r>
              <a:rPr lang="en-US" sz="1800" b="1" dirty="0" smtClean="0">
                <a:latin typeface="+mn-lt"/>
              </a:rPr>
              <a:t>xperimental program concentrated on 4 main areas:  1) equilibrium reconstruction, 2) core transport, 3) plasma flows and electric fields and 4) edge transport.</a:t>
            </a:r>
          </a:p>
          <a:p>
            <a:pPr>
              <a:buFont typeface="Arial" pitchFamily="34" charset="0"/>
              <a:buChar char="•"/>
            </a:pPr>
            <a:r>
              <a:rPr lang="en-US" sz="1800" b="1" dirty="0" smtClean="0">
                <a:latin typeface="+mn-lt"/>
              </a:rPr>
              <a:t> Experimental and theoretical results illuminate physics issues that impact Wendelstein 7-X, which comes on-line in 2015.</a:t>
            </a:r>
          </a:p>
          <a:p>
            <a:pPr marL="573088" lvl="1" indent="-285750">
              <a:buFont typeface="Wingdings" panose="05000000000000000000" pitchFamily="2" charset="2"/>
              <a:buChar char="q"/>
            </a:pPr>
            <a:r>
              <a:rPr lang="en-US" sz="1800" b="1" dirty="0" smtClean="0">
                <a:latin typeface="+mn-lt"/>
              </a:rPr>
              <a:t>Equilibrium reconstruction demonstrates time evolution of bootstrap current, critical to proper functioning of W7-X divertor.</a:t>
            </a:r>
          </a:p>
          <a:p>
            <a:pPr marL="573088" lvl="1" indent="-285750">
              <a:buFont typeface="Wingdings" panose="05000000000000000000" pitchFamily="2" charset="2"/>
              <a:buChar char="q"/>
            </a:pPr>
            <a:r>
              <a:rPr lang="en-US" sz="1800" b="1" dirty="0" smtClean="0">
                <a:latin typeface="+mj-lt"/>
              </a:rPr>
              <a:t>Heat </a:t>
            </a:r>
            <a:r>
              <a:rPr lang="en-US" sz="1800" b="1" dirty="0">
                <a:latin typeface="+mj-lt"/>
              </a:rPr>
              <a:t>pulse propagation experiment demonstrates lack of stiffness in heat </a:t>
            </a:r>
            <a:r>
              <a:rPr lang="en-US" sz="1800" b="1" dirty="0" smtClean="0">
                <a:latin typeface="+mj-lt"/>
              </a:rPr>
              <a:t>transport, in agreement with 3-D gyrokinetic calculations using two kinetic species</a:t>
            </a:r>
            <a:endParaRPr lang="en-US" sz="1800" b="1" dirty="0">
              <a:latin typeface="+mj-lt"/>
            </a:endParaRPr>
          </a:p>
          <a:p>
            <a:pPr marL="573088" lvl="1" indent="-285750">
              <a:buFont typeface="Wingdings" panose="05000000000000000000" pitchFamily="2" charset="2"/>
              <a:buChar char="q"/>
            </a:pPr>
            <a:r>
              <a:rPr lang="en-US" sz="1800" b="1" dirty="0" smtClean="0">
                <a:latin typeface="+mn-lt"/>
              </a:rPr>
              <a:t>Improvement </a:t>
            </a:r>
            <a:r>
              <a:rPr lang="en-US" sz="1800" b="1" dirty="0">
                <a:latin typeface="+mn-lt"/>
              </a:rPr>
              <a:t>in neoclassical theory are being benchmarked and demonstrated experimentally.</a:t>
            </a:r>
          </a:p>
          <a:p>
            <a:pPr marL="573088" lvl="1" indent="-285750">
              <a:buFont typeface="Wingdings" panose="05000000000000000000" pitchFamily="2" charset="2"/>
              <a:buChar char="q"/>
            </a:pPr>
            <a:r>
              <a:rPr lang="en-US" sz="1800" b="1" dirty="0" smtClean="0">
                <a:latin typeface="+mn-lt"/>
              </a:rPr>
              <a:t> Work has begun on using motional stark effect to measure radial electric field and bootstrap current profile in HSX.</a:t>
            </a:r>
          </a:p>
          <a:p>
            <a:pPr marL="573088" lvl="1" indent="-285750">
              <a:buFont typeface="Wingdings" panose="05000000000000000000" pitchFamily="2" charset="2"/>
              <a:buChar char="q"/>
            </a:pPr>
            <a:r>
              <a:rPr lang="en-US" sz="1800" b="1" dirty="0" smtClean="0">
                <a:latin typeface="+mn-lt"/>
              </a:rPr>
              <a:t> </a:t>
            </a:r>
            <a:r>
              <a:rPr lang="en-US" sz="1800" b="1" dirty="0">
                <a:latin typeface="+mn-lt"/>
              </a:rPr>
              <a:t>Edge studies show electric field in edge island which could impact W7-X divertor and is not included in </a:t>
            </a:r>
            <a:r>
              <a:rPr lang="en-US" sz="1800" b="1" dirty="0" smtClean="0">
                <a:latin typeface="+mn-lt"/>
              </a:rPr>
              <a:t>EMC3-EIRENE </a:t>
            </a:r>
            <a:r>
              <a:rPr lang="en-US" sz="1800" b="1" dirty="0">
                <a:latin typeface="+mn-lt"/>
              </a:rPr>
              <a:t>modeling.</a:t>
            </a:r>
          </a:p>
          <a:p>
            <a:pPr>
              <a:buFont typeface="Arial" pitchFamily="34" charset="0"/>
              <a:buChar char="•"/>
            </a:pPr>
            <a:r>
              <a:rPr lang="en-US" sz="1800" b="1" dirty="0" smtClean="0">
                <a:latin typeface="+mn-lt"/>
              </a:rPr>
              <a:t> </a:t>
            </a:r>
            <a:r>
              <a:rPr lang="en-US" sz="1800" b="1" dirty="0">
                <a:latin typeface="+mn-lt"/>
              </a:rPr>
              <a:t>Proposal submitted by Prof. O. Schmitz as PI investigates 3-D equilibrium reconstruction and impact on edge transport and island divertor performance in W7-X involving HSX, CTH (Auburn) and small plasma device.</a:t>
            </a:r>
          </a:p>
          <a:p>
            <a:pPr>
              <a:buFont typeface="Arial" pitchFamily="34" charset="0"/>
              <a:buChar char="•"/>
            </a:pPr>
            <a:r>
              <a:rPr lang="en-US" sz="1800" b="1" dirty="0">
                <a:latin typeface="+mn-lt"/>
              </a:rPr>
              <a:t> HSX upgrade planned to focus on hotter ion temperatures, ion root transport, turbulent transport mitigation and divertor optimization . </a:t>
            </a:r>
          </a:p>
        </p:txBody>
      </p:sp>
      <p:cxnSp>
        <p:nvCxnSpPr>
          <p:cNvPr id="84" name="Straight Connector 83"/>
          <p:cNvCxnSpPr/>
          <p:nvPr/>
        </p:nvCxnSpPr>
        <p:spPr bwMode="auto">
          <a:xfrm>
            <a:off x="0" y="15925800"/>
            <a:ext cx="2057400" cy="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0" name="Group 49"/>
          <p:cNvGrpSpPr/>
          <p:nvPr/>
        </p:nvGrpSpPr>
        <p:grpSpPr>
          <a:xfrm>
            <a:off x="7657214" y="2976722"/>
            <a:ext cx="9640186" cy="1366678"/>
            <a:chOff x="152400" y="685800"/>
            <a:chExt cx="8534400" cy="914400"/>
          </a:xfrm>
        </p:grpSpPr>
        <p:sp>
          <p:nvSpPr>
            <p:cNvPr id="51" name="Oval 50"/>
            <p:cNvSpPr/>
            <p:nvPr/>
          </p:nvSpPr>
          <p:spPr>
            <a:xfrm>
              <a:off x="152400" y="685800"/>
              <a:ext cx="1905000" cy="914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Equilibrium Reconstruction</a:t>
              </a:r>
              <a:endParaRPr lang="en-US" sz="14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2362200" y="685800"/>
              <a:ext cx="1905000" cy="914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Core Transport</a:t>
              </a:r>
              <a:endParaRPr lang="en-US" sz="14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4572000" y="685800"/>
              <a:ext cx="1905000" cy="914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Plasma Flow &amp; Electric Fields</a:t>
              </a:r>
              <a:endParaRPr lang="en-US" sz="14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6781800" y="685800"/>
              <a:ext cx="1905000" cy="914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Edge Transport</a:t>
              </a:r>
              <a:endParaRPr lang="en-US" sz="14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cxnSp>
          <p:nvCxnSpPr>
            <p:cNvPr id="55" name="Straight Connector 54"/>
            <p:cNvCxnSpPr>
              <a:stCxn id="51" idx="6"/>
              <a:endCxn id="52" idx="2"/>
            </p:cNvCxnSpPr>
            <p:nvPr/>
          </p:nvCxnSpPr>
          <p:spPr>
            <a:xfrm>
              <a:off x="2057400" y="1143000"/>
              <a:ext cx="304800" cy="0"/>
            </a:xfrm>
            <a:prstGeom prst="line">
              <a:avLst/>
            </a:prstGeom>
            <a:ln w="5080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4267200" y="1143000"/>
              <a:ext cx="304800" cy="0"/>
            </a:xfrm>
            <a:prstGeom prst="line">
              <a:avLst/>
            </a:prstGeom>
            <a:ln w="5080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6477000" y="1143000"/>
              <a:ext cx="304800" cy="0"/>
            </a:xfrm>
            <a:prstGeom prst="line">
              <a:avLst/>
            </a:prstGeom>
            <a:ln w="5080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/>
          <p:cNvGrpSpPr/>
          <p:nvPr/>
        </p:nvGrpSpPr>
        <p:grpSpPr>
          <a:xfrm>
            <a:off x="7581900" y="4648200"/>
            <a:ext cx="6819900" cy="4562474"/>
            <a:chOff x="876300" y="685800"/>
            <a:chExt cx="6819900" cy="4562474"/>
          </a:xfrm>
        </p:grpSpPr>
        <p:sp>
          <p:nvSpPr>
            <p:cNvPr id="59" name="Oval 58"/>
            <p:cNvSpPr/>
            <p:nvPr/>
          </p:nvSpPr>
          <p:spPr>
            <a:xfrm>
              <a:off x="2705100" y="685800"/>
              <a:ext cx="1905000" cy="914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Equilibrium Reconstruction</a:t>
              </a:r>
              <a:endParaRPr lang="en-US" sz="14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3657600" y="1600200"/>
              <a:ext cx="0" cy="381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1828800" y="1981200"/>
              <a:ext cx="36576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up 61"/>
            <p:cNvGrpSpPr/>
            <p:nvPr/>
          </p:nvGrpSpPr>
          <p:grpSpPr>
            <a:xfrm>
              <a:off x="876300" y="1981200"/>
              <a:ext cx="1905000" cy="3267074"/>
              <a:chOff x="876300" y="1981200"/>
              <a:chExt cx="1905000" cy="3267074"/>
            </a:xfrm>
          </p:grpSpPr>
          <p:grpSp>
            <p:nvGrpSpPr>
              <p:cNvPr id="85" name="Group 84"/>
              <p:cNvGrpSpPr/>
              <p:nvPr/>
            </p:nvGrpSpPr>
            <p:grpSpPr>
              <a:xfrm>
                <a:off x="1066800" y="1981200"/>
                <a:ext cx="1524000" cy="2133600"/>
                <a:chOff x="1981200" y="1981200"/>
                <a:chExt cx="1524000" cy="2133600"/>
              </a:xfrm>
            </p:grpSpPr>
            <p:cxnSp>
              <p:nvCxnSpPr>
                <p:cNvPr id="87" name="Straight Connector 86"/>
                <p:cNvCxnSpPr/>
                <p:nvPr/>
              </p:nvCxnSpPr>
              <p:spPr>
                <a:xfrm>
                  <a:off x="2743200" y="1981200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8" name="Oval 87"/>
                <p:cNvSpPr/>
                <p:nvPr/>
              </p:nvSpPr>
              <p:spPr>
                <a:xfrm>
                  <a:off x="1981200" y="2362200"/>
                  <a:ext cx="1524000" cy="1371600"/>
                </a:xfrm>
                <a:prstGeom prst="ellipse">
                  <a:avLst/>
                </a:prstGeom>
                <a:solidFill>
                  <a:srgbClr val="FFCCCC"/>
                </a:solidFill>
                <a:ln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buNone/>
                  </a:pPr>
                  <a:r>
                    <a:rPr lang="en-US" sz="1400" b="1" dirty="0" smtClean="0">
                      <a:solidFill>
                        <a:schemeClr val="accent2">
                          <a:lumMod val="75000"/>
                        </a:schemeClr>
                      </a:solidFill>
                    </a:rPr>
                    <a:t>Theory and Modeling</a:t>
                  </a:r>
                  <a:endParaRPr lang="en-US" sz="1400" b="1" dirty="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  <p:cxnSp>
              <p:nvCxnSpPr>
                <p:cNvPr id="89" name="Straight Connector 88"/>
                <p:cNvCxnSpPr/>
                <p:nvPr/>
              </p:nvCxnSpPr>
              <p:spPr>
                <a:xfrm>
                  <a:off x="2743200" y="3733800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6" name="Rounded Rectangle 85"/>
              <p:cNvSpPr/>
              <p:nvPr/>
            </p:nvSpPr>
            <p:spPr>
              <a:xfrm>
                <a:off x="876300" y="4133849"/>
                <a:ext cx="1905000" cy="1114425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17475" indent="-117475"/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Optimized coil placement</a:t>
                </a:r>
              </a:p>
              <a:p>
                <a:pPr marL="117475" indent="-117475"/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Spark</a:t>
                </a:r>
              </a:p>
              <a:p>
                <a:pPr marL="117475" indent="-117475"/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V3FIT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3705224" y="1981200"/>
              <a:ext cx="3990976" cy="3257549"/>
              <a:chOff x="3705224" y="1981200"/>
              <a:chExt cx="3990976" cy="3257549"/>
            </a:xfrm>
          </p:grpSpPr>
          <p:grpSp>
            <p:nvGrpSpPr>
              <p:cNvPr id="64" name="Group 63"/>
              <p:cNvGrpSpPr/>
              <p:nvPr/>
            </p:nvGrpSpPr>
            <p:grpSpPr>
              <a:xfrm>
                <a:off x="4724399" y="1981200"/>
                <a:ext cx="1539063" cy="2133600"/>
                <a:chOff x="3809999" y="1981200"/>
                <a:chExt cx="1539063" cy="2133600"/>
              </a:xfrm>
            </p:grpSpPr>
            <p:cxnSp>
              <p:nvCxnSpPr>
                <p:cNvPr id="80" name="Straight Connector 79"/>
                <p:cNvCxnSpPr/>
                <p:nvPr/>
              </p:nvCxnSpPr>
              <p:spPr>
                <a:xfrm>
                  <a:off x="4572000" y="1981200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81" name="Group 80"/>
                <p:cNvGrpSpPr/>
                <p:nvPr/>
              </p:nvGrpSpPr>
              <p:grpSpPr>
                <a:xfrm>
                  <a:off x="3809999" y="2362200"/>
                  <a:ext cx="1539063" cy="1752600"/>
                  <a:chOff x="3809999" y="2362200"/>
                  <a:chExt cx="1539063" cy="1752600"/>
                </a:xfrm>
              </p:grpSpPr>
              <p:sp>
                <p:nvSpPr>
                  <p:cNvPr id="82" name="Oval 81"/>
                  <p:cNvSpPr/>
                  <p:nvPr/>
                </p:nvSpPr>
                <p:spPr>
                  <a:xfrm>
                    <a:off x="3809999" y="2362200"/>
                    <a:ext cx="1539063" cy="1371600"/>
                  </a:xfrm>
                  <a:prstGeom prst="ellipse">
                    <a:avLst/>
                  </a:prstGeom>
                  <a:solidFill>
                    <a:srgbClr val="FFCCCC"/>
                  </a:solidFill>
                  <a:ln>
                    <a:solidFill>
                      <a:schemeClr val="bg2">
                        <a:lumMod val="9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buNone/>
                    </a:pPr>
                    <a:r>
                      <a:rPr lang="en-US" sz="1400" b="1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Experiment</a:t>
                    </a:r>
                    <a:endParaRPr lang="en-US" sz="1400" b="1" dirty="0">
                      <a:solidFill>
                        <a:schemeClr val="accent2">
                          <a:lumMod val="7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83" name="Straight Connector 82"/>
                  <p:cNvCxnSpPr/>
                  <p:nvPr/>
                </p:nvCxnSpPr>
                <p:spPr>
                  <a:xfrm>
                    <a:off x="4572000" y="3733800"/>
                    <a:ext cx="0" cy="38100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79" name="Rounded Rectangle 78"/>
              <p:cNvSpPr/>
              <p:nvPr/>
            </p:nvSpPr>
            <p:spPr>
              <a:xfrm>
                <a:off x="3705224" y="4124324"/>
                <a:ext cx="3990976" cy="1114425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17475" indent="-117475"/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Reduced profile uncertainty</a:t>
                </a:r>
              </a:p>
              <a:p>
                <a:pPr marL="117475" indent="-117475"/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Eddy current modeling</a:t>
                </a:r>
              </a:p>
              <a:p>
                <a:pPr marL="117475" indent="-117475"/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Bootstrap current evolution &amp; rational surfaces </a:t>
                </a:r>
                <a:r>
                  <a:rPr lang="en-US" sz="1600" b="1" dirty="0" smtClean="0"/>
                  <a:t>e</a:t>
                </a:r>
                <a:r>
                  <a:rPr lang="en-US" sz="1600" b="1" dirty="0" smtClean="0">
                    <a:solidFill>
                      <a:srgbClr val="FF0000"/>
                    </a:solidFill>
                  </a:rPr>
                  <a:t>Chlechowitz UP8.00053  </a:t>
                </a:r>
                <a:endParaRPr lang="en-US" sz="1600" b="1" dirty="0"/>
              </a:p>
            </p:txBody>
          </p:sp>
        </p:grpSp>
      </p:grpSp>
      <p:grpSp>
        <p:nvGrpSpPr>
          <p:cNvPr id="93" name="Group 92"/>
          <p:cNvGrpSpPr>
            <a:grpSpLocks noChangeAspect="1"/>
          </p:cNvGrpSpPr>
          <p:nvPr/>
        </p:nvGrpSpPr>
        <p:grpSpPr>
          <a:xfrm>
            <a:off x="228600" y="9987047"/>
            <a:ext cx="8039100" cy="5786353"/>
            <a:chOff x="314220" y="685800"/>
            <a:chExt cx="7906588" cy="5686066"/>
          </a:xfrm>
        </p:grpSpPr>
        <p:sp>
          <p:nvSpPr>
            <p:cNvPr id="94" name="Oval 93"/>
            <p:cNvSpPr/>
            <p:nvPr/>
          </p:nvSpPr>
          <p:spPr>
            <a:xfrm>
              <a:off x="2705100" y="685800"/>
              <a:ext cx="1905000" cy="914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Core Transport</a:t>
              </a:r>
              <a:endParaRPr lang="en-US" sz="14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cxnSp>
          <p:nvCxnSpPr>
            <p:cNvPr id="95" name="Straight Connector 94"/>
            <p:cNvCxnSpPr/>
            <p:nvPr/>
          </p:nvCxnSpPr>
          <p:spPr>
            <a:xfrm>
              <a:off x="3657600" y="1600200"/>
              <a:ext cx="0" cy="381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1828800" y="1981200"/>
              <a:ext cx="36576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7" name="Group 96"/>
            <p:cNvGrpSpPr/>
            <p:nvPr/>
          </p:nvGrpSpPr>
          <p:grpSpPr>
            <a:xfrm>
              <a:off x="314220" y="1981200"/>
              <a:ext cx="3147647" cy="4390665"/>
              <a:chOff x="314220" y="1981200"/>
              <a:chExt cx="3147647" cy="4390665"/>
            </a:xfrm>
          </p:grpSpPr>
          <p:grpSp>
            <p:nvGrpSpPr>
              <p:cNvPr id="105" name="Group 104"/>
              <p:cNvGrpSpPr/>
              <p:nvPr/>
            </p:nvGrpSpPr>
            <p:grpSpPr>
              <a:xfrm>
                <a:off x="1066800" y="1981200"/>
                <a:ext cx="1524000" cy="2133600"/>
                <a:chOff x="1981200" y="1981200"/>
                <a:chExt cx="1524000" cy="2133600"/>
              </a:xfrm>
            </p:grpSpPr>
            <p:cxnSp>
              <p:nvCxnSpPr>
                <p:cNvPr id="107" name="Straight Connector 106"/>
                <p:cNvCxnSpPr/>
                <p:nvPr/>
              </p:nvCxnSpPr>
              <p:spPr>
                <a:xfrm>
                  <a:off x="2743200" y="1981200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8" name="Oval 107"/>
                <p:cNvSpPr/>
                <p:nvPr/>
              </p:nvSpPr>
              <p:spPr>
                <a:xfrm>
                  <a:off x="1981200" y="2362200"/>
                  <a:ext cx="1524000" cy="1371600"/>
                </a:xfrm>
                <a:prstGeom prst="ellipse">
                  <a:avLst/>
                </a:prstGeom>
                <a:solidFill>
                  <a:srgbClr val="FFCCCC"/>
                </a:solidFill>
                <a:ln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buNone/>
                  </a:pPr>
                  <a:r>
                    <a:rPr lang="en-US" sz="1400" b="1" dirty="0" smtClean="0">
                      <a:solidFill>
                        <a:schemeClr val="accent2">
                          <a:lumMod val="75000"/>
                        </a:schemeClr>
                      </a:solidFill>
                    </a:rPr>
                    <a:t>Theory and Modeling</a:t>
                  </a:r>
                  <a:endParaRPr lang="en-US" sz="1400" b="1" dirty="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  <p:cxnSp>
              <p:nvCxnSpPr>
                <p:cNvPr id="109" name="Straight Connector 108"/>
                <p:cNvCxnSpPr/>
                <p:nvPr/>
              </p:nvCxnSpPr>
              <p:spPr>
                <a:xfrm>
                  <a:off x="2743200" y="3733800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6" name="Rounded Rectangle 105"/>
              <p:cNvSpPr/>
              <p:nvPr/>
            </p:nvSpPr>
            <p:spPr>
              <a:xfrm>
                <a:off x="314220" y="4133848"/>
                <a:ext cx="3147647" cy="2238017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17475" indent="-117475"/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GENE calculations confirm experimental lack of stiffness in core.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Faber CP8.00035 (Monday)</a:t>
                </a:r>
              </a:p>
              <a:p>
                <a:pPr marL="177800" indent="-177800"/>
                <a:r>
                  <a:rPr lang="en-US" b="1" dirty="0" smtClean="0">
                    <a:solidFill>
                      <a:schemeClr val="tx1"/>
                    </a:solidFill>
                  </a:rPr>
                  <a:t>Optimization of auxiliary coil currents to reduce TEM transport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Talmadge </a:t>
                </a:r>
                <a:r>
                  <a:rPr lang="en-US" b="1" dirty="0">
                    <a:solidFill>
                      <a:srgbClr val="FF0000"/>
                    </a:solidFill>
                  </a:rPr>
                  <a:t>UP8.00052  </a:t>
                </a:r>
                <a:endParaRPr lang="en-US" b="1" dirty="0"/>
              </a:p>
            </p:txBody>
          </p:sp>
        </p:grpSp>
        <p:grpSp>
          <p:nvGrpSpPr>
            <p:cNvPr id="98" name="Group 97"/>
            <p:cNvGrpSpPr/>
            <p:nvPr/>
          </p:nvGrpSpPr>
          <p:grpSpPr>
            <a:xfrm>
              <a:off x="3705224" y="1981200"/>
              <a:ext cx="4515584" cy="4390666"/>
              <a:chOff x="3705224" y="1981200"/>
              <a:chExt cx="4515584" cy="4390666"/>
            </a:xfrm>
          </p:grpSpPr>
          <p:grpSp>
            <p:nvGrpSpPr>
              <p:cNvPr id="99" name="Group 98"/>
              <p:cNvGrpSpPr/>
              <p:nvPr/>
            </p:nvGrpSpPr>
            <p:grpSpPr>
              <a:xfrm>
                <a:off x="4724399" y="1981200"/>
                <a:ext cx="1539063" cy="2133600"/>
                <a:chOff x="3809999" y="1981200"/>
                <a:chExt cx="1539063" cy="2133600"/>
              </a:xfrm>
            </p:grpSpPr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4572000" y="1981200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2" name="Group 101"/>
                <p:cNvGrpSpPr/>
                <p:nvPr/>
              </p:nvGrpSpPr>
              <p:grpSpPr>
                <a:xfrm>
                  <a:off x="3809999" y="2362200"/>
                  <a:ext cx="1539063" cy="1752600"/>
                  <a:chOff x="3809999" y="2362200"/>
                  <a:chExt cx="1539063" cy="1752600"/>
                </a:xfrm>
              </p:grpSpPr>
              <p:sp>
                <p:nvSpPr>
                  <p:cNvPr id="103" name="Oval 102"/>
                  <p:cNvSpPr/>
                  <p:nvPr/>
                </p:nvSpPr>
                <p:spPr>
                  <a:xfrm>
                    <a:off x="3809999" y="2362200"/>
                    <a:ext cx="1539063" cy="1371600"/>
                  </a:xfrm>
                  <a:prstGeom prst="ellipse">
                    <a:avLst/>
                  </a:prstGeom>
                  <a:solidFill>
                    <a:srgbClr val="FFCCCC"/>
                  </a:solidFill>
                  <a:ln>
                    <a:solidFill>
                      <a:schemeClr val="bg2">
                        <a:lumMod val="9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buNone/>
                    </a:pPr>
                    <a:r>
                      <a:rPr lang="en-US" sz="1400" b="1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Experiment</a:t>
                    </a:r>
                    <a:endParaRPr lang="en-US" sz="1400" b="1" dirty="0">
                      <a:solidFill>
                        <a:schemeClr val="accent2">
                          <a:lumMod val="7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104" name="Straight Connector 103"/>
                  <p:cNvCxnSpPr/>
                  <p:nvPr/>
                </p:nvCxnSpPr>
                <p:spPr>
                  <a:xfrm>
                    <a:off x="4572000" y="3733800"/>
                    <a:ext cx="0" cy="38100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00" name="Rounded Rectangle 99"/>
              <p:cNvSpPr/>
              <p:nvPr/>
            </p:nvSpPr>
            <p:spPr>
              <a:xfrm>
                <a:off x="3705224" y="4124324"/>
                <a:ext cx="4515584" cy="2247542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17475" indent="-117475"/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Pulse propagation experiments indicate transport is not stiff in core</a:t>
                </a:r>
                <a:r>
                  <a:rPr lang="en-US" b="1" dirty="0">
                    <a:solidFill>
                      <a:schemeClr val="tx1"/>
                    </a:solidFill>
                  </a:rPr>
                  <a:t>.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Weir TI1.00002 (Monday)</a:t>
                </a:r>
              </a:p>
              <a:p>
                <a:pPr marL="117475" indent="-117475"/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Interferometer measurements of density fluctuations show increase with decreasing L</a:t>
                </a:r>
                <a:r>
                  <a:rPr lang="en-US" b="1" baseline="-25000" dirty="0" smtClean="0">
                    <a:solidFill>
                      <a:schemeClr val="tx1"/>
                    </a:solidFill>
                  </a:rPr>
                  <a:t>n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(off-axis heating), consistent with TEM drive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Deng UP8.00057</a:t>
                </a: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8707590" y="9711211"/>
            <a:ext cx="8039100" cy="5786351"/>
            <a:chOff x="314220" y="685800"/>
            <a:chExt cx="7906588" cy="5686066"/>
          </a:xfrm>
        </p:grpSpPr>
        <p:sp>
          <p:nvSpPr>
            <p:cNvPr id="111" name="Oval 110"/>
            <p:cNvSpPr/>
            <p:nvPr/>
          </p:nvSpPr>
          <p:spPr>
            <a:xfrm>
              <a:off x="2705100" y="685800"/>
              <a:ext cx="1905000" cy="914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Plasma Flow &amp; Electric Fields</a:t>
              </a:r>
              <a:endParaRPr lang="en-US" sz="14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cxnSp>
          <p:nvCxnSpPr>
            <p:cNvPr id="112" name="Straight Connector 111"/>
            <p:cNvCxnSpPr/>
            <p:nvPr/>
          </p:nvCxnSpPr>
          <p:spPr>
            <a:xfrm>
              <a:off x="3657600" y="1600200"/>
              <a:ext cx="0" cy="381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1828800" y="1981200"/>
              <a:ext cx="36576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" name="Group 113"/>
            <p:cNvGrpSpPr/>
            <p:nvPr/>
          </p:nvGrpSpPr>
          <p:grpSpPr>
            <a:xfrm>
              <a:off x="314220" y="1981200"/>
              <a:ext cx="3147647" cy="4390665"/>
              <a:chOff x="314220" y="1981200"/>
              <a:chExt cx="3147647" cy="4390665"/>
            </a:xfrm>
          </p:grpSpPr>
          <p:grpSp>
            <p:nvGrpSpPr>
              <p:cNvPr id="122" name="Group 121"/>
              <p:cNvGrpSpPr/>
              <p:nvPr/>
            </p:nvGrpSpPr>
            <p:grpSpPr>
              <a:xfrm>
                <a:off x="1066800" y="1981200"/>
                <a:ext cx="1524000" cy="2133600"/>
                <a:chOff x="1981200" y="1981200"/>
                <a:chExt cx="1524000" cy="2133600"/>
              </a:xfrm>
            </p:grpSpPr>
            <p:cxnSp>
              <p:nvCxnSpPr>
                <p:cNvPr id="124" name="Straight Connector 123"/>
                <p:cNvCxnSpPr/>
                <p:nvPr/>
              </p:nvCxnSpPr>
              <p:spPr>
                <a:xfrm>
                  <a:off x="2743200" y="1981200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5" name="Oval 124"/>
                <p:cNvSpPr/>
                <p:nvPr/>
              </p:nvSpPr>
              <p:spPr>
                <a:xfrm>
                  <a:off x="1981200" y="2362200"/>
                  <a:ext cx="1524000" cy="1371600"/>
                </a:xfrm>
                <a:prstGeom prst="ellipse">
                  <a:avLst/>
                </a:prstGeom>
                <a:solidFill>
                  <a:srgbClr val="FFCCCC"/>
                </a:solidFill>
                <a:ln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buNone/>
                  </a:pPr>
                  <a:r>
                    <a:rPr lang="en-US" sz="1400" b="1" dirty="0" smtClean="0">
                      <a:solidFill>
                        <a:schemeClr val="accent2">
                          <a:lumMod val="75000"/>
                        </a:schemeClr>
                      </a:solidFill>
                    </a:rPr>
                    <a:t>Theory and Modeling</a:t>
                  </a:r>
                  <a:endParaRPr lang="en-US" sz="1400" b="1" dirty="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  <p:cxnSp>
              <p:nvCxnSpPr>
                <p:cNvPr id="126" name="Straight Connector 125"/>
                <p:cNvCxnSpPr/>
                <p:nvPr/>
              </p:nvCxnSpPr>
              <p:spPr>
                <a:xfrm>
                  <a:off x="2743200" y="3733800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3" name="Rounded Rectangle 122"/>
              <p:cNvSpPr/>
              <p:nvPr/>
            </p:nvSpPr>
            <p:spPr>
              <a:xfrm>
                <a:off x="314220" y="4133848"/>
                <a:ext cx="3147647" cy="2238017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17475" indent="-117475"/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Compare DKES and PENTA codes, both assume mono-energetic distribution, to SFINCS (</a:t>
                </a:r>
                <a:r>
                  <a:rPr lang="en-US" b="1" dirty="0" err="1" smtClean="0">
                    <a:solidFill>
                      <a:schemeClr val="tx1"/>
                    </a:solidFill>
                  </a:rPr>
                  <a:t>Landreman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) and FORTEC-3D (</a:t>
                </a:r>
                <a:r>
                  <a:rPr lang="en-US" b="1" dirty="0" err="1" smtClean="0">
                    <a:solidFill>
                      <a:schemeClr val="tx1"/>
                    </a:solidFill>
                  </a:rPr>
                  <a:t>Satake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)  which do not 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Smoniewski UP8.00058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15" name="Group 114"/>
            <p:cNvGrpSpPr/>
            <p:nvPr/>
          </p:nvGrpSpPr>
          <p:grpSpPr>
            <a:xfrm>
              <a:off x="3705224" y="1981200"/>
              <a:ext cx="4515584" cy="4390666"/>
              <a:chOff x="3705224" y="1981200"/>
              <a:chExt cx="4515584" cy="4390666"/>
            </a:xfrm>
          </p:grpSpPr>
          <p:grpSp>
            <p:nvGrpSpPr>
              <p:cNvPr id="116" name="Group 115"/>
              <p:cNvGrpSpPr/>
              <p:nvPr/>
            </p:nvGrpSpPr>
            <p:grpSpPr>
              <a:xfrm>
                <a:off x="4724399" y="1981200"/>
                <a:ext cx="1539063" cy="2133600"/>
                <a:chOff x="3809999" y="1981200"/>
                <a:chExt cx="1539063" cy="2133600"/>
              </a:xfrm>
            </p:grpSpPr>
            <p:cxnSp>
              <p:nvCxnSpPr>
                <p:cNvPr id="118" name="Straight Connector 117"/>
                <p:cNvCxnSpPr/>
                <p:nvPr/>
              </p:nvCxnSpPr>
              <p:spPr>
                <a:xfrm>
                  <a:off x="4572000" y="1981200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19" name="Group 118"/>
                <p:cNvGrpSpPr/>
                <p:nvPr/>
              </p:nvGrpSpPr>
              <p:grpSpPr>
                <a:xfrm>
                  <a:off x="3809999" y="2362200"/>
                  <a:ext cx="1539063" cy="1752600"/>
                  <a:chOff x="3809999" y="2362200"/>
                  <a:chExt cx="1539063" cy="1752600"/>
                </a:xfrm>
              </p:grpSpPr>
              <p:sp>
                <p:nvSpPr>
                  <p:cNvPr id="120" name="Oval 119"/>
                  <p:cNvSpPr/>
                  <p:nvPr/>
                </p:nvSpPr>
                <p:spPr>
                  <a:xfrm>
                    <a:off x="3809999" y="2362200"/>
                    <a:ext cx="1539063" cy="1371600"/>
                  </a:xfrm>
                  <a:prstGeom prst="ellipse">
                    <a:avLst/>
                  </a:prstGeom>
                  <a:solidFill>
                    <a:srgbClr val="FFCCCC"/>
                  </a:solidFill>
                  <a:ln>
                    <a:solidFill>
                      <a:schemeClr val="bg2">
                        <a:lumMod val="9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buNone/>
                    </a:pPr>
                    <a:r>
                      <a:rPr lang="en-US" sz="1400" b="1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Experiment</a:t>
                    </a:r>
                    <a:endParaRPr lang="en-US" sz="1400" b="1" dirty="0">
                      <a:solidFill>
                        <a:schemeClr val="accent2">
                          <a:lumMod val="7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121" name="Straight Connector 120"/>
                  <p:cNvCxnSpPr/>
                  <p:nvPr/>
                </p:nvCxnSpPr>
                <p:spPr>
                  <a:xfrm>
                    <a:off x="4572000" y="3733800"/>
                    <a:ext cx="0" cy="38100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17" name="Rounded Rectangle 116"/>
              <p:cNvSpPr/>
              <p:nvPr/>
            </p:nvSpPr>
            <p:spPr>
              <a:xfrm>
                <a:off x="3705224" y="4124324"/>
                <a:ext cx="4515584" cy="2247542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17475" indent="-117475"/>
                <a:r>
                  <a:rPr lang="en-US" b="1" dirty="0" smtClean="0">
                    <a:solidFill>
                      <a:schemeClr val="tx1"/>
                    </a:solidFill>
                  </a:rPr>
                  <a:t>Inboard/outboard CXRS measurement of </a:t>
                </a:r>
                <a:r>
                  <a:rPr lang="en-US" b="1" dirty="0" err="1" smtClean="0">
                    <a:solidFill>
                      <a:schemeClr val="tx1"/>
                    </a:solidFill>
                  </a:rPr>
                  <a:t>Pfirsch-Schluter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flow indicates larger core </a:t>
                </a:r>
                <a:r>
                  <a:rPr lang="en-US" b="1" dirty="0" err="1" smtClean="0">
                    <a:solidFill>
                      <a:schemeClr val="tx1"/>
                    </a:solidFill>
                  </a:rPr>
                  <a:t>Er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than measured previously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Kumar UP8.00059</a:t>
                </a:r>
              </a:p>
              <a:p>
                <a:pPr marL="117475" indent="-117475"/>
                <a:r>
                  <a:rPr lang="en-US" b="1" dirty="0" smtClean="0">
                    <a:solidFill>
                      <a:schemeClr val="tx1"/>
                    </a:solidFill>
                  </a:rPr>
                  <a:t>Examine Motional Stark Effect to measure </a:t>
                </a:r>
                <a:r>
                  <a:rPr lang="en-US" b="1" dirty="0" err="1" smtClean="0">
                    <a:solidFill>
                      <a:schemeClr val="tx1"/>
                    </a:solidFill>
                  </a:rPr>
                  <a:t>Er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and B using spectral fitting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Ruiz UP8.00056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and </a:t>
                </a:r>
                <a:r>
                  <a:rPr lang="en-US" b="1" dirty="0" err="1" smtClean="0">
                    <a:solidFill>
                      <a:schemeClr val="tx1"/>
                    </a:solidFill>
                  </a:rPr>
                  <a:t>polarimetry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Dobbins UP8.00055</a:t>
                </a:r>
              </a:p>
              <a:p>
                <a:pPr marL="117475" indent="-117475"/>
                <a:r>
                  <a:rPr lang="en-US" b="1" dirty="0" smtClean="0">
                    <a:solidFill>
                      <a:schemeClr val="tx1"/>
                    </a:solidFill>
                  </a:rPr>
                  <a:t>Reynolds stress measurements at plasma edge suggest that in a quasisymmetric stellarator, it influences </a:t>
                </a:r>
                <a:r>
                  <a:rPr lang="en-US" b="1" dirty="0" err="1" smtClean="0">
                    <a:solidFill>
                      <a:schemeClr val="tx1"/>
                    </a:solidFill>
                  </a:rPr>
                  <a:t>Er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Wilcox YP8.00039 (Friday)</a:t>
                </a:r>
              </a:p>
            </p:txBody>
          </p:sp>
        </p:grpSp>
      </p:grpSp>
      <p:grpSp>
        <p:nvGrpSpPr>
          <p:cNvPr id="127" name="Group 126"/>
          <p:cNvGrpSpPr/>
          <p:nvPr/>
        </p:nvGrpSpPr>
        <p:grpSpPr>
          <a:xfrm>
            <a:off x="14554200" y="3962400"/>
            <a:ext cx="7467600" cy="5226501"/>
            <a:chOff x="204298" y="685800"/>
            <a:chExt cx="7344508" cy="5135919"/>
          </a:xfrm>
        </p:grpSpPr>
        <p:sp>
          <p:nvSpPr>
            <p:cNvPr id="128" name="Oval 127"/>
            <p:cNvSpPr/>
            <p:nvPr/>
          </p:nvSpPr>
          <p:spPr>
            <a:xfrm>
              <a:off x="2705100" y="685800"/>
              <a:ext cx="1905000" cy="914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Edge Transport</a:t>
              </a:r>
              <a:endParaRPr lang="en-US" sz="14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cxnSp>
          <p:nvCxnSpPr>
            <p:cNvPr id="129" name="Straight Connector 128"/>
            <p:cNvCxnSpPr/>
            <p:nvPr/>
          </p:nvCxnSpPr>
          <p:spPr>
            <a:xfrm>
              <a:off x="3657600" y="1600200"/>
              <a:ext cx="0" cy="381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1828800" y="1981200"/>
              <a:ext cx="36576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1" name="Group 130"/>
            <p:cNvGrpSpPr/>
            <p:nvPr/>
          </p:nvGrpSpPr>
          <p:grpSpPr>
            <a:xfrm>
              <a:off x="204298" y="1981200"/>
              <a:ext cx="3453302" cy="3840519"/>
              <a:chOff x="204298" y="1981200"/>
              <a:chExt cx="3453302" cy="3840519"/>
            </a:xfrm>
          </p:grpSpPr>
          <p:grpSp>
            <p:nvGrpSpPr>
              <p:cNvPr id="139" name="Group 138"/>
              <p:cNvGrpSpPr/>
              <p:nvPr/>
            </p:nvGrpSpPr>
            <p:grpSpPr>
              <a:xfrm>
                <a:off x="1066800" y="1981200"/>
                <a:ext cx="1524000" cy="2133600"/>
                <a:chOff x="1981200" y="1981200"/>
                <a:chExt cx="1524000" cy="2133600"/>
              </a:xfrm>
            </p:grpSpPr>
            <p:cxnSp>
              <p:nvCxnSpPr>
                <p:cNvPr id="141" name="Straight Connector 140"/>
                <p:cNvCxnSpPr/>
                <p:nvPr/>
              </p:nvCxnSpPr>
              <p:spPr>
                <a:xfrm>
                  <a:off x="2743200" y="1981200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2" name="Oval 141"/>
                <p:cNvSpPr/>
                <p:nvPr/>
              </p:nvSpPr>
              <p:spPr>
                <a:xfrm>
                  <a:off x="1981200" y="2362200"/>
                  <a:ext cx="1524000" cy="1371600"/>
                </a:xfrm>
                <a:prstGeom prst="ellipse">
                  <a:avLst/>
                </a:prstGeom>
                <a:solidFill>
                  <a:srgbClr val="FFCCCC"/>
                </a:solidFill>
                <a:ln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buNone/>
                  </a:pPr>
                  <a:r>
                    <a:rPr lang="en-US" sz="1400" b="1" dirty="0" smtClean="0">
                      <a:solidFill>
                        <a:schemeClr val="accent2">
                          <a:lumMod val="75000"/>
                        </a:schemeClr>
                      </a:solidFill>
                    </a:rPr>
                    <a:t>Theory and Modeling</a:t>
                  </a:r>
                  <a:endParaRPr lang="en-US" sz="1400" b="1" dirty="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  <p:cxnSp>
              <p:nvCxnSpPr>
                <p:cNvPr id="143" name="Straight Connector 142"/>
                <p:cNvCxnSpPr/>
                <p:nvPr/>
              </p:nvCxnSpPr>
              <p:spPr>
                <a:xfrm>
                  <a:off x="2743200" y="3733800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0" name="Rounded Rectangle 139"/>
              <p:cNvSpPr/>
              <p:nvPr/>
            </p:nvSpPr>
            <p:spPr>
              <a:xfrm>
                <a:off x="204298" y="4133848"/>
                <a:ext cx="3453302" cy="1687871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17475" indent="-117475"/>
                <a:r>
                  <a:rPr lang="en-US" b="1" dirty="0" smtClean="0">
                    <a:solidFill>
                      <a:schemeClr val="tx1"/>
                    </a:solidFill>
                  </a:rPr>
                  <a:t>Simulate edge </a:t>
                </a:r>
                <a:r>
                  <a:rPr lang="en-US" b="1" dirty="0" err="1" smtClean="0">
                    <a:solidFill>
                      <a:schemeClr val="tx1"/>
                    </a:solidFill>
                  </a:rPr>
                  <a:t>Te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, ne and plasma flow at edge with EMC3-EIRENE given different boundary conditions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Bader UP8.00061</a:t>
                </a:r>
              </a:p>
              <a:p>
                <a:pPr marL="117475" indent="-117475"/>
                <a:r>
                  <a:rPr lang="en-US" b="1" dirty="0" smtClean="0">
                    <a:solidFill>
                      <a:schemeClr val="tx1"/>
                    </a:solidFill>
                  </a:rPr>
                  <a:t>Compare DEGAS neutral calculations to EIRENE </a:t>
                </a:r>
                <a:r>
                  <a:rPr lang="en-US" b="1" dirty="0" err="1" smtClean="0">
                    <a:solidFill>
                      <a:srgbClr val="FF0000"/>
                    </a:solidFill>
                  </a:rPr>
                  <a:t>Stephey</a:t>
                </a:r>
                <a:endParaRPr lang="en-US" b="1" dirty="0" smtClean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32" name="Group 131"/>
            <p:cNvGrpSpPr/>
            <p:nvPr/>
          </p:nvGrpSpPr>
          <p:grpSpPr>
            <a:xfrm>
              <a:off x="3951496" y="1981200"/>
              <a:ext cx="3597310" cy="3690759"/>
              <a:chOff x="3951496" y="1981200"/>
              <a:chExt cx="3597310" cy="3690759"/>
            </a:xfrm>
          </p:grpSpPr>
          <p:grpSp>
            <p:nvGrpSpPr>
              <p:cNvPr id="133" name="Group 132"/>
              <p:cNvGrpSpPr/>
              <p:nvPr/>
            </p:nvGrpSpPr>
            <p:grpSpPr>
              <a:xfrm>
                <a:off x="4724399" y="1981200"/>
                <a:ext cx="1539063" cy="2133600"/>
                <a:chOff x="3809999" y="1981200"/>
                <a:chExt cx="1539063" cy="2133600"/>
              </a:xfrm>
            </p:grpSpPr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4572000" y="1981200"/>
                  <a:ext cx="0" cy="3810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36" name="Group 135"/>
                <p:cNvGrpSpPr/>
                <p:nvPr/>
              </p:nvGrpSpPr>
              <p:grpSpPr>
                <a:xfrm>
                  <a:off x="3809999" y="2362200"/>
                  <a:ext cx="1539063" cy="1752600"/>
                  <a:chOff x="3809999" y="2362200"/>
                  <a:chExt cx="1539063" cy="1752600"/>
                </a:xfrm>
              </p:grpSpPr>
              <p:sp>
                <p:nvSpPr>
                  <p:cNvPr id="137" name="Oval 136"/>
                  <p:cNvSpPr/>
                  <p:nvPr/>
                </p:nvSpPr>
                <p:spPr>
                  <a:xfrm>
                    <a:off x="3809999" y="2362200"/>
                    <a:ext cx="1539063" cy="1371600"/>
                  </a:xfrm>
                  <a:prstGeom prst="ellipse">
                    <a:avLst/>
                  </a:prstGeom>
                  <a:solidFill>
                    <a:srgbClr val="FFCCCC"/>
                  </a:solidFill>
                  <a:ln>
                    <a:solidFill>
                      <a:schemeClr val="bg2">
                        <a:lumMod val="9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buNone/>
                    </a:pPr>
                    <a:r>
                      <a:rPr lang="en-US" sz="1400" b="1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Experiment</a:t>
                    </a:r>
                    <a:endParaRPr lang="en-US" sz="1400" b="1" dirty="0">
                      <a:solidFill>
                        <a:schemeClr val="accent2">
                          <a:lumMod val="75000"/>
                        </a:schemeClr>
                      </a:solidFill>
                    </a:endParaRPr>
                  </a:p>
                </p:txBody>
              </p:sp>
              <p:cxnSp>
                <p:nvCxnSpPr>
                  <p:cNvPr id="138" name="Straight Connector 137"/>
                  <p:cNvCxnSpPr/>
                  <p:nvPr/>
                </p:nvCxnSpPr>
                <p:spPr>
                  <a:xfrm>
                    <a:off x="4572000" y="3733800"/>
                    <a:ext cx="0" cy="38100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34" name="Rounded Rectangle 133"/>
              <p:cNvSpPr/>
              <p:nvPr/>
            </p:nvSpPr>
            <p:spPr>
              <a:xfrm>
                <a:off x="3951496" y="4124324"/>
                <a:ext cx="3597310" cy="1547635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17475" indent="-117475"/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Electric fields measured within islands that is not modeled with EMC3-EIRENE </a:t>
                </a:r>
                <a:r>
                  <a:rPr lang="en-US" b="1" dirty="0" err="1" smtClean="0">
                    <a:solidFill>
                      <a:srgbClr val="FF0000"/>
                    </a:solidFill>
                  </a:rPr>
                  <a:t>Akerson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 UP8.00054</a:t>
                </a:r>
              </a:p>
              <a:p>
                <a:pPr marL="117475" indent="-117475"/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Study neutral fueling in preparation for pumped limiter studies </a:t>
                </a:r>
                <a:r>
                  <a:rPr lang="en-US" b="1" dirty="0" err="1" smtClean="0">
                    <a:solidFill>
                      <a:srgbClr val="FF0000"/>
                    </a:solidFill>
                  </a:rPr>
                  <a:t>Stephey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  UP8.00060</a:t>
                </a:r>
              </a:p>
            </p:txBody>
          </p:sp>
        </p:grpSp>
      </p:grpSp>
      <p:sp>
        <p:nvSpPr>
          <p:cNvPr id="90" name="Text Box 115"/>
          <p:cNvSpPr txBox="1">
            <a:spLocks noChangeArrowheads="1"/>
          </p:cNvSpPr>
          <p:nvPr/>
        </p:nvSpPr>
        <p:spPr bwMode="auto">
          <a:xfrm>
            <a:off x="19735800" y="2590800"/>
            <a:ext cx="7760485" cy="646331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Proposed Collaboration with W7X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882220" y="3252734"/>
            <a:ext cx="7330481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800" b="1" dirty="0" smtClean="0">
                <a:latin typeface="+mj-lt"/>
              </a:rPr>
              <a:t> Joint proposal </a:t>
            </a:r>
            <a:r>
              <a:rPr lang="en-US" sz="1800" b="1" dirty="0">
                <a:latin typeface="+mj-lt"/>
              </a:rPr>
              <a:t>with </a:t>
            </a:r>
            <a:r>
              <a:rPr lang="en-US" sz="1800" b="1" dirty="0" smtClean="0">
                <a:latin typeface="+mj-lt"/>
              </a:rPr>
              <a:t>Auburn University aims at investigating 3-D equilibrium effects on edge transport and divertor performance at Wendelstein 7-X. </a:t>
            </a:r>
            <a:r>
              <a:rPr lang="en-US" sz="1800" b="1" dirty="0">
                <a:latin typeface="+mj-lt"/>
              </a:rPr>
              <a:t>P.I.: O. </a:t>
            </a:r>
            <a:r>
              <a:rPr lang="en-US" sz="1800" b="1" dirty="0" smtClean="0">
                <a:latin typeface="+mj-lt"/>
              </a:rPr>
              <a:t>Schmitz, </a:t>
            </a:r>
            <a:r>
              <a:rPr lang="en-US" sz="1800" b="1" dirty="0" smtClean="0">
                <a:latin typeface="+mj-lt"/>
              </a:rPr>
              <a:t>UW-Madison</a:t>
            </a:r>
            <a:endParaRPr lang="en-US" sz="1800" b="1" dirty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1800" b="1" dirty="0">
                <a:latin typeface="+mj-lt"/>
              </a:rPr>
              <a:t> Domestic activities include HSX, CTH, helicon linear device, EMC3-EIRENE and V3FIT</a:t>
            </a:r>
            <a:r>
              <a:rPr lang="en-US" sz="1800" b="1" dirty="0" smtClean="0">
                <a:latin typeface="+mj-lt"/>
              </a:rPr>
              <a:t>.</a:t>
            </a:r>
            <a:endParaRPr lang="en-US" sz="1800" b="1" dirty="0"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06493" y="6324600"/>
            <a:ext cx="3011285" cy="2589025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V="1">
            <a:off x="21945975" y="7191521"/>
            <a:ext cx="536344" cy="387720"/>
          </a:xfrm>
          <a:prstGeom prst="straightConnector1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53727" y="4953000"/>
            <a:ext cx="1416749" cy="2739771"/>
          </a:xfrm>
          <a:prstGeom prst="rect">
            <a:avLst/>
          </a:prstGeom>
        </p:spPr>
      </p:pic>
      <p:cxnSp>
        <p:nvCxnSpPr>
          <p:cNvPr id="144" name="Straight Arrow Connector 143"/>
          <p:cNvCxnSpPr/>
          <p:nvPr/>
        </p:nvCxnSpPr>
        <p:spPr bwMode="auto">
          <a:xfrm flipV="1">
            <a:off x="12991532" y="7696200"/>
            <a:ext cx="610169" cy="1021738"/>
          </a:xfrm>
          <a:prstGeom prst="straightConnector1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51818" y="9525000"/>
            <a:ext cx="2008442" cy="1660493"/>
          </a:xfrm>
          <a:prstGeom prst="rect">
            <a:avLst/>
          </a:prstGeom>
        </p:spPr>
      </p:pic>
      <p:cxnSp>
        <p:nvCxnSpPr>
          <p:cNvPr id="146" name="Straight Arrow Connector 145"/>
          <p:cNvCxnSpPr/>
          <p:nvPr/>
        </p:nvCxnSpPr>
        <p:spPr bwMode="auto">
          <a:xfrm flipH="1">
            <a:off x="13182600" y="10176474"/>
            <a:ext cx="1147128" cy="0"/>
          </a:xfrm>
          <a:prstGeom prst="straightConnector1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14768440" y="11277600"/>
            <a:ext cx="22241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 err="1" smtClean="0">
                <a:latin typeface="+mj-lt"/>
              </a:rPr>
              <a:t>Briesemeister</a:t>
            </a:r>
            <a:r>
              <a:rPr lang="en-US" sz="1400" b="1" dirty="0" smtClean="0">
                <a:latin typeface="+mj-lt"/>
              </a:rPr>
              <a:t> 2013: CXRS measurements of </a:t>
            </a:r>
            <a:r>
              <a:rPr lang="en-US" sz="1400" b="1" dirty="0" err="1" smtClean="0">
                <a:latin typeface="+mj-lt"/>
              </a:rPr>
              <a:t>E</a:t>
            </a:r>
            <a:r>
              <a:rPr lang="en-US" sz="1400" b="1" baseline="-25000" dirty="0" err="1" smtClean="0">
                <a:latin typeface="+mj-lt"/>
              </a:rPr>
              <a:t>r</a:t>
            </a:r>
            <a:r>
              <a:rPr lang="en-US" sz="1400" b="1" dirty="0" smtClean="0">
                <a:latin typeface="+mj-lt"/>
              </a:rPr>
              <a:t> do not agree with model at center and edge. Is the model or the </a:t>
            </a:r>
            <a:r>
              <a:rPr lang="en-US" sz="1400" b="1" dirty="0" err="1" smtClean="0">
                <a:latin typeface="+mj-lt"/>
              </a:rPr>
              <a:t>expt</a:t>
            </a:r>
            <a:r>
              <a:rPr lang="en-US" sz="1400" b="1" dirty="0" smtClean="0">
                <a:latin typeface="+mj-lt"/>
              </a:rPr>
              <a:t> in error?</a:t>
            </a:r>
            <a:endParaRPr lang="en-US" sz="1400" b="1" dirty="0">
              <a:latin typeface="+mj-lt"/>
            </a:endParaRPr>
          </a:p>
        </p:txBody>
      </p:sp>
      <p:cxnSp>
        <p:nvCxnSpPr>
          <p:cNvPr id="147" name="Straight Arrow Connector 146"/>
          <p:cNvCxnSpPr/>
          <p:nvPr/>
        </p:nvCxnSpPr>
        <p:spPr bwMode="auto">
          <a:xfrm flipH="1">
            <a:off x="9789636" y="10176474"/>
            <a:ext cx="1147128" cy="0"/>
          </a:xfrm>
          <a:prstGeom prst="straightConnector1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8" name="TextBox 147"/>
          <p:cNvSpPr txBox="1"/>
          <p:nvPr/>
        </p:nvSpPr>
        <p:spPr>
          <a:xfrm>
            <a:off x="7574027" y="9713893"/>
            <a:ext cx="2224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 smtClean="0">
                <a:latin typeface="+mj-lt"/>
              </a:rPr>
              <a:t>Schmitt, </a:t>
            </a:r>
            <a:r>
              <a:rPr lang="en-US" sz="1400" b="1" dirty="0" err="1" smtClean="0">
                <a:latin typeface="+mj-lt"/>
              </a:rPr>
              <a:t>PoP</a:t>
            </a:r>
            <a:r>
              <a:rPr lang="en-US" sz="1400" b="1" dirty="0" smtClean="0">
                <a:latin typeface="+mj-lt"/>
              </a:rPr>
              <a:t> Sept. 2014: momentum conservation and </a:t>
            </a:r>
            <a:r>
              <a:rPr lang="en-US" sz="1400" b="1" dirty="0" err="1" smtClean="0">
                <a:latin typeface="+mj-lt"/>
              </a:rPr>
              <a:t>E</a:t>
            </a:r>
            <a:r>
              <a:rPr lang="en-US" sz="1400" b="1" baseline="-25000" dirty="0" err="1" smtClean="0">
                <a:latin typeface="+mj-lt"/>
              </a:rPr>
              <a:t>r</a:t>
            </a:r>
            <a:r>
              <a:rPr lang="en-US" sz="1400" b="1" dirty="0" smtClean="0">
                <a:latin typeface="+mj-lt"/>
              </a:rPr>
              <a:t> impacts bootstrap current in HSX</a:t>
            </a:r>
            <a:endParaRPr lang="en-US" sz="1400" b="1" dirty="0">
              <a:latin typeface="+mj-lt"/>
            </a:endParaRPr>
          </a:p>
        </p:txBody>
      </p:sp>
      <p:pic>
        <p:nvPicPr>
          <p:cNvPr id="14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44706" y="10744200"/>
            <a:ext cx="3074388" cy="250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0" name="Straight Arrow Connector 149"/>
          <p:cNvCxnSpPr/>
          <p:nvPr/>
        </p:nvCxnSpPr>
        <p:spPr bwMode="auto">
          <a:xfrm flipV="1">
            <a:off x="6849787" y="12812968"/>
            <a:ext cx="369855" cy="835998"/>
          </a:xfrm>
          <a:prstGeom prst="straightConnector1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5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5111" y="9909503"/>
            <a:ext cx="1823371" cy="136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2" name="Straight Arrow Connector 151"/>
          <p:cNvCxnSpPr/>
          <p:nvPr/>
        </p:nvCxnSpPr>
        <p:spPr bwMode="auto">
          <a:xfrm flipV="1">
            <a:off x="742967" y="11360926"/>
            <a:ext cx="189920" cy="1921740"/>
          </a:xfrm>
          <a:prstGeom prst="straightConnector1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3" name="TextBox 152"/>
          <p:cNvSpPr txBox="1"/>
          <p:nvPr/>
        </p:nvSpPr>
        <p:spPr>
          <a:xfrm>
            <a:off x="20650200" y="4715673"/>
            <a:ext cx="6717086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800" b="1" dirty="0" smtClean="0">
                <a:latin typeface="+mj-lt"/>
              </a:rPr>
              <a:t>Activities </a:t>
            </a:r>
            <a:r>
              <a:rPr lang="en-US" sz="1800" b="1" dirty="0">
                <a:latin typeface="+mj-lt"/>
              </a:rPr>
              <a:t>on HSX center on validation and testing of EMC3-EIRENE, implement and test line ratio spectroscopy on </a:t>
            </a:r>
            <a:r>
              <a:rPr lang="en-US" sz="1800" b="1" dirty="0" smtClean="0">
                <a:latin typeface="+mj-lt"/>
              </a:rPr>
              <a:t>helium as a divertor diagnostic, and explore helium exhaust. </a:t>
            </a:r>
            <a:endParaRPr lang="en-US" sz="1800" b="1" dirty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1800" b="1" dirty="0">
                <a:latin typeface="+mj-lt"/>
              </a:rPr>
              <a:t> </a:t>
            </a:r>
            <a:r>
              <a:rPr lang="en-US" sz="1800" b="1" dirty="0" smtClean="0">
                <a:latin typeface="+mj-lt"/>
              </a:rPr>
              <a:t>Proposal takes advantage of HSX strength in examining </a:t>
            </a:r>
            <a:r>
              <a:rPr lang="en-US" sz="1800" b="1" dirty="0">
                <a:latin typeface="+mj-lt"/>
              </a:rPr>
              <a:t>core-edge </a:t>
            </a:r>
            <a:r>
              <a:rPr lang="en-US" sz="1800" b="1" dirty="0" smtClean="0">
                <a:latin typeface="+mj-lt"/>
              </a:rPr>
              <a:t>coupling.</a:t>
            </a:r>
            <a:endParaRPr lang="en-US" sz="18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34895</TotalTime>
  <Words>809</Words>
  <Application>Microsoft Office PowerPoint</Application>
  <PresentationFormat>Custom</PresentationFormat>
  <Paragraphs>73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Symbol</vt:lpstr>
      <vt:lpstr>Times New Roman</vt:lpstr>
      <vt:lpstr>Wingdings</vt:lpstr>
      <vt:lpstr>Default Design</vt:lpstr>
      <vt:lpstr>PowerPoint Presentation</vt:lpstr>
    </vt:vector>
  </TitlesOfParts>
  <Company>HSX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WalterG</dc:creator>
  <cp:lastModifiedBy>Joe Talmadge</cp:lastModifiedBy>
  <cp:revision>537</cp:revision>
  <dcterms:created xsi:type="dcterms:W3CDTF">2005-10-11T17:07:47Z</dcterms:created>
  <dcterms:modified xsi:type="dcterms:W3CDTF">2014-10-21T19:13:59Z</dcterms:modified>
</cp:coreProperties>
</file>