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2918400" cy="16459200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 autoAdjust="0"/>
    <p:restoredTop sz="99724" autoAdjust="0"/>
  </p:normalViewPr>
  <p:slideViewPr>
    <p:cSldViewPr snapToGrid="0">
      <p:cViewPr>
        <p:scale>
          <a:sx n="50" d="100"/>
          <a:sy n="50" d="100"/>
        </p:scale>
        <p:origin x="-90" y="198"/>
      </p:cViewPr>
      <p:guideLst>
        <p:guide orient="horz"/>
        <p:guide pos="151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576" cy="36576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3904" cy="465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75" tIns="46138" rIns="92275" bIns="46138" numCol="1" anchor="t" anchorCtr="0" compatLnSpc="1">
            <a:prstTxWarp prst="textNoShape">
              <a:avLst/>
            </a:prstTxWarp>
          </a:bodyPr>
          <a:lstStyle>
            <a:lvl1pPr defTabSz="923858">
              <a:defRPr sz="1200">
                <a:latin typeface="Times New Roman" pitchFamily="9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7909" y="0"/>
            <a:ext cx="2983904" cy="465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75" tIns="46138" rIns="92275" bIns="46138" numCol="1" anchor="t" anchorCtr="0" compatLnSpc="1">
            <a:prstTxWarp prst="textNoShape">
              <a:avLst/>
            </a:prstTxWarp>
          </a:bodyPr>
          <a:lstStyle>
            <a:lvl1pPr algn="r" defTabSz="923858">
              <a:defRPr sz="1200">
                <a:latin typeface="Times New Roman" pitchFamily="9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014"/>
            <a:ext cx="2983904" cy="465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75" tIns="46138" rIns="92275" bIns="46138" numCol="1" anchor="b" anchorCtr="0" compatLnSpc="1">
            <a:prstTxWarp prst="textNoShape">
              <a:avLst/>
            </a:prstTxWarp>
          </a:bodyPr>
          <a:lstStyle>
            <a:lvl1pPr defTabSz="923858">
              <a:defRPr sz="1200">
                <a:latin typeface="Times New Roman" pitchFamily="9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7909" y="8831014"/>
            <a:ext cx="2983904" cy="465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75" tIns="46138" rIns="92275" bIns="46138" numCol="1" anchor="b" anchorCtr="0" compatLnSpc="1">
            <a:prstTxWarp prst="textNoShape">
              <a:avLst/>
            </a:prstTxWarp>
          </a:bodyPr>
          <a:lstStyle>
            <a:lvl1pPr algn="r" defTabSz="923858">
              <a:defRPr sz="1200">
                <a:latin typeface="Times New Roman" pitchFamily="96" charset="0"/>
              </a:defRPr>
            </a:lvl1pPr>
          </a:lstStyle>
          <a:p>
            <a:pPr>
              <a:defRPr/>
            </a:pPr>
            <a:fld id="{23ADF472-2A2B-45BF-B268-6DD9DDA102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8007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81870" cy="464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2503" tIns="21252" rIns="42503" bIns="21252" numCol="1" anchor="t" anchorCtr="0" compatLnSpc="1">
            <a:prstTxWarp prst="textNoShape">
              <a:avLst/>
            </a:prstTxWarp>
          </a:bodyPr>
          <a:lstStyle>
            <a:lvl1pPr defTabSz="425080">
              <a:defRPr sz="600">
                <a:latin typeface="Times New Roman" pitchFamily="9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7909" y="1"/>
            <a:ext cx="2982549" cy="464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2503" tIns="21252" rIns="42503" bIns="21252" numCol="1" anchor="t" anchorCtr="0" compatLnSpc="1">
            <a:prstTxWarp prst="textNoShape">
              <a:avLst/>
            </a:prstTxWarp>
          </a:bodyPr>
          <a:lstStyle>
            <a:lvl1pPr algn="r" defTabSz="425080">
              <a:defRPr sz="600">
                <a:latin typeface="Times New Roman" pitchFamily="9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-44450" y="696913"/>
            <a:ext cx="6970713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046" y="4415394"/>
            <a:ext cx="5505721" cy="4183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2503" tIns="21252" rIns="42503" bIns="2125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0335"/>
            <a:ext cx="2981870" cy="464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2503" tIns="21252" rIns="42503" bIns="21252" numCol="1" anchor="b" anchorCtr="0" compatLnSpc="1">
            <a:prstTxWarp prst="textNoShape">
              <a:avLst/>
            </a:prstTxWarp>
          </a:bodyPr>
          <a:lstStyle>
            <a:lvl1pPr defTabSz="425080">
              <a:defRPr sz="600">
                <a:latin typeface="Times New Roman" pitchFamily="96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7909" y="8830335"/>
            <a:ext cx="2982549" cy="464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2503" tIns="21252" rIns="42503" bIns="21252" numCol="1" anchor="b" anchorCtr="0" compatLnSpc="1">
            <a:prstTxWarp prst="textNoShape">
              <a:avLst/>
            </a:prstTxWarp>
          </a:bodyPr>
          <a:lstStyle>
            <a:lvl1pPr algn="r" defTabSz="425080">
              <a:defRPr sz="600">
                <a:latin typeface="Times New Roman" pitchFamily="96" charset="0"/>
              </a:defRPr>
            </a:lvl1pPr>
          </a:lstStyle>
          <a:p>
            <a:pPr>
              <a:defRPr/>
            </a:pPr>
            <a:fld id="{A33FE7D4-CB6D-43ED-9ADC-D597F639EC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9828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96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96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96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96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9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E6550D-5895-4191-B799-568AB4053E93}" type="slidenum">
              <a:rPr lang="en-US" smtClean="0">
                <a:latin typeface="Times New Roman" pitchFamily="18" charset="0"/>
              </a:rPr>
              <a:pPr/>
              <a:t>1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125" y="9326563"/>
            <a:ext cx="23044150" cy="42068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8" y="658813"/>
            <a:ext cx="29625925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6238" y="3840163"/>
            <a:ext cx="29625925" cy="108632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0325" y="10575925"/>
            <a:ext cx="27981275" cy="32702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0325" y="6975475"/>
            <a:ext cx="27981275" cy="36004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8" y="658813"/>
            <a:ext cx="29625925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46238" y="3840163"/>
            <a:ext cx="14736762" cy="108632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535400" y="3840163"/>
            <a:ext cx="14736763" cy="108632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8" y="658813"/>
            <a:ext cx="29625925" cy="2743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6238" y="3684588"/>
            <a:ext cx="14544675" cy="15351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6238" y="5219700"/>
            <a:ext cx="14544675" cy="94837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722725" y="3684588"/>
            <a:ext cx="14549438" cy="15351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722725" y="5219700"/>
            <a:ext cx="14549438" cy="94837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8" y="658813"/>
            <a:ext cx="29625925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8" y="655638"/>
            <a:ext cx="10829925" cy="278923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69863" y="655638"/>
            <a:ext cx="18402300" cy="1404778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6238" y="3444875"/>
            <a:ext cx="10829925" cy="112585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1600" y="11522075"/>
            <a:ext cx="19751675" cy="13589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451600" y="1470025"/>
            <a:ext cx="19751675" cy="98758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1600" y="12880975"/>
            <a:ext cx="19751675" cy="19319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8" y="658813"/>
            <a:ext cx="29625925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46238" y="3840163"/>
            <a:ext cx="29625925" cy="1086326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866475" y="658813"/>
            <a:ext cx="7405688" cy="1404461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46238" y="658813"/>
            <a:ext cx="22067837" cy="140446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7373472" y="15830550"/>
            <a:ext cx="20070763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8561" tIns="29280" rIns="58561" bIns="29280">
            <a:spAutoFit/>
          </a:bodyPr>
          <a:lstStyle/>
          <a:p>
            <a:pPr defTabSz="585788" fontAlgn="ctr">
              <a:defRPr/>
            </a:pP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54th </a:t>
            </a:r>
            <a:r>
              <a:rPr lang="en-US" sz="2800" b="1" dirty="0">
                <a:solidFill>
                  <a:srgbClr val="000066"/>
                </a:solidFill>
                <a:cs typeface="Arial" charset="0"/>
              </a:rPr>
              <a:t>Annual Meeting of the Division of Plasma Physics, </a:t>
            </a: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October</a:t>
            </a:r>
            <a:r>
              <a:rPr lang="en-US" sz="2800" b="1" baseline="0" dirty="0" smtClean="0">
                <a:solidFill>
                  <a:srgbClr val="000066"/>
                </a:solidFill>
                <a:cs typeface="Arial" charset="0"/>
              </a:rPr>
              <a:t> 29</a:t>
            </a: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 </a:t>
            </a:r>
            <a:r>
              <a:rPr lang="en-US" sz="2800" b="1" dirty="0">
                <a:solidFill>
                  <a:srgbClr val="000066"/>
                </a:solidFill>
                <a:cs typeface="Arial" charset="0"/>
              </a:rPr>
              <a:t>– November </a:t>
            </a: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2, 2012, Providence, RI</a:t>
            </a:r>
            <a:endParaRPr lang="en-US" sz="2800" b="1" dirty="0">
              <a:solidFill>
                <a:srgbClr val="000066"/>
              </a:solidFill>
              <a:cs typeface="Arial" charset="0"/>
            </a:endParaRPr>
          </a:p>
        </p:txBody>
      </p:sp>
      <p:pic>
        <p:nvPicPr>
          <p:cNvPr id="1027" name="Picture 10" descr="bucky badger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00025" y="190500"/>
            <a:ext cx="1524000" cy="179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11" descr="qhs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9945013" y="128588"/>
            <a:ext cx="2973387" cy="190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135313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+mj-lt"/>
          <a:ea typeface="+mj-ea"/>
          <a:cs typeface="+mj-cs"/>
        </a:defRPr>
      </a:lvl1pPr>
      <a:lvl2pPr algn="ctr" defTabSz="3135313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96" charset="0"/>
        </a:defRPr>
      </a:lvl2pPr>
      <a:lvl3pPr algn="ctr" defTabSz="3135313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96" charset="0"/>
        </a:defRPr>
      </a:lvl3pPr>
      <a:lvl4pPr algn="ctr" defTabSz="3135313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96" charset="0"/>
        </a:defRPr>
      </a:lvl4pPr>
      <a:lvl5pPr algn="ctr" defTabSz="3135313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96" charset="0"/>
        </a:defRPr>
      </a:lvl5pPr>
      <a:lvl6pPr marL="4572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96" charset="0"/>
        </a:defRPr>
      </a:lvl6pPr>
      <a:lvl7pPr marL="9144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96" charset="0"/>
        </a:defRPr>
      </a:lvl7pPr>
      <a:lvl8pPr marL="13716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96" charset="0"/>
        </a:defRPr>
      </a:lvl8pPr>
      <a:lvl9pPr marL="18288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96" charset="0"/>
        </a:defRPr>
      </a:lvl9pPr>
    </p:titleStyle>
    <p:bodyStyle>
      <a:lvl1pPr marL="1176338" indent="-1176338" algn="l" defTabSz="3135313" rtl="0" eaLnBrk="0" fontAlgn="base" hangingPunct="0">
        <a:spcBef>
          <a:spcPct val="20000"/>
        </a:spcBef>
        <a:spcAft>
          <a:spcPct val="0"/>
        </a:spcAft>
        <a:buChar char="•"/>
        <a:defRPr sz="11000">
          <a:solidFill>
            <a:schemeClr val="tx1"/>
          </a:solidFill>
          <a:latin typeface="+mn-lt"/>
          <a:ea typeface="+mn-ea"/>
          <a:cs typeface="+mn-cs"/>
        </a:defRPr>
      </a:lvl1pPr>
      <a:lvl2pPr marL="2547938" indent="-981075" algn="l" defTabSz="3135313" rtl="0" eaLnBrk="0" fontAlgn="base" hangingPunct="0">
        <a:spcBef>
          <a:spcPct val="20000"/>
        </a:spcBef>
        <a:spcAft>
          <a:spcPct val="0"/>
        </a:spcAft>
        <a:buChar char="–"/>
        <a:defRPr sz="9600">
          <a:solidFill>
            <a:schemeClr val="tx1"/>
          </a:solidFill>
          <a:latin typeface="+mn-lt"/>
        </a:defRPr>
      </a:lvl2pPr>
      <a:lvl3pPr marL="3919538" indent="-784225" algn="l" defTabSz="3135313" rtl="0" eaLnBrk="0" fontAlgn="base" hangingPunct="0">
        <a:spcBef>
          <a:spcPct val="20000"/>
        </a:spcBef>
        <a:spcAft>
          <a:spcPct val="0"/>
        </a:spcAft>
        <a:buChar char="•"/>
        <a:defRPr sz="8200">
          <a:solidFill>
            <a:schemeClr val="tx1"/>
          </a:solidFill>
          <a:latin typeface="+mn-lt"/>
        </a:defRPr>
      </a:lvl3pPr>
      <a:lvl4pPr marL="5486400" indent="-784225" algn="l" defTabSz="3135313" rtl="0" eaLnBrk="0" fontAlgn="base" hangingPunct="0">
        <a:spcBef>
          <a:spcPct val="20000"/>
        </a:spcBef>
        <a:spcAft>
          <a:spcPct val="0"/>
        </a:spcAft>
        <a:buChar char="–"/>
        <a:defRPr sz="6900">
          <a:solidFill>
            <a:schemeClr val="tx1"/>
          </a:solidFill>
          <a:latin typeface="+mn-lt"/>
        </a:defRPr>
      </a:lvl4pPr>
      <a:lvl5pPr marL="7053263" indent="-782638" algn="l" defTabSz="3135313" rtl="0" eaLnBrk="0" fontAlgn="base" hangingPunct="0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5pPr>
      <a:lvl6pPr marL="75104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6pPr>
      <a:lvl7pPr marL="79676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7pPr>
      <a:lvl8pPr marL="84248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8pPr>
      <a:lvl9pPr marL="88820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1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7.png"/><Relationship Id="rId12" Type="http://schemas.openxmlformats.org/officeDocument/2006/relationships/image" Target="../media/image3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11" Type="http://schemas.openxmlformats.org/officeDocument/2006/relationships/oleObject" Target="../embeddings/oleObject1.bin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jpe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Picture 3" descr="C:\SVN\Projects\Impurity_Transport\Presentations\First Chromium Runday 4_3_12\ConfinementEstimat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65983" y="6028978"/>
            <a:ext cx="3200401" cy="2400301"/>
          </a:xfrm>
          <a:prstGeom prst="rect">
            <a:avLst/>
          </a:prstGeom>
          <a:noFill/>
        </p:spPr>
      </p:pic>
      <p:sp>
        <p:nvSpPr>
          <p:cNvPr id="2051" name="Text Box 107"/>
          <p:cNvSpPr txBox="1">
            <a:spLocks noChangeArrowheads="1"/>
          </p:cNvSpPr>
          <p:nvPr/>
        </p:nvSpPr>
        <p:spPr bwMode="auto">
          <a:xfrm>
            <a:off x="2057400" y="171450"/>
            <a:ext cx="28117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800" b="1" dirty="0" smtClean="0"/>
              <a:t>Impurity Transport Research at the HSX Stellarator</a:t>
            </a:r>
            <a:endParaRPr lang="en-US" sz="4800" b="1" dirty="0"/>
          </a:p>
        </p:txBody>
      </p:sp>
      <p:sp>
        <p:nvSpPr>
          <p:cNvPr id="2052" name="Text Box 108"/>
          <p:cNvSpPr txBox="1">
            <a:spLocks noChangeArrowheads="1"/>
          </p:cNvSpPr>
          <p:nvPr/>
        </p:nvSpPr>
        <p:spPr bwMode="auto">
          <a:xfrm>
            <a:off x="4648200" y="927100"/>
            <a:ext cx="243078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b="1" dirty="0">
                <a:cs typeface="Times New Roman" pitchFamily="18" charset="0"/>
              </a:rPr>
              <a:t>C. </a:t>
            </a:r>
            <a:r>
              <a:rPr lang="en-US" sz="3200" b="1" dirty="0" smtClean="0">
                <a:cs typeface="Times New Roman" pitchFamily="18" charset="0"/>
              </a:rPr>
              <a:t>Clark, </a:t>
            </a:r>
            <a:r>
              <a:rPr lang="en-US" sz="3200" b="1" dirty="0">
                <a:cs typeface="Times New Roman" pitchFamily="18" charset="0"/>
              </a:rPr>
              <a:t>D.T. </a:t>
            </a:r>
            <a:r>
              <a:rPr lang="en-US" sz="3200" b="1" dirty="0" smtClean="0">
                <a:cs typeface="Times New Roman" pitchFamily="18" charset="0"/>
              </a:rPr>
              <a:t>Anderson, </a:t>
            </a:r>
            <a:r>
              <a:rPr lang="en-US" sz="3200" b="1" dirty="0">
                <a:cs typeface="Times New Roman" pitchFamily="18" charset="0"/>
              </a:rPr>
              <a:t>F.S.B </a:t>
            </a:r>
            <a:r>
              <a:rPr lang="en-US" sz="3200" b="1" dirty="0" smtClean="0">
                <a:cs typeface="Times New Roman" pitchFamily="18" charset="0"/>
              </a:rPr>
              <a:t>Anderson, </a:t>
            </a:r>
            <a:r>
              <a:rPr lang="en-US" sz="3200" b="1" dirty="0">
                <a:cs typeface="Times New Roman" pitchFamily="18" charset="0"/>
              </a:rPr>
              <a:t>K. </a:t>
            </a:r>
            <a:r>
              <a:rPr lang="en-US" sz="3200" b="1" dirty="0" err="1" smtClean="0">
                <a:cs typeface="Times New Roman" pitchFamily="18" charset="0"/>
              </a:rPr>
              <a:t>Likin</a:t>
            </a:r>
            <a:r>
              <a:rPr lang="en-US" sz="3200" b="1" dirty="0" smtClean="0">
                <a:cs typeface="Times New Roman" pitchFamily="18" charset="0"/>
              </a:rPr>
              <a:t>, </a:t>
            </a:r>
            <a:r>
              <a:rPr lang="en-US" sz="3200" b="1" dirty="0">
                <a:cs typeface="Times New Roman" pitchFamily="18" charset="0"/>
              </a:rPr>
              <a:t>J.N. </a:t>
            </a:r>
            <a:r>
              <a:rPr lang="en-US" sz="3200" b="1" dirty="0" err="1" smtClean="0">
                <a:cs typeface="Times New Roman" pitchFamily="18" charset="0"/>
              </a:rPr>
              <a:t>Talmadge</a:t>
            </a:r>
            <a:r>
              <a:rPr lang="en-US" sz="3200" b="1" dirty="0" smtClean="0">
                <a:cs typeface="Times New Roman" pitchFamily="18" charset="0"/>
              </a:rPr>
              <a:t>, </a:t>
            </a:r>
            <a:r>
              <a:rPr lang="en-US" sz="3200" b="1" dirty="0">
                <a:cs typeface="Times New Roman" pitchFamily="18" charset="0"/>
              </a:rPr>
              <a:t>K. </a:t>
            </a:r>
            <a:r>
              <a:rPr lang="en-US" sz="3200" b="1" dirty="0" err="1" smtClean="0">
                <a:cs typeface="Times New Roman" pitchFamily="18" charset="0"/>
              </a:rPr>
              <a:t>Zhai</a:t>
            </a:r>
            <a:r>
              <a:rPr lang="en-US" sz="3200" b="1" dirty="0" smtClean="0">
                <a:cs typeface="Times New Roman" pitchFamily="18" charset="0"/>
              </a:rPr>
              <a:t> </a:t>
            </a:r>
            <a:endParaRPr lang="en-US" sz="3200" b="1" dirty="0">
              <a:cs typeface="Times New Roman" pitchFamily="18" charset="0"/>
            </a:endParaRPr>
          </a:p>
          <a:p>
            <a:pPr algn="ctr"/>
            <a:r>
              <a:rPr lang="en-US" sz="2800" i="1" dirty="0" smtClean="0">
                <a:solidFill>
                  <a:schemeClr val="accent2"/>
                </a:solidFill>
              </a:rPr>
              <a:t>HSX </a:t>
            </a:r>
            <a:r>
              <a:rPr lang="en-US" sz="2800" i="1" dirty="0">
                <a:solidFill>
                  <a:schemeClr val="accent2"/>
                </a:solidFill>
              </a:rPr>
              <a:t>Plasma Laboratory, Univ. of Wisconsin, Madison, </a:t>
            </a:r>
            <a:r>
              <a:rPr lang="en-US" sz="2800" i="1" dirty="0" smtClean="0">
                <a:solidFill>
                  <a:schemeClr val="accent2"/>
                </a:solidFill>
              </a:rPr>
              <a:t>USA</a:t>
            </a:r>
            <a:endParaRPr lang="en-US" sz="2800" i="1" dirty="0">
              <a:solidFill>
                <a:schemeClr val="accent2"/>
              </a:solidFill>
            </a:endParaRPr>
          </a:p>
        </p:txBody>
      </p:sp>
      <p:sp>
        <p:nvSpPr>
          <p:cNvPr id="2163" name="Text Box 115"/>
          <p:cNvSpPr txBox="1">
            <a:spLocks noChangeArrowheads="1"/>
          </p:cNvSpPr>
          <p:nvPr/>
        </p:nvSpPr>
        <p:spPr bwMode="auto">
          <a:xfrm>
            <a:off x="815975" y="2200275"/>
            <a:ext cx="9696450" cy="5842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96" charset="2"/>
              </a:rPr>
              <a:t>Overview and Motivation</a:t>
            </a:r>
          </a:p>
        </p:txBody>
      </p:sp>
      <p:sp>
        <p:nvSpPr>
          <p:cNvPr id="2054" name="Line 111"/>
          <p:cNvSpPr>
            <a:spLocks noChangeShapeType="1"/>
          </p:cNvSpPr>
          <p:nvPr/>
        </p:nvSpPr>
        <p:spPr bwMode="auto">
          <a:xfrm>
            <a:off x="304800" y="2017713"/>
            <a:ext cx="32385000" cy="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5" name="Rectangle 355"/>
          <p:cNvSpPr>
            <a:spLocks noChangeArrowheads="1"/>
          </p:cNvSpPr>
          <p:nvPr/>
        </p:nvSpPr>
        <p:spPr bwMode="auto">
          <a:xfrm>
            <a:off x="457200" y="274638"/>
            <a:ext cx="8229600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3135313"/>
            <a:endParaRPr lang="en-US" sz="1510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2056" name="Rectangle 708"/>
          <p:cNvSpPr>
            <a:spLocks noChangeArrowheads="1"/>
          </p:cNvSpPr>
          <p:nvPr/>
        </p:nvSpPr>
        <p:spPr bwMode="auto">
          <a:xfrm>
            <a:off x="825500" y="2822574"/>
            <a:ext cx="9632950" cy="701925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indent="114300">
              <a:spcBef>
                <a:spcPct val="20000"/>
              </a:spcBef>
              <a:buFontTx/>
              <a:buChar char="•"/>
            </a:pPr>
            <a:r>
              <a:rPr lang="en-US" sz="1800" dirty="0" smtClean="0"/>
              <a:t>Impurity control and effective helium exhaust are open areas of research for the </a:t>
            </a:r>
            <a:r>
              <a:rPr lang="en-US" sz="1800" dirty="0" err="1" smtClean="0"/>
              <a:t>stellarator</a:t>
            </a:r>
            <a:r>
              <a:rPr lang="en-US" sz="1800" dirty="0" smtClean="0"/>
              <a:t> reactor concept  </a:t>
            </a:r>
          </a:p>
          <a:p>
            <a:pPr lvl="1" indent="114300">
              <a:spcBef>
                <a:spcPct val="20000"/>
              </a:spcBef>
              <a:buFontTx/>
              <a:buChar char="•"/>
            </a:pPr>
            <a:r>
              <a:rPr lang="en-US" sz="1800" dirty="0" smtClean="0"/>
              <a:t>The expected “Ion Root” operating point of a </a:t>
            </a:r>
            <a:r>
              <a:rPr lang="en-US" sz="1800" dirty="0" err="1" smtClean="0"/>
              <a:t>stellarator</a:t>
            </a:r>
            <a:r>
              <a:rPr lang="en-US" sz="1800" dirty="0" smtClean="0"/>
              <a:t> reactor is predicted to enhance impurity confinement</a:t>
            </a:r>
          </a:p>
          <a:p>
            <a:pPr lvl="1" indent="114300">
              <a:spcBef>
                <a:spcPct val="20000"/>
              </a:spcBef>
              <a:buFontTx/>
              <a:buChar char="•"/>
            </a:pPr>
            <a:r>
              <a:rPr lang="en-US" sz="1800" dirty="0" smtClean="0"/>
              <a:t>Some </a:t>
            </a:r>
            <a:r>
              <a:rPr lang="en-US" sz="1800" dirty="0" err="1" smtClean="0"/>
              <a:t>stellarators</a:t>
            </a:r>
            <a:r>
              <a:rPr lang="en-US" sz="1800" dirty="0" smtClean="0"/>
              <a:t> have seen unexpected, and unexplained increase in impurity transport under specific operating conditions</a:t>
            </a:r>
          </a:p>
          <a:p>
            <a:pPr lvl="2" indent="114300">
              <a:spcBef>
                <a:spcPct val="20000"/>
              </a:spcBef>
              <a:buFontTx/>
              <a:buChar char="•"/>
            </a:pPr>
            <a:r>
              <a:rPr lang="en-US" sz="1800" dirty="0" smtClean="0"/>
              <a:t>W7-AS had a “High Density H-mode”[</a:t>
            </a:r>
            <a:r>
              <a:rPr lang="en-US" sz="1800" dirty="0" err="1" smtClean="0"/>
              <a:t>Grigull</a:t>
            </a:r>
            <a:r>
              <a:rPr lang="en-US" sz="1800" dirty="0" smtClean="0"/>
              <a:t>, ’01]</a:t>
            </a:r>
          </a:p>
          <a:p>
            <a:pPr lvl="2" indent="114300">
              <a:spcBef>
                <a:spcPct val="20000"/>
              </a:spcBef>
              <a:buFontTx/>
              <a:buChar char="•"/>
            </a:pPr>
            <a:r>
              <a:rPr lang="en-US" sz="1800" dirty="0" smtClean="0"/>
              <a:t>LHD has an impurity “hole” [Ida, ‘09]</a:t>
            </a:r>
          </a:p>
          <a:p>
            <a:pPr lvl="1" indent="114300">
              <a:spcBef>
                <a:spcPct val="20000"/>
              </a:spcBef>
              <a:buFontTx/>
              <a:buChar char="•"/>
            </a:pPr>
            <a:r>
              <a:rPr lang="en-US" sz="1800" dirty="0" smtClean="0"/>
              <a:t>No clear path exists to satisfactory impurity handling in a reactor scale </a:t>
            </a:r>
            <a:r>
              <a:rPr lang="en-US" sz="1800" dirty="0" err="1" smtClean="0"/>
              <a:t>stellarator</a:t>
            </a:r>
            <a:endParaRPr lang="en-US" sz="1800" dirty="0" smtClean="0"/>
          </a:p>
          <a:p>
            <a:pPr indent="114300">
              <a:spcBef>
                <a:spcPct val="20000"/>
              </a:spcBef>
              <a:buFontTx/>
              <a:buChar char="•"/>
            </a:pPr>
            <a:r>
              <a:rPr lang="en-US" sz="1800" dirty="0" smtClean="0"/>
              <a:t>We have undertaken an experimental program to measure the impurity transport properties of the HSX </a:t>
            </a:r>
            <a:r>
              <a:rPr lang="en-US" sz="1800" dirty="0" err="1" smtClean="0"/>
              <a:t>stellarator</a:t>
            </a:r>
            <a:r>
              <a:rPr lang="en-US" sz="1800" dirty="0" smtClean="0"/>
              <a:t>.  Our goals are to:</a:t>
            </a:r>
          </a:p>
          <a:p>
            <a:pPr lvl="1" indent="114300">
              <a:spcBef>
                <a:spcPct val="20000"/>
              </a:spcBef>
              <a:buFontTx/>
              <a:buChar char="•"/>
            </a:pPr>
            <a:r>
              <a:rPr lang="en-US" sz="1800" dirty="0" smtClean="0"/>
              <a:t>Inject aluminum neutrals into HSX plasmas using a laser blow-off technique</a:t>
            </a:r>
          </a:p>
          <a:p>
            <a:pPr lvl="1" indent="114300">
              <a:spcBef>
                <a:spcPct val="20000"/>
              </a:spcBef>
              <a:buFontTx/>
              <a:buChar char="•"/>
            </a:pPr>
            <a:r>
              <a:rPr lang="en-US" sz="1800" dirty="0" smtClean="0"/>
              <a:t>Measure the resulting radiation using AXUV photodiode arrays</a:t>
            </a:r>
          </a:p>
          <a:p>
            <a:pPr lvl="1" indent="114300">
              <a:spcBef>
                <a:spcPct val="20000"/>
              </a:spcBef>
              <a:buFontTx/>
              <a:buChar char="•"/>
            </a:pPr>
            <a:r>
              <a:rPr lang="en-US" sz="1800" dirty="0" smtClean="0"/>
              <a:t>Determine the impurity diffusivity and convective velocity using the STRAHL code</a:t>
            </a:r>
          </a:p>
          <a:p>
            <a:pPr lvl="1" indent="114300">
              <a:spcBef>
                <a:spcPct val="20000"/>
              </a:spcBef>
              <a:buFontTx/>
              <a:buChar char="•"/>
            </a:pPr>
            <a:r>
              <a:rPr lang="en-US" sz="1800" dirty="0" smtClean="0"/>
              <a:t>Compare these findings with the neoclassical model using the PENTA code</a:t>
            </a:r>
          </a:p>
          <a:p>
            <a:pPr indent="114300">
              <a:spcBef>
                <a:spcPct val="20000"/>
              </a:spcBef>
              <a:buFontTx/>
              <a:buChar char="•"/>
            </a:pPr>
            <a:r>
              <a:rPr lang="en-US" sz="1800" dirty="0" smtClean="0"/>
              <a:t>Progress has been made toward the experimental goals</a:t>
            </a:r>
          </a:p>
          <a:p>
            <a:pPr lvl="1" indent="114300">
              <a:spcBef>
                <a:spcPct val="20000"/>
              </a:spcBef>
              <a:buFontTx/>
              <a:buChar char="•"/>
            </a:pPr>
            <a:r>
              <a:rPr lang="en-US" sz="1800" dirty="0" smtClean="0"/>
              <a:t>Aluminum has been injected into HSX discharges</a:t>
            </a:r>
          </a:p>
          <a:p>
            <a:pPr lvl="2" indent="114300">
              <a:spcBef>
                <a:spcPct val="20000"/>
              </a:spcBef>
              <a:buFontTx/>
              <a:buChar char="•"/>
            </a:pPr>
            <a:r>
              <a:rPr lang="en-US" sz="1800" dirty="0" smtClean="0"/>
              <a:t>The injection was visible on a photodiode</a:t>
            </a:r>
          </a:p>
          <a:p>
            <a:pPr lvl="2" indent="114300">
              <a:spcBef>
                <a:spcPct val="20000"/>
              </a:spcBef>
              <a:buFontTx/>
              <a:buChar char="•"/>
            </a:pPr>
            <a:r>
              <a:rPr lang="en-US" sz="1800" dirty="0" smtClean="0"/>
              <a:t> The injection did not perturbing the background plasma parameters</a:t>
            </a:r>
          </a:p>
          <a:p>
            <a:pPr lvl="1" indent="114300">
              <a:spcBef>
                <a:spcPct val="20000"/>
              </a:spcBef>
              <a:buFontTx/>
              <a:buChar char="•"/>
            </a:pPr>
            <a:r>
              <a:rPr lang="en-US" sz="1800" dirty="0" smtClean="0"/>
              <a:t>Two photodiode pinhole cameras have been installed on HSX, and five more are under construction.</a:t>
            </a:r>
          </a:p>
          <a:p>
            <a:pPr lvl="1" indent="114300">
              <a:spcBef>
                <a:spcPct val="20000"/>
              </a:spcBef>
              <a:buFontTx/>
              <a:buChar char="•"/>
            </a:pPr>
            <a:r>
              <a:rPr lang="en-US" sz="1800" dirty="0" smtClean="0"/>
              <a:t>A code has been developed to invert the photodiode signals into an emissivity profile</a:t>
            </a:r>
            <a:endParaRPr lang="en-US" sz="1800" dirty="0"/>
          </a:p>
        </p:txBody>
      </p:sp>
      <p:sp>
        <p:nvSpPr>
          <p:cNvPr id="114" name="Text Box 112"/>
          <p:cNvSpPr txBox="1">
            <a:spLocks noChangeArrowheads="1"/>
          </p:cNvSpPr>
          <p:nvPr/>
        </p:nvSpPr>
        <p:spPr bwMode="auto">
          <a:xfrm>
            <a:off x="759548" y="9936272"/>
            <a:ext cx="9802812" cy="5842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96" charset="2"/>
              </a:rPr>
              <a:t>Laser Blow-Off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96" charset="2"/>
            </a:endParaRPr>
          </a:p>
        </p:txBody>
      </p:sp>
      <p:sp>
        <p:nvSpPr>
          <p:cNvPr id="135" name="Text Box 112"/>
          <p:cNvSpPr txBox="1">
            <a:spLocks noChangeArrowheads="1"/>
          </p:cNvSpPr>
          <p:nvPr/>
        </p:nvSpPr>
        <p:spPr bwMode="auto">
          <a:xfrm>
            <a:off x="22260911" y="11878852"/>
            <a:ext cx="10024078" cy="5842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96" charset="2"/>
              </a:rPr>
              <a:t>Calculating Transport </a:t>
            </a:r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96" charset="2"/>
              </a:rPr>
              <a:t>Coefficients with 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96" charset="2"/>
              </a:rPr>
              <a:t>STRAHL</a:t>
            </a:r>
          </a:p>
        </p:txBody>
      </p:sp>
      <p:sp>
        <p:nvSpPr>
          <p:cNvPr id="2067" name="Text Box 368"/>
          <p:cNvSpPr txBox="1">
            <a:spLocks noChangeArrowheads="1"/>
          </p:cNvSpPr>
          <p:nvPr/>
        </p:nvSpPr>
        <p:spPr bwMode="auto">
          <a:xfrm>
            <a:off x="11072591" y="5788509"/>
            <a:ext cx="264604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u="sng" dirty="0" smtClean="0">
                <a:solidFill>
                  <a:srgbClr val="660033"/>
                </a:solidFill>
              </a:rPr>
              <a:t>Typical Injection Results:</a:t>
            </a:r>
            <a:endParaRPr lang="en-US" b="1" u="sng" dirty="0">
              <a:solidFill>
                <a:srgbClr val="660033"/>
              </a:solidFill>
            </a:endParaRPr>
          </a:p>
        </p:txBody>
      </p:sp>
      <p:sp>
        <p:nvSpPr>
          <p:cNvPr id="2068" name="Text Box 368"/>
          <p:cNvSpPr txBox="1">
            <a:spLocks noChangeArrowheads="1"/>
          </p:cNvSpPr>
          <p:nvPr/>
        </p:nvSpPr>
        <p:spPr bwMode="auto">
          <a:xfrm>
            <a:off x="10825595" y="12557603"/>
            <a:ext cx="502126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u="sng" dirty="0" smtClean="0">
                <a:solidFill>
                  <a:srgbClr val="660033"/>
                </a:solidFill>
              </a:rPr>
              <a:t>Comparison of Injection with / without Chromium</a:t>
            </a:r>
            <a:endParaRPr lang="en-US" b="1" u="sng" dirty="0">
              <a:solidFill>
                <a:srgbClr val="660033"/>
              </a:solidFill>
            </a:endParaRPr>
          </a:p>
        </p:txBody>
      </p:sp>
      <p:sp>
        <p:nvSpPr>
          <p:cNvPr id="147" name="Text Box 112"/>
          <p:cNvSpPr txBox="1">
            <a:spLocks noChangeArrowheads="1"/>
          </p:cNvSpPr>
          <p:nvPr/>
        </p:nvSpPr>
        <p:spPr bwMode="auto">
          <a:xfrm>
            <a:off x="22269450" y="2203450"/>
            <a:ext cx="9953625" cy="58578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96" charset="2"/>
              </a:rPr>
              <a:t>Reconstruction of Impurity Emissivity Profile</a:t>
            </a:r>
          </a:p>
        </p:txBody>
      </p:sp>
      <p:sp>
        <p:nvSpPr>
          <p:cNvPr id="2070" name="Text Box 368"/>
          <p:cNvSpPr txBox="1">
            <a:spLocks noChangeArrowheads="1"/>
          </p:cNvSpPr>
          <p:nvPr/>
        </p:nvSpPr>
        <p:spPr bwMode="auto">
          <a:xfrm>
            <a:off x="22270893" y="4690342"/>
            <a:ext cx="402748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u="sng">
                <a:solidFill>
                  <a:srgbClr val="660033"/>
                </a:solidFill>
              </a:rPr>
              <a:t>Determining the View of Each Detector:</a:t>
            </a:r>
          </a:p>
        </p:txBody>
      </p:sp>
      <p:sp>
        <p:nvSpPr>
          <p:cNvPr id="2071" name="Text Box 368"/>
          <p:cNvSpPr txBox="1">
            <a:spLocks noChangeArrowheads="1"/>
          </p:cNvSpPr>
          <p:nvPr/>
        </p:nvSpPr>
        <p:spPr bwMode="auto">
          <a:xfrm>
            <a:off x="22248813" y="8056898"/>
            <a:ext cx="99418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u="sng" dirty="0" smtClean="0">
                <a:solidFill>
                  <a:srgbClr val="660033"/>
                </a:solidFill>
              </a:rPr>
              <a:t>Results:</a:t>
            </a:r>
            <a:endParaRPr lang="en-US" b="1" u="sng" dirty="0">
              <a:solidFill>
                <a:srgbClr val="660033"/>
              </a:solidFill>
            </a:endParaRPr>
          </a:p>
        </p:txBody>
      </p:sp>
      <p:sp>
        <p:nvSpPr>
          <p:cNvPr id="2072" name="Text Box 367"/>
          <p:cNvSpPr txBox="1">
            <a:spLocks noChangeArrowheads="1"/>
          </p:cNvSpPr>
          <p:nvPr/>
        </p:nvSpPr>
        <p:spPr bwMode="auto">
          <a:xfrm>
            <a:off x="22380431" y="5020542"/>
            <a:ext cx="5685414" cy="2997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14300" indent="-114300">
              <a:spcBef>
                <a:spcPct val="20000"/>
              </a:spcBef>
              <a:buFontTx/>
              <a:buChar char="•"/>
            </a:pPr>
            <a:r>
              <a:rPr lang="en-US" dirty="0"/>
              <a:t>The volume around the paraxial ray is </a:t>
            </a:r>
            <a:r>
              <a:rPr lang="en-US" dirty="0" err="1"/>
              <a:t>discretized</a:t>
            </a:r>
            <a:endParaRPr lang="en-US" dirty="0"/>
          </a:p>
          <a:p>
            <a:pPr marL="114300" indent="-114300">
              <a:spcBef>
                <a:spcPct val="20000"/>
              </a:spcBef>
              <a:buFontTx/>
              <a:buChar char="•"/>
            </a:pPr>
            <a:r>
              <a:rPr lang="en-US" dirty="0"/>
              <a:t>The solid angle of the detector, as viewed from the center of each volume element, is calculated</a:t>
            </a:r>
          </a:p>
          <a:p>
            <a:pPr marL="571500" lvl="1" indent="-114300">
              <a:spcBef>
                <a:spcPct val="20000"/>
              </a:spcBef>
              <a:buFontTx/>
              <a:buChar char="•"/>
            </a:pPr>
            <a:r>
              <a:rPr lang="en-US" dirty="0"/>
              <a:t>This gives the relationship between the emission in each volume element and the signal at the detector</a:t>
            </a:r>
          </a:p>
          <a:p>
            <a:pPr marL="114300" indent="-114300">
              <a:spcBef>
                <a:spcPct val="20000"/>
              </a:spcBef>
              <a:buFontTx/>
              <a:buChar char="•"/>
            </a:pPr>
            <a:r>
              <a:rPr lang="en-US" dirty="0" smtClean="0"/>
              <a:t>Since each volume element is small, it is taken to be located at a single radial location</a:t>
            </a:r>
          </a:p>
          <a:p>
            <a:pPr marL="571500" lvl="1" indent="-114300">
              <a:spcBef>
                <a:spcPct val="20000"/>
              </a:spcBef>
              <a:buFontTx/>
              <a:buChar char="•"/>
            </a:pPr>
            <a:r>
              <a:rPr lang="en-US" dirty="0" smtClean="0"/>
              <a:t>The volume elements can be binned into the appropriate portion of a matrix relating the </a:t>
            </a:r>
            <a:r>
              <a:rPr lang="en-US" dirty="0"/>
              <a:t>1D emissivity </a:t>
            </a:r>
            <a:r>
              <a:rPr lang="en-US" dirty="0" smtClean="0"/>
              <a:t>profile to </a:t>
            </a:r>
            <a:r>
              <a:rPr lang="en-US" dirty="0"/>
              <a:t>the  power incident on </a:t>
            </a:r>
            <a:r>
              <a:rPr lang="en-US" dirty="0" smtClean="0"/>
              <a:t>each </a:t>
            </a:r>
            <a:r>
              <a:rPr lang="en-US" dirty="0"/>
              <a:t>detector</a:t>
            </a:r>
          </a:p>
        </p:txBody>
      </p:sp>
      <p:sp>
        <p:nvSpPr>
          <p:cNvPr id="2074" name="Text Box 367"/>
          <p:cNvSpPr txBox="1">
            <a:spLocks noChangeArrowheads="1"/>
          </p:cNvSpPr>
          <p:nvPr/>
        </p:nvSpPr>
        <p:spPr bwMode="auto">
          <a:xfrm>
            <a:off x="22354522" y="2883254"/>
            <a:ext cx="9985808" cy="1520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14300" indent="-114300">
              <a:spcBef>
                <a:spcPct val="20000"/>
              </a:spcBef>
              <a:buFontTx/>
              <a:buChar char="•"/>
            </a:pPr>
            <a:r>
              <a:rPr lang="en-US" dirty="0"/>
              <a:t>Impurity radiation will be detected with AXUV photodiode </a:t>
            </a:r>
            <a:r>
              <a:rPr lang="en-US" dirty="0" smtClean="0"/>
              <a:t>arrays</a:t>
            </a:r>
          </a:p>
          <a:p>
            <a:pPr marL="571500" lvl="1" indent="-114300">
              <a:spcBef>
                <a:spcPct val="20000"/>
              </a:spcBef>
              <a:buFontTx/>
              <a:buChar char="•"/>
            </a:pPr>
            <a:r>
              <a:rPr lang="en-US" dirty="0" smtClean="0"/>
              <a:t>Two have been installed on HSX</a:t>
            </a:r>
          </a:p>
          <a:p>
            <a:pPr marL="571500" lvl="1" indent="-114300">
              <a:spcBef>
                <a:spcPct val="20000"/>
              </a:spcBef>
              <a:buFontTx/>
              <a:buChar char="•"/>
            </a:pPr>
            <a:r>
              <a:rPr lang="en-US" dirty="0" smtClean="0"/>
              <a:t>Five more are under construction</a:t>
            </a:r>
          </a:p>
          <a:p>
            <a:pPr marL="114300" indent="-114300">
              <a:spcBef>
                <a:spcPct val="20000"/>
              </a:spcBef>
              <a:buFontTx/>
              <a:buChar char="•"/>
            </a:pPr>
            <a:r>
              <a:rPr lang="en-US" dirty="0" smtClean="0"/>
              <a:t>The </a:t>
            </a:r>
            <a:r>
              <a:rPr lang="en-US" dirty="0"/>
              <a:t>detectors </a:t>
            </a:r>
            <a:r>
              <a:rPr lang="en-US" dirty="0" smtClean="0"/>
              <a:t>view </a:t>
            </a:r>
            <a:r>
              <a:rPr lang="en-US" dirty="0"/>
              <a:t>the plasma through a 1 mm pinhole to achieve spatial resolution</a:t>
            </a:r>
          </a:p>
          <a:p>
            <a:pPr marL="114300" indent="-114300">
              <a:spcBef>
                <a:spcPct val="20000"/>
              </a:spcBef>
              <a:buFontTx/>
              <a:buChar char="•"/>
            </a:pPr>
            <a:r>
              <a:rPr lang="en-US" dirty="0" smtClean="0"/>
              <a:t>Filter </a:t>
            </a:r>
            <a:r>
              <a:rPr lang="en-US" dirty="0"/>
              <a:t>can be </a:t>
            </a:r>
            <a:r>
              <a:rPr lang="en-US" dirty="0" smtClean="0"/>
              <a:t>used to limit the spectrum of light reaching the photodiode</a:t>
            </a:r>
            <a:endParaRPr lang="en-US" dirty="0"/>
          </a:p>
        </p:txBody>
      </p:sp>
      <p:sp>
        <p:nvSpPr>
          <p:cNvPr id="2085" name="Text Box 368"/>
          <p:cNvSpPr txBox="1">
            <a:spLocks noChangeArrowheads="1"/>
          </p:cNvSpPr>
          <p:nvPr/>
        </p:nvSpPr>
        <p:spPr bwMode="auto">
          <a:xfrm>
            <a:off x="10965441" y="2956791"/>
            <a:ext cx="439578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u="sng">
                <a:solidFill>
                  <a:srgbClr val="660033"/>
                </a:solidFill>
              </a:rPr>
              <a:t>HSX Beam Line Details:</a:t>
            </a:r>
          </a:p>
        </p:txBody>
      </p:sp>
      <p:sp>
        <p:nvSpPr>
          <p:cNvPr id="183" name="Rectangle 708"/>
          <p:cNvSpPr>
            <a:spLocks noChangeArrowheads="1"/>
          </p:cNvSpPr>
          <p:nvPr/>
        </p:nvSpPr>
        <p:spPr bwMode="auto">
          <a:xfrm>
            <a:off x="10947112" y="3241964"/>
            <a:ext cx="3825178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114300">
              <a:spcBef>
                <a:spcPct val="20000"/>
              </a:spcBef>
              <a:buFontTx/>
              <a:buChar char="•"/>
              <a:defRPr/>
            </a:pPr>
            <a:r>
              <a:rPr lang="en-US" dirty="0"/>
              <a:t>Laser: </a:t>
            </a:r>
            <a:r>
              <a:rPr lang="en-US" dirty="0" smtClean="0"/>
              <a:t>850 </a:t>
            </a:r>
            <a:r>
              <a:rPr lang="en-US" dirty="0" err="1"/>
              <a:t>mJ</a:t>
            </a:r>
            <a:r>
              <a:rPr lang="en-US" dirty="0"/>
              <a:t> YAG – </a:t>
            </a:r>
            <a:r>
              <a:rPr lang="en-US" dirty="0" err="1"/>
              <a:t>Surelight</a:t>
            </a:r>
            <a:r>
              <a:rPr lang="en-US" dirty="0"/>
              <a:t> III</a:t>
            </a:r>
          </a:p>
          <a:p>
            <a:pPr lvl="1" indent="114300">
              <a:spcBef>
                <a:spcPct val="20000"/>
              </a:spcBef>
              <a:buFontTx/>
              <a:buChar char="•"/>
              <a:defRPr/>
            </a:pPr>
            <a:r>
              <a:rPr lang="en-US" dirty="0"/>
              <a:t>Allows use of up to a 4 mm </a:t>
            </a:r>
            <a:r>
              <a:rPr lang="en-US" dirty="0" smtClean="0"/>
              <a:t>spot at 7 J/cm</a:t>
            </a:r>
            <a:r>
              <a:rPr lang="en-US" baseline="30000" dirty="0" smtClean="0"/>
              <a:t>2</a:t>
            </a:r>
            <a:endParaRPr lang="en-US" baseline="30000" dirty="0"/>
          </a:p>
          <a:p>
            <a:pPr indent="114300">
              <a:spcBef>
                <a:spcPct val="20000"/>
              </a:spcBef>
              <a:buFontTx/>
              <a:buChar char="•"/>
              <a:defRPr/>
            </a:pPr>
            <a:r>
              <a:rPr lang="en-US" dirty="0"/>
              <a:t>Solid angle of injection: 3 x 10</a:t>
            </a:r>
            <a:r>
              <a:rPr lang="en-US" baseline="30000" dirty="0"/>
              <a:t>-3 </a:t>
            </a:r>
            <a:r>
              <a:rPr lang="en-US" dirty="0" err="1"/>
              <a:t>sr</a:t>
            </a:r>
            <a:endParaRPr lang="en-US" dirty="0"/>
          </a:p>
          <a:p>
            <a:pPr indent="114300">
              <a:spcBef>
                <a:spcPct val="20000"/>
              </a:spcBef>
              <a:buFontTx/>
              <a:buChar char="•"/>
              <a:defRPr/>
            </a:pPr>
            <a:r>
              <a:rPr lang="en-US" dirty="0"/>
              <a:t>Spot size adjustable by movable </a:t>
            </a:r>
            <a:r>
              <a:rPr lang="en-US" dirty="0" smtClean="0"/>
              <a:t>lens</a:t>
            </a:r>
            <a:endParaRPr lang="en-US" sz="1800" dirty="0"/>
          </a:p>
          <a:p>
            <a:pPr marL="228600" indent="-227013">
              <a:lnSpc>
                <a:spcPct val="80000"/>
              </a:lnSpc>
              <a:spcBef>
                <a:spcPct val="20000"/>
              </a:spcBef>
              <a:buFontTx/>
              <a:buChar char="–"/>
              <a:defRPr/>
            </a:pPr>
            <a:endParaRPr lang="en-US" sz="1400" dirty="0">
              <a:latin typeface="Times New Roman" pitchFamily="18" charset="0"/>
            </a:endParaRPr>
          </a:p>
        </p:txBody>
      </p:sp>
      <p:sp>
        <p:nvSpPr>
          <p:cNvPr id="2099" name="Text Box 599"/>
          <p:cNvSpPr txBox="1">
            <a:spLocks noChangeArrowheads="1"/>
          </p:cNvSpPr>
          <p:nvPr/>
        </p:nvSpPr>
        <p:spPr bwMode="auto">
          <a:xfrm>
            <a:off x="4018547" y="15082063"/>
            <a:ext cx="267699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/>
              <a:t>A laser blow-off target that has been </a:t>
            </a:r>
            <a:r>
              <a:rPr lang="en-US" sz="1400" b="1" dirty="0" smtClean="0"/>
              <a:t>used on HSX</a:t>
            </a:r>
            <a:endParaRPr lang="en-US" sz="1400" b="1" dirty="0"/>
          </a:p>
        </p:txBody>
      </p:sp>
      <p:sp>
        <p:nvSpPr>
          <p:cNvPr id="2100" name="Text Box 373"/>
          <p:cNvSpPr txBox="1">
            <a:spLocks noChangeArrowheads="1"/>
          </p:cNvSpPr>
          <p:nvPr/>
        </p:nvSpPr>
        <p:spPr bwMode="auto">
          <a:xfrm>
            <a:off x="11104524" y="6165506"/>
            <a:ext cx="429838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14300" indent="-114300">
              <a:spcBef>
                <a:spcPct val="20000"/>
              </a:spcBef>
              <a:buFont typeface="Arial" charset="0"/>
              <a:buChar char="•"/>
            </a:pPr>
            <a:r>
              <a:rPr lang="en-US" dirty="0" smtClean="0"/>
              <a:t>Injections are typically performed with:</a:t>
            </a:r>
          </a:p>
          <a:p>
            <a:pPr marL="571500" lvl="1" indent="-114300">
              <a:spcBef>
                <a:spcPct val="20000"/>
              </a:spcBef>
              <a:buFont typeface="Arial" charset="0"/>
              <a:buChar char="•"/>
            </a:pPr>
            <a:r>
              <a:rPr lang="en-US" dirty="0" smtClean="0"/>
              <a:t>1 </a:t>
            </a:r>
            <a:r>
              <a:rPr lang="el-GR" dirty="0" smtClean="0"/>
              <a:t>μ</a:t>
            </a:r>
            <a:r>
              <a:rPr lang="en-US" dirty="0" smtClean="0"/>
              <a:t>m aluminum layer</a:t>
            </a:r>
          </a:p>
          <a:p>
            <a:pPr marL="114300" indent="-114300">
              <a:spcBef>
                <a:spcPct val="20000"/>
              </a:spcBef>
              <a:buFont typeface="Arial" charset="0"/>
              <a:buChar char="•"/>
            </a:pPr>
            <a:endParaRPr lang="en-US" baseline="30000" dirty="0"/>
          </a:p>
        </p:txBody>
      </p:sp>
      <p:sp>
        <p:nvSpPr>
          <p:cNvPr id="2101" name="TextBox 200"/>
          <p:cNvSpPr txBox="1">
            <a:spLocks noChangeArrowheads="1"/>
          </p:cNvSpPr>
          <p:nvPr/>
        </p:nvSpPr>
        <p:spPr bwMode="auto">
          <a:xfrm>
            <a:off x="15978414" y="11935336"/>
            <a:ext cx="3013075" cy="307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dirty="0"/>
              <a:t>Total </a:t>
            </a:r>
            <a:r>
              <a:rPr lang="en-US" sz="1400" b="1" dirty="0" smtClean="0"/>
              <a:t>Emissivity </a:t>
            </a:r>
            <a:r>
              <a:rPr lang="en-US" sz="1400" b="1" dirty="0"/>
              <a:t>Profile</a:t>
            </a:r>
          </a:p>
        </p:txBody>
      </p:sp>
      <p:pic>
        <p:nvPicPr>
          <p:cNvPr id="2124" name="Picture 14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688294" y="4904047"/>
            <a:ext cx="2063149" cy="260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25" name="Text Box 599"/>
          <p:cNvSpPr txBox="1">
            <a:spLocks noChangeArrowheads="1"/>
          </p:cNvSpPr>
          <p:nvPr/>
        </p:nvSpPr>
        <p:spPr bwMode="auto">
          <a:xfrm>
            <a:off x="28336874" y="4703157"/>
            <a:ext cx="15843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/>
              <a:t>AXUV-20EL Chip</a:t>
            </a:r>
          </a:p>
        </p:txBody>
      </p:sp>
      <p:sp>
        <p:nvSpPr>
          <p:cNvPr id="2126" name="Text Box 599"/>
          <p:cNvSpPr txBox="1">
            <a:spLocks noChangeArrowheads="1"/>
          </p:cNvSpPr>
          <p:nvPr/>
        </p:nvSpPr>
        <p:spPr bwMode="auto">
          <a:xfrm>
            <a:off x="28686847" y="5687985"/>
            <a:ext cx="9445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/>
              <a:t>Pinhole</a:t>
            </a:r>
          </a:p>
        </p:txBody>
      </p:sp>
      <p:sp>
        <p:nvSpPr>
          <p:cNvPr id="2127" name="Text Box 599"/>
          <p:cNvSpPr txBox="1">
            <a:spLocks noChangeArrowheads="1"/>
          </p:cNvSpPr>
          <p:nvPr/>
        </p:nvSpPr>
        <p:spPr bwMode="auto">
          <a:xfrm>
            <a:off x="28150561" y="6338571"/>
            <a:ext cx="1484312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/>
              <a:t>Channel 1 View</a:t>
            </a:r>
          </a:p>
        </p:txBody>
      </p:sp>
      <p:sp>
        <p:nvSpPr>
          <p:cNvPr id="2128" name="Line 713"/>
          <p:cNvSpPr>
            <a:spLocks noChangeShapeType="1"/>
          </p:cNvSpPr>
          <p:nvPr/>
        </p:nvSpPr>
        <p:spPr bwMode="auto">
          <a:xfrm flipV="1">
            <a:off x="29453177" y="6041708"/>
            <a:ext cx="1125537" cy="3000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29" name="Text Box 599"/>
          <p:cNvSpPr txBox="1">
            <a:spLocks noChangeArrowheads="1"/>
          </p:cNvSpPr>
          <p:nvPr/>
        </p:nvSpPr>
        <p:spPr bwMode="auto">
          <a:xfrm>
            <a:off x="30668625" y="7240269"/>
            <a:ext cx="17430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/>
              <a:t>Channel 20 View</a:t>
            </a:r>
          </a:p>
        </p:txBody>
      </p:sp>
      <p:sp>
        <p:nvSpPr>
          <p:cNvPr id="2" name="Line 713"/>
          <p:cNvSpPr>
            <a:spLocks noChangeShapeType="1"/>
          </p:cNvSpPr>
          <p:nvPr/>
        </p:nvSpPr>
        <p:spPr bwMode="auto">
          <a:xfrm flipH="1" flipV="1">
            <a:off x="31437982" y="6104197"/>
            <a:ext cx="29989" cy="111640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31" name="Text Box 599"/>
          <p:cNvSpPr txBox="1">
            <a:spLocks noChangeArrowheads="1"/>
          </p:cNvSpPr>
          <p:nvPr/>
        </p:nvSpPr>
        <p:spPr bwMode="auto">
          <a:xfrm>
            <a:off x="28209008" y="7062038"/>
            <a:ext cx="11588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 err="1"/>
              <a:t>Separatrix</a:t>
            </a:r>
            <a:endParaRPr lang="en-US" sz="1400" dirty="0"/>
          </a:p>
        </p:txBody>
      </p:sp>
      <p:sp>
        <p:nvSpPr>
          <p:cNvPr id="2132" name="Line 713"/>
          <p:cNvSpPr>
            <a:spLocks noChangeShapeType="1"/>
          </p:cNvSpPr>
          <p:nvPr/>
        </p:nvSpPr>
        <p:spPr bwMode="auto">
          <a:xfrm flipV="1">
            <a:off x="29194702" y="6899103"/>
            <a:ext cx="846138" cy="258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9" name="Rectangle 238"/>
          <p:cNvSpPr/>
          <p:nvPr/>
        </p:nvSpPr>
        <p:spPr>
          <a:xfrm>
            <a:off x="29370770" y="4939262"/>
            <a:ext cx="1138238" cy="5349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34" name="Line 713"/>
          <p:cNvSpPr>
            <a:spLocks noChangeShapeType="1"/>
          </p:cNvSpPr>
          <p:nvPr/>
        </p:nvSpPr>
        <p:spPr bwMode="auto">
          <a:xfrm>
            <a:off x="29911963" y="4876339"/>
            <a:ext cx="987280" cy="24995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35" name="Line 713"/>
          <p:cNvSpPr>
            <a:spLocks noChangeShapeType="1"/>
          </p:cNvSpPr>
          <p:nvPr/>
        </p:nvSpPr>
        <p:spPr bwMode="auto">
          <a:xfrm flipV="1">
            <a:off x="29475834" y="5261524"/>
            <a:ext cx="1462088" cy="500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36" name="Text Box 599"/>
          <p:cNvSpPr txBox="1">
            <a:spLocks noChangeArrowheads="1"/>
          </p:cNvSpPr>
          <p:nvPr/>
        </p:nvSpPr>
        <p:spPr bwMode="auto">
          <a:xfrm>
            <a:off x="28280014" y="7614488"/>
            <a:ext cx="11588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/>
              <a:t>Vessel</a:t>
            </a:r>
          </a:p>
        </p:txBody>
      </p:sp>
      <p:sp>
        <p:nvSpPr>
          <p:cNvPr id="2137" name="Line 713"/>
          <p:cNvSpPr>
            <a:spLocks noChangeShapeType="1"/>
          </p:cNvSpPr>
          <p:nvPr/>
        </p:nvSpPr>
        <p:spPr bwMode="auto">
          <a:xfrm flipV="1">
            <a:off x="29026716" y="7325129"/>
            <a:ext cx="846138" cy="258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2138" name="Picture 14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403175" y="13322463"/>
            <a:ext cx="4120861" cy="745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4" name="Rectangle 243"/>
          <p:cNvSpPr/>
          <p:nvPr/>
        </p:nvSpPr>
        <p:spPr>
          <a:xfrm>
            <a:off x="28341638" y="13731900"/>
            <a:ext cx="123825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5" name="Rectangle 244"/>
          <p:cNvSpPr/>
          <p:nvPr/>
        </p:nvSpPr>
        <p:spPr>
          <a:xfrm>
            <a:off x="27306588" y="13682688"/>
            <a:ext cx="90487" cy="2365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95" name="Straight Arrow Connector 54"/>
          <p:cNvCxnSpPr>
            <a:cxnSpLocks noChangeShapeType="1"/>
          </p:cNvCxnSpPr>
          <p:nvPr/>
        </p:nvCxnSpPr>
        <p:spPr bwMode="auto">
          <a:xfrm>
            <a:off x="936685" y="13956041"/>
            <a:ext cx="1028700" cy="1188"/>
          </a:xfrm>
          <a:prstGeom prst="straightConnector1">
            <a:avLst/>
          </a:prstGeom>
          <a:noFill/>
          <a:ln w="25400" algn="ctr">
            <a:solidFill>
              <a:srgbClr val="002060"/>
            </a:solidFill>
            <a:round/>
            <a:headEnd/>
            <a:tailEnd type="arrow" w="med" len="med"/>
          </a:ln>
        </p:spPr>
      </p:cxnSp>
      <p:sp>
        <p:nvSpPr>
          <p:cNvPr id="96" name="Rectangle 56"/>
          <p:cNvSpPr>
            <a:spLocks noChangeArrowheads="1"/>
          </p:cNvSpPr>
          <p:nvPr/>
        </p:nvSpPr>
        <p:spPr bwMode="auto">
          <a:xfrm>
            <a:off x="1990975" y="13045052"/>
            <a:ext cx="342900" cy="177165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7" name="Rectangle 57"/>
          <p:cNvSpPr>
            <a:spLocks noChangeArrowheads="1"/>
          </p:cNvSpPr>
          <p:nvPr/>
        </p:nvSpPr>
        <p:spPr bwMode="auto">
          <a:xfrm>
            <a:off x="2338993" y="13048464"/>
            <a:ext cx="58004" cy="735276"/>
          </a:xfrm>
          <a:prstGeom prst="rect">
            <a:avLst/>
          </a:prstGeom>
          <a:solidFill>
            <a:srgbClr val="C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8" name="Rectangle 58"/>
          <p:cNvSpPr>
            <a:spLocks noChangeArrowheads="1"/>
          </p:cNvSpPr>
          <p:nvPr/>
        </p:nvSpPr>
        <p:spPr bwMode="auto">
          <a:xfrm>
            <a:off x="2338993" y="14051574"/>
            <a:ext cx="51180" cy="761430"/>
          </a:xfrm>
          <a:prstGeom prst="rect">
            <a:avLst/>
          </a:prstGeom>
          <a:solidFill>
            <a:srgbClr val="C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99" name="Straight Arrow Connector 60"/>
          <p:cNvCxnSpPr>
            <a:cxnSpLocks noChangeShapeType="1"/>
          </p:cNvCxnSpPr>
          <p:nvPr/>
        </p:nvCxnSpPr>
        <p:spPr bwMode="auto">
          <a:xfrm flipV="1">
            <a:off x="2338993" y="13436301"/>
            <a:ext cx="857250" cy="371475"/>
          </a:xfrm>
          <a:prstGeom prst="straightConnector1">
            <a:avLst/>
          </a:prstGeom>
          <a:noFill/>
          <a:ln w="25400" algn="ctr">
            <a:solidFill>
              <a:srgbClr val="C00000"/>
            </a:solidFill>
            <a:round/>
            <a:headEnd/>
            <a:tailEnd type="arrow" w="med" len="med"/>
          </a:ln>
        </p:spPr>
      </p:cxnSp>
      <p:cxnSp>
        <p:nvCxnSpPr>
          <p:cNvPr id="100" name="Straight Arrow Connector 63"/>
          <p:cNvCxnSpPr>
            <a:cxnSpLocks noChangeShapeType="1"/>
          </p:cNvCxnSpPr>
          <p:nvPr/>
        </p:nvCxnSpPr>
        <p:spPr bwMode="auto">
          <a:xfrm>
            <a:off x="2338993" y="14045888"/>
            <a:ext cx="857250" cy="400050"/>
          </a:xfrm>
          <a:prstGeom prst="straightConnector1">
            <a:avLst/>
          </a:prstGeom>
          <a:noFill/>
          <a:ln w="25400" algn="ctr">
            <a:solidFill>
              <a:srgbClr val="C00000"/>
            </a:solidFill>
            <a:round/>
            <a:headEnd/>
            <a:tailEnd type="arrow" w="med" len="med"/>
          </a:ln>
        </p:spPr>
      </p:cxnSp>
      <p:cxnSp>
        <p:nvCxnSpPr>
          <p:cNvPr id="101" name="Straight Arrow Connector 69"/>
          <p:cNvCxnSpPr>
            <a:cxnSpLocks noChangeShapeType="1"/>
            <a:stCxn id="96" idx="3"/>
          </p:cNvCxnSpPr>
          <p:nvPr/>
        </p:nvCxnSpPr>
        <p:spPr bwMode="auto">
          <a:xfrm flipV="1">
            <a:off x="2333875" y="13928745"/>
            <a:ext cx="895635" cy="2132"/>
          </a:xfrm>
          <a:prstGeom prst="straightConnector1">
            <a:avLst/>
          </a:prstGeom>
          <a:noFill/>
          <a:ln w="25400" algn="ctr">
            <a:solidFill>
              <a:srgbClr val="C00000"/>
            </a:solidFill>
            <a:round/>
            <a:headEnd/>
            <a:tailEnd type="arrow" w="med" len="med"/>
          </a:ln>
        </p:spPr>
      </p:cxnSp>
      <p:sp>
        <p:nvSpPr>
          <p:cNvPr id="102" name="TextBox 71"/>
          <p:cNvSpPr txBox="1">
            <a:spLocks noChangeArrowheads="1"/>
          </p:cNvSpPr>
          <p:nvPr/>
        </p:nvSpPr>
        <p:spPr bwMode="auto">
          <a:xfrm>
            <a:off x="901429" y="13594374"/>
            <a:ext cx="971550" cy="34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Laser</a:t>
            </a:r>
          </a:p>
        </p:txBody>
      </p:sp>
      <p:sp>
        <p:nvSpPr>
          <p:cNvPr id="103" name="TextBox 72"/>
          <p:cNvSpPr txBox="1">
            <a:spLocks noChangeArrowheads="1"/>
          </p:cNvSpPr>
          <p:nvPr/>
        </p:nvSpPr>
        <p:spPr bwMode="auto">
          <a:xfrm>
            <a:off x="2763474" y="13599325"/>
            <a:ext cx="108462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Metal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5" name="TextBox 75"/>
          <p:cNvSpPr txBox="1">
            <a:spLocks noChangeArrowheads="1"/>
          </p:cNvSpPr>
          <p:nvPr/>
        </p:nvSpPr>
        <p:spPr bwMode="auto">
          <a:xfrm rot="16200000">
            <a:off x="1400239" y="13713009"/>
            <a:ext cx="1543050" cy="34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Glass Slide</a:t>
            </a:r>
          </a:p>
        </p:txBody>
      </p:sp>
      <p:sp>
        <p:nvSpPr>
          <p:cNvPr id="115" name="Line 713"/>
          <p:cNvSpPr>
            <a:spLocks noChangeShapeType="1"/>
          </p:cNvSpPr>
          <p:nvPr/>
        </p:nvSpPr>
        <p:spPr bwMode="auto">
          <a:xfrm flipV="1">
            <a:off x="18610537" y="7945334"/>
            <a:ext cx="1483382" cy="49656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6" name="Line 713"/>
          <p:cNvSpPr>
            <a:spLocks noChangeShapeType="1"/>
          </p:cNvSpPr>
          <p:nvPr/>
        </p:nvSpPr>
        <p:spPr bwMode="auto">
          <a:xfrm flipH="1" flipV="1">
            <a:off x="16742979" y="7819697"/>
            <a:ext cx="1720412" cy="601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7" name="Text Box 599"/>
          <p:cNvSpPr txBox="1">
            <a:spLocks noChangeArrowheads="1"/>
          </p:cNvSpPr>
          <p:nvPr/>
        </p:nvSpPr>
        <p:spPr bwMode="auto">
          <a:xfrm>
            <a:off x="17687527" y="8465263"/>
            <a:ext cx="16605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 smtClean="0"/>
              <a:t>Laser Firing Time</a:t>
            </a:r>
            <a:endParaRPr lang="en-US" sz="1400" dirty="0"/>
          </a:p>
        </p:txBody>
      </p:sp>
      <p:sp>
        <p:nvSpPr>
          <p:cNvPr id="120" name="Text Box 112"/>
          <p:cNvSpPr txBox="1">
            <a:spLocks noChangeArrowheads="1"/>
          </p:cNvSpPr>
          <p:nvPr/>
        </p:nvSpPr>
        <p:spPr bwMode="auto">
          <a:xfrm>
            <a:off x="10877550" y="2202584"/>
            <a:ext cx="11087100" cy="5842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96" charset="2"/>
              </a:rPr>
              <a:t>The HSX Laser Blow-Off System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96" charset="2"/>
            </a:endParaRPr>
          </a:p>
        </p:txBody>
      </p:sp>
      <p:sp>
        <p:nvSpPr>
          <p:cNvPr id="122" name="Text Box 599"/>
          <p:cNvSpPr txBox="1">
            <a:spLocks noChangeArrowheads="1"/>
          </p:cNvSpPr>
          <p:nvPr/>
        </p:nvSpPr>
        <p:spPr bwMode="auto">
          <a:xfrm>
            <a:off x="7459998" y="15107027"/>
            <a:ext cx="292225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 smtClean="0"/>
              <a:t>The neutral spectrum for a 2 </a:t>
            </a:r>
            <a:r>
              <a:rPr lang="el-GR" sz="1400" b="1" dirty="0" smtClean="0"/>
              <a:t>μ</a:t>
            </a:r>
            <a:r>
              <a:rPr lang="en-US" sz="1400" b="1" dirty="0" smtClean="0"/>
              <a:t>m aluminum film illuminated with a 7 J/cm</a:t>
            </a:r>
            <a:r>
              <a:rPr lang="en-US" sz="1400" b="1" baseline="30000" dirty="0" smtClean="0"/>
              <a:t>2</a:t>
            </a:r>
            <a:r>
              <a:rPr lang="en-US" sz="1400" b="1" dirty="0" smtClean="0"/>
              <a:t> laser pulse [Breton ‘80]</a:t>
            </a:r>
            <a:endParaRPr lang="en-US" sz="1400" b="1" dirty="0"/>
          </a:p>
        </p:txBody>
      </p:sp>
      <p:sp>
        <p:nvSpPr>
          <p:cNvPr id="2096" name="TextBox 195"/>
          <p:cNvSpPr txBox="1">
            <a:spLocks noChangeArrowheads="1"/>
          </p:cNvSpPr>
          <p:nvPr/>
        </p:nvSpPr>
        <p:spPr bwMode="auto">
          <a:xfrm>
            <a:off x="16298092" y="5837137"/>
            <a:ext cx="2662237" cy="307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dirty="0" smtClean="0"/>
              <a:t>Bare Photodiode</a:t>
            </a:r>
            <a:endParaRPr lang="en-US" sz="1400" b="1" dirty="0"/>
          </a:p>
        </p:txBody>
      </p:sp>
      <p:sp>
        <p:nvSpPr>
          <p:cNvPr id="2095" name="TextBox 192"/>
          <p:cNvSpPr txBox="1">
            <a:spLocks noChangeArrowheads="1"/>
          </p:cNvSpPr>
          <p:nvPr/>
        </p:nvSpPr>
        <p:spPr bwMode="auto">
          <a:xfrm>
            <a:off x="18972049" y="5796734"/>
            <a:ext cx="2325688" cy="307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400" b="1" dirty="0" smtClean="0"/>
              <a:t>Background Parameters</a:t>
            </a:r>
            <a:endParaRPr lang="en-US" sz="1400" b="1" dirty="0"/>
          </a:p>
        </p:txBody>
      </p:sp>
      <p:pic>
        <p:nvPicPr>
          <p:cNvPr id="2152" name="Picture 104" descr="D:\SVN\Projects\Impurity_Transport\Presentations\APS 2011\Neutral Penetration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342449" y="9009814"/>
            <a:ext cx="3206114" cy="2400299"/>
          </a:xfrm>
          <a:prstGeom prst="rect">
            <a:avLst/>
          </a:prstGeom>
          <a:noFill/>
        </p:spPr>
      </p:pic>
      <p:pic>
        <p:nvPicPr>
          <p:cNvPr id="2153" name="Picture 105" descr="D:\SVN\Projects\Impurity_Transport\Presentations\APS 2011\Neutral Spectrum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181849" y="12825030"/>
            <a:ext cx="3277169" cy="2346687"/>
          </a:xfrm>
          <a:prstGeom prst="rect">
            <a:avLst/>
          </a:prstGeom>
          <a:noFill/>
        </p:spPr>
      </p:pic>
      <p:pic>
        <p:nvPicPr>
          <p:cNvPr id="2154" name="Picture 106" descr="D:\SVN\Projects\Impurity_Transport\Presentations\APS 2011\HSX LBO Sample Chamber Left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4839951" y="3276601"/>
            <a:ext cx="2343149" cy="1963302"/>
          </a:xfrm>
          <a:prstGeom prst="rect">
            <a:avLst/>
          </a:prstGeom>
          <a:noFill/>
        </p:spPr>
      </p:pic>
      <p:sp>
        <p:nvSpPr>
          <p:cNvPr id="124" name="Text Box 112"/>
          <p:cNvSpPr txBox="1">
            <a:spLocks noChangeArrowheads="1"/>
          </p:cNvSpPr>
          <p:nvPr/>
        </p:nvSpPr>
        <p:spPr bwMode="auto">
          <a:xfrm>
            <a:off x="10877550" y="11924609"/>
            <a:ext cx="11087100" cy="5842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96" charset="2"/>
              </a:rPr>
              <a:t>Importance of Chromium Layer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96" charset="2"/>
            </a:endParaRPr>
          </a:p>
        </p:txBody>
      </p:sp>
      <p:pic>
        <p:nvPicPr>
          <p:cNvPr id="1026" name="Picture 2" descr="C:\SVN\Projects\Impurity_Transport\Presentations\APS 2011\HSX LBO Diagram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7494250" y="2897296"/>
            <a:ext cx="4851400" cy="2424003"/>
          </a:xfrm>
          <a:prstGeom prst="rect">
            <a:avLst/>
          </a:prstGeom>
          <a:noFill/>
        </p:spPr>
      </p:pic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18471410" y="8967703"/>
          <a:ext cx="3701427" cy="2628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Acrobat Document" r:id="rId11" imgW="5832360" imgH="4135320" progId="AcroExch.Document.7">
                  <p:embed/>
                </p:oleObj>
              </mc:Choice>
              <mc:Fallback>
                <p:oleObj name="Acrobat Document" r:id="rId11" imgW="5832360" imgH="4135320" progId="AcroExch.Document.7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71410" y="8967703"/>
                        <a:ext cx="3701427" cy="2628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0" name="Text Box 368"/>
          <p:cNvSpPr txBox="1">
            <a:spLocks noChangeArrowheads="1"/>
          </p:cNvSpPr>
          <p:nvPr/>
        </p:nvSpPr>
        <p:spPr bwMode="auto">
          <a:xfrm>
            <a:off x="10882745" y="9602630"/>
            <a:ext cx="502126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u="sng" dirty="0" smtClean="0">
                <a:solidFill>
                  <a:srgbClr val="660033"/>
                </a:solidFill>
              </a:rPr>
              <a:t>Simulation </a:t>
            </a:r>
            <a:r>
              <a:rPr lang="en-US" b="1" u="sng" dirty="0">
                <a:solidFill>
                  <a:srgbClr val="660033"/>
                </a:solidFill>
              </a:rPr>
              <a:t>of Impurity </a:t>
            </a:r>
            <a:r>
              <a:rPr lang="en-US" b="1" u="sng" dirty="0" smtClean="0">
                <a:solidFill>
                  <a:srgbClr val="660033"/>
                </a:solidFill>
              </a:rPr>
              <a:t>Beam Penetration:</a:t>
            </a:r>
            <a:endParaRPr lang="en-US" b="1" u="sng" dirty="0">
              <a:solidFill>
                <a:srgbClr val="660033"/>
              </a:solidFill>
            </a:endParaRPr>
          </a:p>
        </p:txBody>
      </p:sp>
      <p:sp>
        <p:nvSpPr>
          <p:cNvPr id="91" name="Text Box 599"/>
          <p:cNvSpPr txBox="1">
            <a:spLocks noChangeArrowheads="1"/>
          </p:cNvSpPr>
          <p:nvPr/>
        </p:nvSpPr>
        <p:spPr bwMode="auto">
          <a:xfrm>
            <a:off x="874293" y="15074318"/>
            <a:ext cx="267699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b="1" dirty="0" smtClean="0"/>
              <a:t>A schematic view of the laser blow-off process</a:t>
            </a:r>
            <a:endParaRPr lang="en-US" sz="1400" b="1" dirty="0"/>
          </a:p>
        </p:txBody>
      </p:sp>
      <p:sp>
        <p:nvSpPr>
          <p:cNvPr id="92" name="TextBox 200"/>
          <p:cNvSpPr txBox="1">
            <a:spLocks noChangeArrowheads="1"/>
          </p:cNvSpPr>
          <p:nvPr/>
        </p:nvSpPr>
        <p:spPr bwMode="auto">
          <a:xfrm>
            <a:off x="15720914" y="8764521"/>
            <a:ext cx="3013075" cy="307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dirty="0" smtClean="0"/>
              <a:t>Neutral Penetration Prediction</a:t>
            </a:r>
            <a:endParaRPr lang="en-US" sz="1400" b="1" dirty="0"/>
          </a:p>
        </p:txBody>
      </p:sp>
      <p:sp>
        <p:nvSpPr>
          <p:cNvPr id="93" name="TextBox 200"/>
          <p:cNvSpPr txBox="1">
            <a:spLocks noChangeArrowheads="1"/>
          </p:cNvSpPr>
          <p:nvPr/>
        </p:nvSpPr>
        <p:spPr bwMode="auto">
          <a:xfrm>
            <a:off x="18755911" y="8748479"/>
            <a:ext cx="3013075" cy="307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dirty="0" smtClean="0"/>
              <a:t>Background Plasma Parameters</a:t>
            </a:r>
            <a:endParaRPr lang="en-US" sz="1400" b="1" dirty="0"/>
          </a:p>
        </p:txBody>
      </p:sp>
      <p:sp>
        <p:nvSpPr>
          <p:cNvPr id="94" name="Text Box 373"/>
          <p:cNvSpPr txBox="1">
            <a:spLocks noChangeArrowheads="1"/>
          </p:cNvSpPr>
          <p:nvPr/>
        </p:nvSpPr>
        <p:spPr bwMode="auto">
          <a:xfrm>
            <a:off x="10981320" y="9951172"/>
            <a:ext cx="4386118" cy="176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14300" indent="-114300">
              <a:spcBef>
                <a:spcPct val="20000"/>
              </a:spcBef>
              <a:buFont typeface="Arial" charset="0"/>
              <a:buChar char="•"/>
            </a:pPr>
            <a:r>
              <a:rPr lang="en-US" dirty="0" smtClean="0"/>
              <a:t>Considers only electron impact ionization</a:t>
            </a:r>
            <a:endParaRPr lang="en-US" dirty="0"/>
          </a:p>
          <a:p>
            <a:pPr marL="571500" lvl="1" indent="-114300">
              <a:spcBef>
                <a:spcPct val="20000"/>
              </a:spcBef>
              <a:buFont typeface="Arial" charset="0"/>
              <a:buChar char="•"/>
            </a:pPr>
            <a:r>
              <a:rPr lang="en-US" dirty="0" smtClean="0"/>
              <a:t>Atomic data from ADAS</a:t>
            </a:r>
          </a:p>
          <a:p>
            <a:pPr marL="114300" indent="-114300">
              <a:spcBef>
                <a:spcPct val="20000"/>
              </a:spcBef>
              <a:buFont typeface="Arial" charset="0"/>
              <a:buChar char="•"/>
            </a:pPr>
            <a:r>
              <a:rPr lang="en-US" dirty="0" smtClean="0"/>
              <a:t>Neutral spectrum taken from [Breton ‘80]</a:t>
            </a:r>
          </a:p>
          <a:p>
            <a:pPr marL="114300" indent="-114300">
              <a:spcBef>
                <a:spcPct val="20000"/>
              </a:spcBef>
              <a:buFont typeface="Arial" charset="0"/>
              <a:buChar char="•"/>
            </a:pPr>
            <a:r>
              <a:rPr lang="en-US" dirty="0" smtClean="0"/>
              <a:t>Projects adequate deposition within the confinement volume</a:t>
            </a:r>
          </a:p>
          <a:p>
            <a:pPr marL="114300" indent="-114300">
              <a:spcBef>
                <a:spcPct val="20000"/>
              </a:spcBef>
              <a:buFont typeface="Arial" charset="0"/>
              <a:buChar char="•"/>
            </a:pPr>
            <a:endParaRPr lang="en-US" dirty="0"/>
          </a:p>
        </p:txBody>
      </p:sp>
      <p:sp>
        <p:nvSpPr>
          <p:cNvPr id="104" name="Line 713"/>
          <p:cNvSpPr>
            <a:spLocks noChangeShapeType="1"/>
          </p:cNvSpPr>
          <p:nvPr/>
        </p:nvSpPr>
        <p:spPr bwMode="auto">
          <a:xfrm flipV="1">
            <a:off x="19218162" y="11003502"/>
            <a:ext cx="1734206" cy="5360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6" name="Line 713"/>
          <p:cNvSpPr>
            <a:spLocks noChangeShapeType="1"/>
          </p:cNvSpPr>
          <p:nvPr/>
        </p:nvSpPr>
        <p:spPr bwMode="auto">
          <a:xfrm flipH="1" flipV="1">
            <a:off x="17503115" y="10997768"/>
            <a:ext cx="1364921" cy="52283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7" name="Text Box 599"/>
          <p:cNvSpPr txBox="1">
            <a:spLocks noChangeArrowheads="1"/>
          </p:cNvSpPr>
          <p:nvPr/>
        </p:nvSpPr>
        <p:spPr bwMode="auto">
          <a:xfrm>
            <a:off x="18044874" y="11533463"/>
            <a:ext cx="222957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 smtClean="0"/>
              <a:t>Last  Closed Flux Surface</a:t>
            </a:r>
            <a:endParaRPr lang="en-US" sz="1400" dirty="0"/>
          </a:p>
        </p:txBody>
      </p:sp>
      <p:sp>
        <p:nvSpPr>
          <p:cNvPr id="110" name="Rectangle 708"/>
          <p:cNvSpPr>
            <a:spLocks noChangeArrowheads="1"/>
          </p:cNvSpPr>
          <p:nvPr/>
        </p:nvSpPr>
        <p:spPr bwMode="auto">
          <a:xfrm>
            <a:off x="751608" y="10641820"/>
            <a:ext cx="9783042" cy="3234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114300">
              <a:spcBef>
                <a:spcPct val="20000"/>
              </a:spcBef>
              <a:buFontTx/>
              <a:buChar char="•"/>
              <a:defRPr/>
            </a:pPr>
            <a:r>
              <a:rPr lang="en-US" dirty="0" smtClean="0"/>
              <a:t>A glass slide with a 0.5–2.0 </a:t>
            </a:r>
            <a:r>
              <a:rPr lang="el-GR" dirty="0" smtClean="0"/>
              <a:t>μ</a:t>
            </a:r>
            <a:r>
              <a:rPr lang="en-US" dirty="0" smtClean="0"/>
              <a:t>m thick layer of the selected material is back-illuminated with a laser</a:t>
            </a:r>
          </a:p>
          <a:p>
            <a:pPr lvl="1" indent="114300">
              <a:spcBef>
                <a:spcPct val="20000"/>
              </a:spcBef>
              <a:buFontTx/>
              <a:buChar char="•"/>
              <a:defRPr/>
            </a:pPr>
            <a:r>
              <a:rPr lang="en-US" dirty="0" smtClean="0"/>
              <a:t>This creates </a:t>
            </a:r>
            <a:r>
              <a:rPr lang="en-US" dirty="0"/>
              <a:t>short burst of neutrals, which </a:t>
            </a:r>
            <a:r>
              <a:rPr lang="en-US" dirty="0" err="1"/>
              <a:t>ballistically</a:t>
            </a:r>
            <a:r>
              <a:rPr lang="en-US" dirty="0"/>
              <a:t> enter the plasma</a:t>
            </a:r>
          </a:p>
          <a:p>
            <a:pPr lvl="1" indent="114300">
              <a:spcBef>
                <a:spcPct val="20000"/>
              </a:spcBef>
              <a:buFontTx/>
              <a:buChar char="•"/>
              <a:defRPr/>
            </a:pPr>
            <a:r>
              <a:rPr lang="en-US" dirty="0" smtClean="0"/>
              <a:t>The energy </a:t>
            </a:r>
            <a:r>
              <a:rPr lang="en-US" dirty="0"/>
              <a:t>spectrum of neutrals </a:t>
            </a:r>
            <a:r>
              <a:rPr lang="en-US" dirty="0" smtClean="0"/>
              <a:t>is a function of the  </a:t>
            </a:r>
            <a:r>
              <a:rPr lang="en-US" dirty="0"/>
              <a:t>laser energy </a:t>
            </a:r>
            <a:r>
              <a:rPr lang="en-US" dirty="0" smtClean="0"/>
              <a:t>density, film thickness, and material</a:t>
            </a:r>
            <a:endParaRPr lang="en-US" dirty="0"/>
          </a:p>
          <a:p>
            <a:pPr lvl="1" indent="114300">
              <a:spcBef>
                <a:spcPct val="20000"/>
              </a:spcBef>
              <a:buFontTx/>
              <a:buChar char="•"/>
              <a:defRPr/>
            </a:pPr>
            <a:r>
              <a:rPr lang="en-US" dirty="0" smtClean="0"/>
              <a:t>The </a:t>
            </a:r>
            <a:r>
              <a:rPr lang="en-US" dirty="0"/>
              <a:t>n</a:t>
            </a:r>
            <a:r>
              <a:rPr lang="en-US" dirty="0" smtClean="0"/>
              <a:t>umber </a:t>
            </a:r>
            <a:r>
              <a:rPr lang="en-US" dirty="0"/>
              <a:t>of neutrals </a:t>
            </a:r>
            <a:r>
              <a:rPr lang="en-US" dirty="0" smtClean="0"/>
              <a:t> injected can </a:t>
            </a:r>
            <a:r>
              <a:rPr lang="en-US" dirty="0"/>
              <a:t>be controlled with spot size and film thickness  </a:t>
            </a:r>
          </a:p>
          <a:p>
            <a:pPr indent="114300">
              <a:spcBef>
                <a:spcPct val="20000"/>
              </a:spcBef>
              <a:buFontTx/>
              <a:buChar char="•"/>
              <a:defRPr/>
            </a:pPr>
            <a:r>
              <a:rPr lang="en-US" dirty="0" smtClean="0"/>
              <a:t>The laser </a:t>
            </a:r>
            <a:r>
              <a:rPr lang="en-US" dirty="0"/>
              <a:t>blow-off properties </a:t>
            </a:r>
            <a:r>
              <a:rPr lang="en-US" dirty="0" smtClean="0"/>
              <a:t>of aluminum have </a:t>
            </a:r>
            <a:r>
              <a:rPr lang="en-US" dirty="0"/>
              <a:t>been </a:t>
            </a:r>
            <a:r>
              <a:rPr lang="en-US" dirty="0" smtClean="0"/>
              <a:t>particularly well </a:t>
            </a:r>
            <a:r>
              <a:rPr lang="en-US" dirty="0"/>
              <a:t>characterized </a:t>
            </a:r>
            <a:r>
              <a:rPr lang="en-US" dirty="0" smtClean="0"/>
              <a:t>by other researchers [</a:t>
            </a:r>
            <a:r>
              <a:rPr lang="en-US" dirty="0" err="1" smtClean="0"/>
              <a:t>Marmar</a:t>
            </a:r>
            <a:r>
              <a:rPr lang="en-US" dirty="0"/>
              <a:t>, ’75 &amp; Breton,  ’80]</a:t>
            </a:r>
          </a:p>
          <a:p>
            <a:pPr marL="685800" lvl="1" indent="-227013">
              <a:lnSpc>
                <a:spcPct val="80000"/>
              </a:lnSpc>
              <a:spcBef>
                <a:spcPct val="20000"/>
              </a:spcBef>
              <a:buFontTx/>
              <a:buChar char="–"/>
              <a:defRPr/>
            </a:pPr>
            <a:endParaRPr lang="en-US" sz="1400" dirty="0">
              <a:latin typeface="Times New Roman" pitchFamily="18" charset="0"/>
            </a:endParaRPr>
          </a:p>
        </p:txBody>
      </p:sp>
      <p:sp>
        <p:nvSpPr>
          <p:cNvPr id="113" name="Text Box 367"/>
          <p:cNvSpPr txBox="1">
            <a:spLocks noChangeArrowheads="1"/>
          </p:cNvSpPr>
          <p:nvPr/>
        </p:nvSpPr>
        <p:spPr bwMode="auto">
          <a:xfrm>
            <a:off x="22357861" y="12509562"/>
            <a:ext cx="975649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14300" indent="-114300">
              <a:spcBef>
                <a:spcPct val="20000"/>
              </a:spcBef>
              <a:buFontTx/>
              <a:buChar char="•"/>
            </a:pPr>
            <a:r>
              <a:rPr lang="en-US" dirty="0" smtClean="0"/>
              <a:t>The transport code STRAHL [</a:t>
            </a:r>
            <a:r>
              <a:rPr lang="en-US" dirty="0" err="1" smtClean="0"/>
              <a:t>Behringer</a:t>
            </a:r>
            <a:r>
              <a:rPr lang="en-US" dirty="0" smtClean="0"/>
              <a:t>, ‘87] is used to solve the 1-D continuity equation for each impurity charge state, including the source / sink term due to ionization / recombination from adjacent charge states</a:t>
            </a:r>
            <a:endParaRPr lang="en-US" dirty="0"/>
          </a:p>
        </p:txBody>
      </p:sp>
      <p:sp>
        <p:nvSpPr>
          <p:cNvPr id="118" name="Text Box 367"/>
          <p:cNvSpPr txBox="1">
            <a:spLocks noChangeArrowheads="1"/>
          </p:cNvSpPr>
          <p:nvPr/>
        </p:nvSpPr>
        <p:spPr bwMode="auto">
          <a:xfrm>
            <a:off x="22352601" y="14002072"/>
            <a:ext cx="9756498" cy="176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14300" indent="-114300">
              <a:spcBef>
                <a:spcPct val="20000"/>
              </a:spcBef>
              <a:buFontTx/>
              <a:buChar char="•"/>
            </a:pPr>
            <a:r>
              <a:rPr lang="en-US" dirty="0" smtClean="0"/>
              <a:t>ADAS is used for atomic data calculations</a:t>
            </a:r>
          </a:p>
          <a:p>
            <a:pPr marL="114300" indent="-114300">
              <a:spcBef>
                <a:spcPct val="20000"/>
              </a:spcBef>
              <a:buFontTx/>
              <a:buChar char="•"/>
            </a:pPr>
            <a:r>
              <a:rPr lang="en-US" dirty="0" smtClean="0"/>
              <a:t>The background plasma parameters are assumed  to be  constant and are inputs to the  code</a:t>
            </a:r>
          </a:p>
          <a:p>
            <a:pPr marL="114300" indent="-114300">
              <a:spcBef>
                <a:spcPct val="20000"/>
              </a:spcBef>
              <a:buFontTx/>
              <a:buChar char="•"/>
            </a:pPr>
            <a:r>
              <a:rPr lang="en-US" dirty="0" smtClean="0"/>
              <a:t>Temporal and spatial impurity source rates, diffusivities and convective velocities are inputs to the code</a:t>
            </a:r>
          </a:p>
          <a:p>
            <a:pPr marL="114300" indent="-114300">
              <a:spcBef>
                <a:spcPct val="20000"/>
              </a:spcBef>
              <a:buFontTx/>
              <a:buChar char="•"/>
            </a:pPr>
            <a:r>
              <a:rPr lang="en-US" dirty="0" smtClean="0"/>
              <a:t>The code outputs the time dependent emissivity profile</a:t>
            </a:r>
          </a:p>
          <a:p>
            <a:pPr marL="114300" indent="-114300">
              <a:spcBef>
                <a:spcPct val="20000"/>
              </a:spcBef>
              <a:buFontTx/>
              <a:buChar char="•"/>
            </a:pPr>
            <a:r>
              <a:rPr lang="en-US" dirty="0" smtClean="0"/>
              <a:t>When used in conjunction with a nonlinear optimization algorithm, STRAHL can be used to determine the impurity convective velocity and diffusivity from the time dependent emissivity</a:t>
            </a:r>
            <a:endParaRPr lang="en-US" dirty="0"/>
          </a:p>
        </p:txBody>
      </p:sp>
      <p:pic>
        <p:nvPicPr>
          <p:cNvPr id="1028" name="Picture 4" descr="C:\SVN\Projects\Impurity_Transport\Presentations\APS 2012\Perturbed_CP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5351492" y="9029464"/>
            <a:ext cx="3312709" cy="2484532"/>
          </a:xfrm>
          <a:prstGeom prst="rect">
            <a:avLst/>
          </a:prstGeom>
          <a:noFill/>
        </p:spPr>
      </p:pic>
      <p:sp>
        <p:nvSpPr>
          <p:cNvPr id="108" name="AutoShape 679"/>
          <p:cNvSpPr>
            <a:spLocks noChangeArrowheads="1"/>
          </p:cNvSpPr>
          <p:nvPr/>
        </p:nvSpPr>
        <p:spPr bwMode="auto">
          <a:xfrm>
            <a:off x="28370540" y="9907923"/>
            <a:ext cx="803275" cy="685800"/>
          </a:xfrm>
          <a:prstGeom prst="rightArrow">
            <a:avLst>
              <a:gd name="adj1" fmla="val 50000"/>
              <a:gd name="adj2" fmla="val 5012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9" name="TextBox 226"/>
          <p:cNvSpPr txBox="1">
            <a:spLocks noChangeArrowheads="1"/>
          </p:cNvSpPr>
          <p:nvPr/>
        </p:nvSpPr>
        <p:spPr bwMode="auto">
          <a:xfrm>
            <a:off x="27800409" y="10098423"/>
            <a:ext cx="19653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 b="1" dirty="0"/>
              <a:t>Inversion</a:t>
            </a:r>
          </a:p>
        </p:txBody>
      </p:sp>
      <p:pic>
        <p:nvPicPr>
          <p:cNvPr id="1030" name="Picture 6" descr="C:\SVN\Projects\Impurity_Transport\Presentations\APS 2012\Inverted_CP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9147375" y="8899359"/>
            <a:ext cx="3455714" cy="25917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74303</TotalTime>
  <Words>791</Words>
  <Application>Microsoft Office PowerPoint</Application>
  <PresentationFormat>Custom</PresentationFormat>
  <Paragraphs>84</Paragraphs>
  <Slides>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Default Design</vt:lpstr>
      <vt:lpstr>Acrobat Document</vt:lpstr>
      <vt:lpstr>PowerPoint Presentation</vt:lpstr>
    </vt:vector>
  </TitlesOfParts>
  <Company>HSX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WalterG</dc:creator>
  <cp:lastModifiedBy>Simon Anderson</cp:lastModifiedBy>
  <cp:revision>3556</cp:revision>
  <dcterms:created xsi:type="dcterms:W3CDTF">2005-10-11T17:07:47Z</dcterms:created>
  <dcterms:modified xsi:type="dcterms:W3CDTF">2012-10-23T20:34:20Z</dcterms:modified>
</cp:coreProperties>
</file>