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9724" autoAdjust="0"/>
  </p:normalViewPr>
  <p:slideViewPr>
    <p:cSldViewPr snapToGrid="0">
      <p:cViewPr>
        <p:scale>
          <a:sx n="40" d="100"/>
          <a:sy n="40" d="100"/>
        </p:scale>
        <p:origin x="6" y="-66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7453888" cy="374538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658" cy="46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42" y="0"/>
            <a:ext cx="3039658" cy="46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709"/>
            <a:ext cx="3039658" cy="46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42" y="8773709"/>
            <a:ext cx="3039658" cy="46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fld id="{23ADF472-2A2B-45BF-B268-6DD9DDA10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586" cy="4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42" y="1"/>
            <a:ext cx="3038278" cy="4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275" y="692150"/>
            <a:ext cx="69278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902" y="4386742"/>
            <a:ext cx="5608596" cy="415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034"/>
            <a:ext cx="3037586" cy="46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42" y="8773034"/>
            <a:ext cx="3038278" cy="46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fld id="{A33FE7D4-CB6D-43ED-9ADC-D597F639E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6550D-5895-4191-B799-568AB4053E93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3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8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0"/>
            <a:ext cx="1454467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0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38"/>
            <a:ext cx="10829925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38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5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0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0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0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5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373472" y="15830550"/>
            <a:ext cx="2007076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defTabSz="585788" fontAlgn="ctr"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53rd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13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–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18, 2011, Salt Lake City, UT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1027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5" y="190500"/>
            <a:ext cx="1524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945013" y="128588"/>
            <a:ext cx="2973387" cy="19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1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8" descr="D:\svn\projects\Impurity_Transport\Presentations\APS 2010\RadiatedPower_1pct_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02057" y="13055018"/>
            <a:ext cx="3376613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107"/>
          <p:cNvSpPr txBox="1">
            <a:spLocks noChangeArrowheads="1"/>
          </p:cNvSpPr>
          <p:nvPr/>
        </p:nvSpPr>
        <p:spPr bwMode="auto">
          <a:xfrm>
            <a:off x="2057400" y="171450"/>
            <a:ext cx="28117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/>
              <a:t>Laser Blow-Off Impurity Injection Experiments in the HSX </a:t>
            </a:r>
            <a:r>
              <a:rPr lang="en-US" sz="4800" b="1" dirty="0" err="1" smtClean="0"/>
              <a:t>Stellarator</a:t>
            </a:r>
            <a:endParaRPr lang="en-US" sz="4800" b="1" dirty="0"/>
          </a:p>
        </p:txBody>
      </p:sp>
      <p:sp>
        <p:nvSpPr>
          <p:cNvPr id="2052" name="Text Box 108"/>
          <p:cNvSpPr txBox="1">
            <a:spLocks noChangeArrowheads="1"/>
          </p:cNvSpPr>
          <p:nvPr/>
        </p:nvSpPr>
        <p:spPr bwMode="auto">
          <a:xfrm>
            <a:off x="4648200" y="927100"/>
            <a:ext cx="24307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cs typeface="Times New Roman" pitchFamily="18" charset="0"/>
              </a:rPr>
              <a:t>C. </a:t>
            </a:r>
            <a:r>
              <a:rPr lang="en-US" sz="3200" b="1" dirty="0" smtClean="0">
                <a:cs typeface="Times New Roman" pitchFamily="18" charset="0"/>
              </a:rPr>
              <a:t>Clark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D.T. </a:t>
            </a:r>
            <a:r>
              <a:rPr lang="en-US" sz="3200" b="1" dirty="0" smtClean="0">
                <a:cs typeface="Times New Roman" pitchFamily="18" charset="0"/>
              </a:rPr>
              <a:t>Anderson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F.S.B </a:t>
            </a:r>
            <a:r>
              <a:rPr lang="en-US" sz="3200" b="1" dirty="0" smtClean="0">
                <a:cs typeface="Times New Roman" pitchFamily="18" charset="0"/>
              </a:rPr>
              <a:t>Anderson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K. </a:t>
            </a:r>
            <a:r>
              <a:rPr lang="en-US" sz="3200" b="1" dirty="0" smtClean="0">
                <a:cs typeface="Times New Roman" pitchFamily="18" charset="0"/>
              </a:rPr>
              <a:t>Likin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J.N. </a:t>
            </a:r>
            <a:r>
              <a:rPr lang="en-US" sz="3200" b="1" dirty="0" smtClean="0">
                <a:cs typeface="Times New Roman" pitchFamily="18" charset="0"/>
              </a:rPr>
              <a:t>Talmadge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K. </a:t>
            </a:r>
            <a:r>
              <a:rPr lang="en-US" sz="3200" b="1" dirty="0" smtClean="0">
                <a:cs typeface="Times New Roman" pitchFamily="18" charset="0"/>
              </a:rPr>
              <a:t>Zhai</a:t>
            </a:r>
            <a:r>
              <a:rPr lang="en-US" sz="3200" b="1" baseline="30000" dirty="0" smtClean="0">
                <a:cs typeface="Times New Roman" pitchFamily="18" charset="0"/>
              </a:rPr>
              <a:t>1</a:t>
            </a:r>
            <a:r>
              <a:rPr lang="en-US" sz="3200" b="1" dirty="0" smtClean="0">
                <a:cs typeface="Times New Roman" pitchFamily="18" charset="0"/>
              </a:rPr>
              <a:t>, J. Lore</a:t>
            </a:r>
            <a:r>
              <a:rPr lang="en-US" sz="3200" b="1" baseline="30000" dirty="0" smtClean="0">
                <a:cs typeface="Times New Roman" pitchFamily="18" charset="0"/>
              </a:rPr>
              <a:t>2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endParaRPr lang="en-US" sz="3200" b="1" dirty="0">
              <a:cs typeface="Times New Roman" pitchFamily="18" charset="0"/>
            </a:endParaRPr>
          </a:p>
          <a:p>
            <a:pPr algn="ctr"/>
            <a:r>
              <a:rPr lang="en-US" sz="2800" i="1" baseline="30000" dirty="0" smtClean="0">
                <a:solidFill>
                  <a:schemeClr val="accent2"/>
                </a:solidFill>
              </a:rPr>
              <a:t>1</a:t>
            </a:r>
            <a:r>
              <a:rPr lang="en-US" sz="2800" i="1" dirty="0" smtClean="0">
                <a:solidFill>
                  <a:schemeClr val="accent2"/>
                </a:solidFill>
              </a:rPr>
              <a:t>HSX </a:t>
            </a:r>
            <a:r>
              <a:rPr lang="en-US" sz="2800" i="1" dirty="0">
                <a:solidFill>
                  <a:schemeClr val="accent2"/>
                </a:solidFill>
              </a:rPr>
              <a:t>Plasma Laboratory, Univ. of Wisconsin, Madison, </a:t>
            </a:r>
            <a:r>
              <a:rPr lang="en-US" sz="2800" i="1" dirty="0" smtClean="0">
                <a:solidFill>
                  <a:schemeClr val="accent2"/>
                </a:solidFill>
              </a:rPr>
              <a:t>USA, </a:t>
            </a:r>
            <a:r>
              <a:rPr lang="en-US" sz="2800" i="1" baseline="30000" dirty="0" smtClean="0">
                <a:solidFill>
                  <a:schemeClr val="accent2"/>
                </a:solidFill>
              </a:rPr>
              <a:t>2</a:t>
            </a:r>
            <a:r>
              <a:rPr lang="en-US" sz="2800" i="1" dirty="0" smtClean="0">
                <a:solidFill>
                  <a:schemeClr val="accent2"/>
                </a:solidFill>
              </a:rPr>
              <a:t> Oak Ridge National Lab, Oak Ridge, TN</a:t>
            </a:r>
            <a:endParaRPr lang="en-US" sz="2800" i="1" dirty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815975" y="2200275"/>
            <a:ext cx="969645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Overview and Motivation</a:t>
            </a:r>
          </a:p>
        </p:txBody>
      </p:sp>
      <p:sp>
        <p:nvSpPr>
          <p:cNvPr id="2054" name="Line 111"/>
          <p:cNvSpPr>
            <a:spLocks noChangeShapeType="1"/>
          </p:cNvSpPr>
          <p:nvPr/>
        </p:nvSpPr>
        <p:spPr bwMode="auto">
          <a:xfrm>
            <a:off x="304800" y="2017713"/>
            <a:ext cx="323850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Rectangle 355"/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3135313"/>
            <a:endParaRPr lang="en-US" sz="151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56" name="Rectangle 708"/>
          <p:cNvSpPr>
            <a:spLocks noChangeArrowheads="1"/>
          </p:cNvSpPr>
          <p:nvPr/>
        </p:nvSpPr>
        <p:spPr bwMode="auto">
          <a:xfrm>
            <a:off x="825500" y="2822574"/>
            <a:ext cx="9632950" cy="662622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Impurity control and effective helium exhaust are open areas of research for the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 reactor concept  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The expected “Ion Root” operating point of a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 reactor is predicted to enhance impurity confinement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Some </a:t>
            </a:r>
            <a:r>
              <a:rPr lang="en-US" sz="1800" dirty="0" err="1" smtClean="0"/>
              <a:t>stellarators</a:t>
            </a:r>
            <a:r>
              <a:rPr lang="en-US" sz="1800" dirty="0" smtClean="0"/>
              <a:t> have seen unexpected, and unexplained increase in impurity transport under specific operating conditions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W7-AS had an “High Density H-mode”[</a:t>
            </a:r>
            <a:r>
              <a:rPr lang="en-US" sz="1800" dirty="0" err="1" smtClean="0"/>
              <a:t>Grigull</a:t>
            </a:r>
            <a:r>
              <a:rPr lang="en-US" sz="1800" dirty="0" smtClean="0"/>
              <a:t>, ’01]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LHD has an impurity “hole” [Ida, ‘09]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No clear path exists to satisfactory impurity handling in a reactor scale </a:t>
            </a:r>
            <a:r>
              <a:rPr lang="en-US" sz="1800" dirty="0" err="1" smtClean="0"/>
              <a:t>stellarator</a:t>
            </a:r>
            <a:endParaRPr lang="en-US" sz="1800" dirty="0" smtClean="0"/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We have undertaken an experimental program to measure the impurity transport properties of the HSX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.  Our goals are to: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Inject aluminum neutrals into HSX plasmas using a laser blow-off technique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Measure the resulting radiation using AXUV photodiode arrays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Determine the impurity diffusivity and convective velocity using the STRAHL code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Compare these findings with the neoclassical model using the PENTA code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Progress has been made toward the experimental goals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Aluminum has been injected into HSX discharges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The injection was visible on a photodiode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 The injection did not perturbing the background plasma parameters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Two photodiode pinhole cameras have been installed on HSX, and five more are under construction.</a:t>
            </a:r>
            <a:endParaRPr lang="en-US" sz="1800" dirty="0"/>
          </a:p>
        </p:txBody>
      </p:sp>
      <p:sp>
        <p:nvSpPr>
          <p:cNvPr id="114" name="Text Box 112"/>
          <p:cNvSpPr txBox="1">
            <a:spLocks noChangeArrowheads="1"/>
          </p:cNvSpPr>
          <p:nvPr/>
        </p:nvSpPr>
        <p:spPr bwMode="auto">
          <a:xfrm>
            <a:off x="759548" y="9743768"/>
            <a:ext cx="9802812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Laser Blow-Off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35" name="Text Box 112"/>
          <p:cNvSpPr txBox="1">
            <a:spLocks noChangeArrowheads="1"/>
          </p:cNvSpPr>
          <p:nvPr/>
        </p:nvSpPr>
        <p:spPr bwMode="auto">
          <a:xfrm>
            <a:off x="22260911" y="11878852"/>
            <a:ext cx="10024078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Calculating Transport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Coefficients with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STRAHL</a:t>
            </a:r>
          </a:p>
        </p:txBody>
      </p:sp>
      <p:sp>
        <p:nvSpPr>
          <p:cNvPr id="2067" name="Text Box 368"/>
          <p:cNvSpPr txBox="1">
            <a:spLocks noChangeArrowheads="1"/>
          </p:cNvSpPr>
          <p:nvPr/>
        </p:nvSpPr>
        <p:spPr bwMode="auto">
          <a:xfrm>
            <a:off x="11072591" y="5788509"/>
            <a:ext cx="1590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Initial Results: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2068" name="Text Box 368"/>
          <p:cNvSpPr txBox="1">
            <a:spLocks noChangeArrowheads="1"/>
          </p:cNvSpPr>
          <p:nvPr/>
        </p:nvSpPr>
        <p:spPr bwMode="auto">
          <a:xfrm>
            <a:off x="10825595" y="12557603"/>
            <a:ext cx="5021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Simulation </a:t>
            </a:r>
            <a:r>
              <a:rPr lang="en-US" b="1" u="sng" dirty="0">
                <a:solidFill>
                  <a:srgbClr val="660033"/>
                </a:solidFill>
              </a:rPr>
              <a:t>of Impurity Radiation Profiles:</a:t>
            </a:r>
          </a:p>
        </p:txBody>
      </p:sp>
      <p:sp>
        <p:nvSpPr>
          <p:cNvPr id="147" name="Text Box 112"/>
          <p:cNvSpPr txBox="1">
            <a:spLocks noChangeArrowheads="1"/>
          </p:cNvSpPr>
          <p:nvPr/>
        </p:nvSpPr>
        <p:spPr bwMode="auto">
          <a:xfrm>
            <a:off x="22269450" y="2203450"/>
            <a:ext cx="9953625" cy="5857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Reconstruction of Impurity Emissivity Profile</a:t>
            </a:r>
          </a:p>
        </p:txBody>
      </p:sp>
      <p:sp>
        <p:nvSpPr>
          <p:cNvPr id="2070" name="Text Box 368"/>
          <p:cNvSpPr txBox="1">
            <a:spLocks noChangeArrowheads="1"/>
          </p:cNvSpPr>
          <p:nvPr/>
        </p:nvSpPr>
        <p:spPr bwMode="auto">
          <a:xfrm>
            <a:off x="22270893" y="4690342"/>
            <a:ext cx="40274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>
                <a:solidFill>
                  <a:srgbClr val="660033"/>
                </a:solidFill>
              </a:rPr>
              <a:t>Determining the View of Each Detector:</a:t>
            </a:r>
          </a:p>
        </p:txBody>
      </p:sp>
      <p:sp>
        <p:nvSpPr>
          <p:cNvPr id="2071" name="Text Box 368"/>
          <p:cNvSpPr txBox="1">
            <a:spLocks noChangeArrowheads="1"/>
          </p:cNvSpPr>
          <p:nvPr/>
        </p:nvSpPr>
        <p:spPr bwMode="auto">
          <a:xfrm>
            <a:off x="22248813" y="8056898"/>
            <a:ext cx="38687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660033"/>
                </a:solidFill>
              </a:rPr>
              <a:t>Synthetic Diagnostic with Noisy Data:</a:t>
            </a:r>
          </a:p>
        </p:txBody>
      </p:sp>
      <p:sp>
        <p:nvSpPr>
          <p:cNvPr id="2072" name="Text Box 367"/>
          <p:cNvSpPr txBox="1">
            <a:spLocks noChangeArrowheads="1"/>
          </p:cNvSpPr>
          <p:nvPr/>
        </p:nvSpPr>
        <p:spPr bwMode="auto">
          <a:xfrm>
            <a:off x="22380431" y="5020542"/>
            <a:ext cx="5685414" cy="299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The volume around the paraxial ray is </a:t>
            </a:r>
            <a:r>
              <a:rPr lang="en-US" dirty="0" err="1"/>
              <a:t>discretized</a:t>
            </a:r>
            <a:endParaRPr lang="en-US" dirty="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The solid angle of the detector, as viewed from the center of each volume element, is calculated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This gives the relationship between the emission in each volume element and the signal at the detector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Since each volume element is small, it is taken to be located at a single radial location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volume elements can be binned into the appropriate portion of a matrix relating the </a:t>
            </a:r>
            <a:r>
              <a:rPr lang="en-US" dirty="0"/>
              <a:t>1D emissivity </a:t>
            </a:r>
            <a:r>
              <a:rPr lang="en-US" dirty="0" smtClean="0"/>
              <a:t>profile to </a:t>
            </a:r>
            <a:r>
              <a:rPr lang="en-US" dirty="0"/>
              <a:t>the  power incident on </a:t>
            </a:r>
            <a:r>
              <a:rPr lang="en-US" dirty="0" smtClean="0"/>
              <a:t>each </a:t>
            </a:r>
            <a:r>
              <a:rPr lang="en-US" dirty="0"/>
              <a:t>detector</a:t>
            </a:r>
          </a:p>
        </p:txBody>
      </p:sp>
      <p:sp>
        <p:nvSpPr>
          <p:cNvPr id="2073" name="Text Box 367"/>
          <p:cNvSpPr txBox="1">
            <a:spLocks noChangeArrowheads="1"/>
          </p:cNvSpPr>
          <p:nvPr/>
        </p:nvSpPr>
        <p:spPr bwMode="auto">
          <a:xfrm>
            <a:off x="22363113" y="8431548"/>
            <a:ext cx="4125912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Exact expected signals are calculated for each detector from the view information and the emissivity profile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A Monte-Carlo code adds uncorrelated noise (5% std. dev.) to the exact signal predicted for each detector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At each iteration, a least-squares inversion is performed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The mean and standard deviation of the inversion results are compared to the exact profile</a:t>
            </a:r>
          </a:p>
        </p:txBody>
      </p:sp>
      <p:sp>
        <p:nvSpPr>
          <p:cNvPr id="2074" name="Text Box 367"/>
          <p:cNvSpPr txBox="1">
            <a:spLocks noChangeArrowheads="1"/>
          </p:cNvSpPr>
          <p:nvPr/>
        </p:nvSpPr>
        <p:spPr bwMode="auto">
          <a:xfrm>
            <a:off x="22354522" y="2883254"/>
            <a:ext cx="9985808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Impurity radiation will be detected with AXUV photodiode </a:t>
            </a:r>
            <a:r>
              <a:rPr lang="en-US" dirty="0" smtClean="0"/>
              <a:t>arrays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Two have been </a:t>
            </a:r>
            <a:r>
              <a:rPr lang="en-US" dirty="0" smtClean="0"/>
              <a:t>installed on </a:t>
            </a:r>
            <a:r>
              <a:rPr lang="en-US" dirty="0" smtClean="0"/>
              <a:t>HSX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Five more are under construction</a:t>
            </a:r>
            <a:endParaRPr lang="en-US" dirty="0" smtClean="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</a:t>
            </a:r>
            <a:r>
              <a:rPr lang="en-US" dirty="0"/>
              <a:t>detectors </a:t>
            </a:r>
            <a:r>
              <a:rPr lang="en-US" dirty="0" smtClean="0"/>
              <a:t>view </a:t>
            </a:r>
            <a:r>
              <a:rPr lang="en-US" dirty="0"/>
              <a:t>the plasma through a 1 mm pinhole to achieve spatial resolution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A beryllium filter can be rotated over the </a:t>
            </a:r>
            <a:r>
              <a:rPr lang="en-US" dirty="0" smtClean="0"/>
              <a:t>pinhole on several of the detectors  </a:t>
            </a:r>
            <a:r>
              <a:rPr lang="en-US" dirty="0"/>
              <a:t>so that the photodiode </a:t>
            </a:r>
            <a:r>
              <a:rPr lang="en-US" dirty="0" smtClean="0"/>
              <a:t>detects only the </a:t>
            </a:r>
            <a:r>
              <a:rPr lang="en-US" dirty="0"/>
              <a:t>soft X-ray </a:t>
            </a:r>
            <a:r>
              <a:rPr lang="en-US" dirty="0" smtClean="0"/>
              <a:t>emission</a:t>
            </a:r>
            <a:endParaRPr lang="en-US" dirty="0"/>
          </a:p>
        </p:txBody>
      </p:sp>
      <p:pic>
        <p:nvPicPr>
          <p:cNvPr id="2076" name="Picture 133" descr="D:\svn\projects\Impurity_Transport\Presentations\APS 2010\Detector 2 Powers 5pc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11275" y="8596648"/>
            <a:ext cx="150495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7" name="Picture 134" descr="D:\svn\projects\Impurity_Transport\Presentations\APS 2010\Detector 1 Powers 5pc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3175" y="9749173"/>
            <a:ext cx="15621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" name="Picture 135" descr="D:\svn\projects\Impurity_Transport\Presentations\APS 2010\Reconstructed_Emiss_Prof_5pc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051250" y="8482348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9" name="Text Box 599"/>
          <p:cNvSpPr txBox="1">
            <a:spLocks noChangeArrowheads="1"/>
          </p:cNvSpPr>
          <p:nvPr/>
        </p:nvSpPr>
        <p:spPr bwMode="auto">
          <a:xfrm>
            <a:off x="30886400" y="8957010"/>
            <a:ext cx="15843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Exact Profile</a:t>
            </a:r>
          </a:p>
        </p:txBody>
      </p:sp>
      <p:sp>
        <p:nvSpPr>
          <p:cNvPr id="2080" name="Line 713"/>
          <p:cNvSpPr>
            <a:spLocks noChangeShapeType="1"/>
          </p:cNvSpPr>
          <p:nvPr/>
        </p:nvSpPr>
        <p:spPr bwMode="auto">
          <a:xfrm flipH="1">
            <a:off x="30861000" y="9230060"/>
            <a:ext cx="334963" cy="24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5" name="Text Box 368"/>
          <p:cNvSpPr txBox="1">
            <a:spLocks noChangeArrowheads="1"/>
          </p:cNvSpPr>
          <p:nvPr/>
        </p:nvSpPr>
        <p:spPr bwMode="auto">
          <a:xfrm>
            <a:off x="10965441" y="2956791"/>
            <a:ext cx="43957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>
                <a:solidFill>
                  <a:srgbClr val="660033"/>
                </a:solidFill>
              </a:rPr>
              <a:t>HSX Beam Line Details:</a:t>
            </a:r>
          </a:p>
        </p:txBody>
      </p:sp>
      <p:sp>
        <p:nvSpPr>
          <p:cNvPr id="183" name="Rectangle 708"/>
          <p:cNvSpPr>
            <a:spLocks noChangeArrowheads="1"/>
          </p:cNvSpPr>
          <p:nvPr/>
        </p:nvSpPr>
        <p:spPr bwMode="auto">
          <a:xfrm>
            <a:off x="10947112" y="3241964"/>
            <a:ext cx="382517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Laser: </a:t>
            </a:r>
            <a:r>
              <a:rPr lang="en-US" dirty="0" smtClean="0"/>
              <a:t>850 </a:t>
            </a:r>
            <a:r>
              <a:rPr lang="en-US" dirty="0" err="1"/>
              <a:t>mJ</a:t>
            </a:r>
            <a:r>
              <a:rPr lang="en-US" dirty="0"/>
              <a:t> YAG – </a:t>
            </a:r>
            <a:r>
              <a:rPr lang="en-US" dirty="0" err="1"/>
              <a:t>Surelight</a:t>
            </a:r>
            <a:r>
              <a:rPr lang="en-US" dirty="0"/>
              <a:t> III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Allows use of up to a 4 mm </a:t>
            </a:r>
            <a:r>
              <a:rPr lang="en-US" dirty="0" smtClean="0"/>
              <a:t>spot at 7 J/cm</a:t>
            </a:r>
            <a:r>
              <a:rPr lang="en-US" baseline="30000" dirty="0" smtClean="0"/>
              <a:t>2</a:t>
            </a:r>
            <a:endParaRPr lang="en-US" baseline="30000" dirty="0"/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Solid angle of injection: 3 x 10</a:t>
            </a:r>
            <a:r>
              <a:rPr lang="en-US" baseline="30000" dirty="0"/>
              <a:t>-3 </a:t>
            </a:r>
            <a:r>
              <a:rPr lang="en-US" dirty="0" err="1"/>
              <a:t>sr</a:t>
            </a:r>
            <a:endParaRPr lang="en-US" dirty="0"/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Spot size adjustable by movable lens</a:t>
            </a:r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Projected </a:t>
            </a:r>
            <a:r>
              <a:rPr lang="en-US" dirty="0"/>
              <a:t>to inject </a:t>
            </a:r>
            <a:r>
              <a:rPr lang="en-US" dirty="0" smtClean="0"/>
              <a:t>up to 10</a:t>
            </a:r>
            <a:r>
              <a:rPr lang="en-US" baseline="30000" dirty="0" smtClean="0"/>
              <a:t>16</a:t>
            </a:r>
            <a:r>
              <a:rPr lang="en-US" dirty="0" smtClean="0"/>
              <a:t> </a:t>
            </a:r>
            <a:r>
              <a:rPr lang="en-US" dirty="0"/>
              <a:t>neutrals into the </a:t>
            </a:r>
            <a:r>
              <a:rPr lang="en-US" dirty="0" smtClean="0"/>
              <a:t>plasma per pulse</a:t>
            </a:r>
            <a:endParaRPr lang="en-US" dirty="0"/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endParaRPr lang="en-US" sz="1800" dirty="0"/>
          </a:p>
          <a:p>
            <a:pPr marL="228600" indent="-227013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1400" dirty="0">
              <a:latin typeface="Times New Roman" pitchFamily="18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29498925" y="8528086"/>
            <a:ext cx="2605088" cy="10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89" name="Line 713"/>
          <p:cNvSpPr>
            <a:spLocks noChangeShapeType="1"/>
          </p:cNvSpPr>
          <p:nvPr/>
        </p:nvSpPr>
        <p:spPr bwMode="auto">
          <a:xfrm flipV="1">
            <a:off x="29002038" y="10307973"/>
            <a:ext cx="873125" cy="760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0" name="TextBox 186"/>
          <p:cNvSpPr txBox="1">
            <a:spLocks noChangeArrowheads="1"/>
          </p:cNvSpPr>
          <p:nvPr/>
        </p:nvSpPr>
        <p:spPr bwMode="auto">
          <a:xfrm>
            <a:off x="29163963" y="8104305"/>
            <a:ext cx="3295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/>
              <a:t>Comparison of exact emissivity profile and inversion results</a:t>
            </a:r>
          </a:p>
        </p:txBody>
      </p:sp>
      <p:sp>
        <p:nvSpPr>
          <p:cNvPr id="2091" name="Line 713"/>
          <p:cNvSpPr>
            <a:spLocks noChangeShapeType="1"/>
          </p:cNvSpPr>
          <p:nvPr/>
        </p:nvSpPr>
        <p:spPr bwMode="auto">
          <a:xfrm flipV="1">
            <a:off x="31413450" y="10384173"/>
            <a:ext cx="523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2" name="Text Box 599"/>
          <p:cNvSpPr txBox="1">
            <a:spLocks noChangeArrowheads="1"/>
          </p:cNvSpPr>
          <p:nvPr/>
        </p:nvSpPr>
        <p:spPr bwMode="auto">
          <a:xfrm>
            <a:off x="30262513" y="11227135"/>
            <a:ext cx="2112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Mean Inversion Results</a:t>
            </a:r>
          </a:p>
        </p:txBody>
      </p:sp>
      <p:pic>
        <p:nvPicPr>
          <p:cNvPr id="2093" name="Picture 139" descr="D:\svn\projects\Impurity_Transport\Presentations\APS 2010\RadiatedPower_SXR_1pct_A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721532" y="13107297"/>
            <a:ext cx="3319463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9" name="Text Box 599"/>
          <p:cNvSpPr txBox="1">
            <a:spLocks noChangeArrowheads="1"/>
          </p:cNvSpPr>
          <p:nvPr/>
        </p:nvSpPr>
        <p:spPr bwMode="auto">
          <a:xfrm>
            <a:off x="4018547" y="14889559"/>
            <a:ext cx="2676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A laser blow-off target that has been </a:t>
            </a:r>
            <a:r>
              <a:rPr lang="en-US" sz="1400" b="1" dirty="0" smtClean="0"/>
              <a:t>used on </a:t>
            </a:r>
            <a:r>
              <a:rPr lang="en-US" sz="1400" b="1" dirty="0" smtClean="0"/>
              <a:t>HSX</a:t>
            </a:r>
            <a:endParaRPr lang="en-US" sz="1400" b="1" dirty="0"/>
          </a:p>
        </p:txBody>
      </p:sp>
      <p:sp>
        <p:nvSpPr>
          <p:cNvPr id="2100" name="Text Box 373"/>
          <p:cNvSpPr txBox="1">
            <a:spLocks noChangeArrowheads="1"/>
          </p:cNvSpPr>
          <p:nvPr/>
        </p:nvSpPr>
        <p:spPr bwMode="auto">
          <a:xfrm>
            <a:off x="11104524" y="6165506"/>
            <a:ext cx="4298386" cy="2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Test injections have been performed with:</a:t>
            </a:r>
            <a:endParaRPr lang="en-US" dirty="0" smtClean="0"/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1 </a:t>
            </a:r>
            <a:r>
              <a:rPr lang="el-GR" dirty="0" smtClean="0"/>
              <a:t>μ</a:t>
            </a:r>
            <a:r>
              <a:rPr lang="en-US" dirty="0" smtClean="0"/>
              <a:t>m </a:t>
            </a:r>
            <a:r>
              <a:rPr lang="en-US" dirty="0" smtClean="0"/>
              <a:t>aluminum </a:t>
            </a:r>
            <a:r>
              <a:rPr lang="en-US" dirty="0" smtClean="0"/>
              <a:t>layer</a:t>
            </a:r>
            <a:endParaRPr lang="en-US" dirty="0" smtClean="0"/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Full laser power (850 </a:t>
            </a:r>
            <a:r>
              <a:rPr lang="en-US" dirty="0" err="1" smtClean="0"/>
              <a:t>mJ</a:t>
            </a:r>
            <a:r>
              <a:rPr lang="en-US" dirty="0" smtClean="0"/>
              <a:t>)</a:t>
            </a:r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1 mm diameter laser spot</a:t>
            </a:r>
            <a:endParaRPr lang="en-US" dirty="0" smtClean="0"/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The injections were visible </a:t>
            </a:r>
            <a:r>
              <a:rPr lang="en-US" dirty="0" smtClean="0"/>
              <a:t>on photodiode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They did </a:t>
            </a:r>
            <a:r>
              <a:rPr lang="en-US" dirty="0" smtClean="0"/>
              <a:t>not significantly impact the line-averaged density or stored energy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endParaRPr lang="en-US" baseline="30000" dirty="0"/>
          </a:p>
        </p:txBody>
      </p:sp>
      <p:sp>
        <p:nvSpPr>
          <p:cNvPr id="2101" name="TextBox 200"/>
          <p:cNvSpPr txBox="1">
            <a:spLocks noChangeArrowheads="1"/>
          </p:cNvSpPr>
          <p:nvPr/>
        </p:nvSpPr>
        <p:spPr bwMode="auto">
          <a:xfrm>
            <a:off x="15978414" y="12897856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Total </a:t>
            </a:r>
            <a:r>
              <a:rPr lang="en-US" sz="1400" b="1" dirty="0" smtClean="0"/>
              <a:t>Emissivity </a:t>
            </a:r>
            <a:r>
              <a:rPr lang="en-US" sz="1400" b="1" dirty="0"/>
              <a:t>Profile</a:t>
            </a:r>
          </a:p>
        </p:txBody>
      </p:sp>
      <p:sp>
        <p:nvSpPr>
          <p:cNvPr id="2102" name="TextBox 201"/>
          <p:cNvSpPr txBox="1">
            <a:spLocks noChangeArrowheads="1"/>
          </p:cNvSpPr>
          <p:nvPr/>
        </p:nvSpPr>
        <p:spPr bwMode="auto">
          <a:xfrm>
            <a:off x="19162857" y="12899443"/>
            <a:ext cx="266223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Soft X-Ray Emissivity Profile</a:t>
            </a:r>
          </a:p>
        </p:txBody>
      </p:sp>
      <p:sp>
        <p:nvSpPr>
          <p:cNvPr id="2103" name="Text Box 373"/>
          <p:cNvSpPr txBox="1">
            <a:spLocks noChangeArrowheads="1"/>
          </p:cNvSpPr>
          <p:nvPr/>
        </p:nvSpPr>
        <p:spPr bwMode="auto">
          <a:xfrm>
            <a:off x="10891982" y="12971801"/>
            <a:ext cx="438611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Assumes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Al</a:t>
            </a:r>
            <a:r>
              <a:rPr lang="en-US" dirty="0" smtClean="0"/>
              <a:t> = 0.01 n</a:t>
            </a:r>
            <a:r>
              <a:rPr lang="en-US" baseline="-25000" dirty="0" smtClean="0"/>
              <a:t>e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Total </a:t>
            </a:r>
            <a:r>
              <a:rPr lang="en-US" dirty="0"/>
              <a:t>emissivity </a:t>
            </a:r>
            <a:r>
              <a:rPr lang="en-US" dirty="0" smtClean="0"/>
              <a:t>was </a:t>
            </a:r>
            <a:r>
              <a:rPr lang="en-US" dirty="0"/>
              <a:t>calculated with </a:t>
            </a:r>
            <a:r>
              <a:rPr lang="en-US" dirty="0" smtClean="0"/>
              <a:t>ADAS, using HSX plasma parameters</a:t>
            </a:r>
            <a:endParaRPr lang="en-US" dirty="0"/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Integrated: </a:t>
            </a:r>
            <a:r>
              <a:rPr lang="en-US" dirty="0" err="1" smtClean="0"/>
              <a:t>P</a:t>
            </a:r>
            <a:r>
              <a:rPr lang="en-US" baseline="-25000" dirty="0" err="1"/>
              <a:t>T</a:t>
            </a:r>
            <a:r>
              <a:rPr lang="en-US" baseline="-25000" dirty="0" err="1" smtClean="0"/>
              <a:t>ot</a:t>
            </a:r>
            <a:r>
              <a:rPr lang="en-US" dirty="0" smtClean="0"/>
              <a:t> </a:t>
            </a:r>
            <a:r>
              <a:rPr lang="en-US" dirty="0"/>
              <a:t>= 1.65 kW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The portion of the </a:t>
            </a:r>
            <a:r>
              <a:rPr lang="en-US" dirty="0" smtClean="0"/>
              <a:t>radiation that </a:t>
            </a:r>
            <a:r>
              <a:rPr lang="en-US" dirty="0"/>
              <a:t>would transmit through a 5 </a:t>
            </a:r>
            <a:r>
              <a:rPr lang="el-GR" dirty="0"/>
              <a:t>μ</a:t>
            </a:r>
            <a:r>
              <a:rPr lang="en-US" dirty="0"/>
              <a:t>m beryllium filter was also calculated</a:t>
            </a:r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/>
              <a:t>Integrated: P</a:t>
            </a:r>
            <a:r>
              <a:rPr lang="en-US" baseline="-25000" dirty="0"/>
              <a:t>SXR</a:t>
            </a:r>
            <a:r>
              <a:rPr lang="en-US" dirty="0"/>
              <a:t> = 10 </a:t>
            </a:r>
            <a:r>
              <a:rPr lang="en-US" dirty="0" smtClean="0"/>
              <a:t>W</a:t>
            </a:r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SXR data won’t be useful in the outer two-thirds of the plasma</a:t>
            </a:r>
            <a:endParaRPr lang="en-US" dirty="0"/>
          </a:p>
        </p:txBody>
      </p:sp>
      <p:sp>
        <p:nvSpPr>
          <p:cNvPr id="2108" name="Text Box 599"/>
          <p:cNvSpPr txBox="1">
            <a:spLocks noChangeArrowheads="1"/>
          </p:cNvSpPr>
          <p:nvPr/>
        </p:nvSpPr>
        <p:spPr bwMode="auto">
          <a:xfrm>
            <a:off x="27890788" y="11044573"/>
            <a:ext cx="26368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Standard Deviation of Inversion Results</a:t>
            </a:r>
          </a:p>
        </p:txBody>
      </p:sp>
      <p:sp>
        <p:nvSpPr>
          <p:cNvPr id="2121" name="AutoShape 679"/>
          <p:cNvSpPr>
            <a:spLocks noChangeArrowheads="1"/>
          </p:cNvSpPr>
          <p:nvPr/>
        </p:nvSpPr>
        <p:spPr bwMode="auto">
          <a:xfrm>
            <a:off x="28227338" y="9374523"/>
            <a:ext cx="803275" cy="685800"/>
          </a:xfrm>
          <a:prstGeom prst="rightArrow">
            <a:avLst>
              <a:gd name="adj1" fmla="val 50000"/>
              <a:gd name="adj2" fmla="val 5012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22" name="TextBox 225"/>
          <p:cNvSpPr txBox="1">
            <a:spLocks noChangeArrowheads="1"/>
          </p:cNvSpPr>
          <p:nvPr/>
        </p:nvSpPr>
        <p:spPr bwMode="auto">
          <a:xfrm>
            <a:off x="26558875" y="8061660"/>
            <a:ext cx="1965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/>
              <a:t>Detector Signals</a:t>
            </a:r>
          </a:p>
          <a:p>
            <a:pPr algn="ctr"/>
            <a:r>
              <a:rPr lang="en-US" sz="1400" b="1"/>
              <a:t>With Noise Added</a:t>
            </a:r>
          </a:p>
        </p:txBody>
      </p:sp>
      <p:sp>
        <p:nvSpPr>
          <p:cNvPr id="2123" name="TextBox 226"/>
          <p:cNvSpPr txBox="1">
            <a:spLocks noChangeArrowheads="1"/>
          </p:cNvSpPr>
          <p:nvPr/>
        </p:nvSpPr>
        <p:spPr bwMode="auto">
          <a:xfrm>
            <a:off x="27625675" y="9565023"/>
            <a:ext cx="1965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/>
              <a:t>Inversion</a:t>
            </a:r>
          </a:p>
        </p:txBody>
      </p:sp>
      <p:pic>
        <p:nvPicPr>
          <p:cNvPr id="2124" name="Picture 14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688294" y="4904047"/>
            <a:ext cx="2063149" cy="26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5" name="Text Box 599"/>
          <p:cNvSpPr txBox="1">
            <a:spLocks noChangeArrowheads="1"/>
          </p:cNvSpPr>
          <p:nvPr/>
        </p:nvSpPr>
        <p:spPr bwMode="auto">
          <a:xfrm>
            <a:off x="28336874" y="4703157"/>
            <a:ext cx="15843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AXUV-20EL Chip</a:t>
            </a:r>
          </a:p>
        </p:txBody>
      </p:sp>
      <p:sp>
        <p:nvSpPr>
          <p:cNvPr id="2126" name="Text Box 599"/>
          <p:cNvSpPr txBox="1">
            <a:spLocks noChangeArrowheads="1"/>
          </p:cNvSpPr>
          <p:nvPr/>
        </p:nvSpPr>
        <p:spPr bwMode="auto">
          <a:xfrm>
            <a:off x="28686847" y="5687985"/>
            <a:ext cx="94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Pinhole</a:t>
            </a:r>
          </a:p>
        </p:txBody>
      </p:sp>
      <p:sp>
        <p:nvSpPr>
          <p:cNvPr id="2127" name="Text Box 599"/>
          <p:cNvSpPr txBox="1">
            <a:spLocks noChangeArrowheads="1"/>
          </p:cNvSpPr>
          <p:nvPr/>
        </p:nvSpPr>
        <p:spPr bwMode="auto">
          <a:xfrm>
            <a:off x="28150561" y="6338571"/>
            <a:ext cx="14843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Channel 1 View</a:t>
            </a:r>
          </a:p>
        </p:txBody>
      </p:sp>
      <p:sp>
        <p:nvSpPr>
          <p:cNvPr id="2128" name="Line 713"/>
          <p:cNvSpPr>
            <a:spLocks noChangeShapeType="1"/>
          </p:cNvSpPr>
          <p:nvPr/>
        </p:nvSpPr>
        <p:spPr bwMode="auto">
          <a:xfrm flipV="1">
            <a:off x="29453177" y="6041708"/>
            <a:ext cx="1125537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9" name="Text Box 599"/>
          <p:cNvSpPr txBox="1">
            <a:spLocks noChangeArrowheads="1"/>
          </p:cNvSpPr>
          <p:nvPr/>
        </p:nvSpPr>
        <p:spPr bwMode="auto">
          <a:xfrm>
            <a:off x="30668625" y="7240269"/>
            <a:ext cx="1743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Channel 20 View</a:t>
            </a:r>
          </a:p>
        </p:txBody>
      </p:sp>
      <p:sp>
        <p:nvSpPr>
          <p:cNvPr id="2" name="Line 713"/>
          <p:cNvSpPr>
            <a:spLocks noChangeShapeType="1"/>
          </p:cNvSpPr>
          <p:nvPr/>
        </p:nvSpPr>
        <p:spPr bwMode="auto">
          <a:xfrm flipH="1" flipV="1">
            <a:off x="31437982" y="6104197"/>
            <a:ext cx="29989" cy="1116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1" name="Text Box 599"/>
          <p:cNvSpPr txBox="1">
            <a:spLocks noChangeArrowheads="1"/>
          </p:cNvSpPr>
          <p:nvPr/>
        </p:nvSpPr>
        <p:spPr bwMode="auto">
          <a:xfrm>
            <a:off x="28209008" y="7062038"/>
            <a:ext cx="115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err="1"/>
              <a:t>Separatrix</a:t>
            </a:r>
            <a:endParaRPr lang="en-US" sz="1400" dirty="0"/>
          </a:p>
        </p:txBody>
      </p:sp>
      <p:sp>
        <p:nvSpPr>
          <p:cNvPr id="2132" name="Line 713"/>
          <p:cNvSpPr>
            <a:spLocks noChangeShapeType="1"/>
          </p:cNvSpPr>
          <p:nvPr/>
        </p:nvSpPr>
        <p:spPr bwMode="auto">
          <a:xfrm flipV="1">
            <a:off x="29194702" y="6899103"/>
            <a:ext cx="846138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9" name="Rectangle 238"/>
          <p:cNvSpPr/>
          <p:nvPr/>
        </p:nvSpPr>
        <p:spPr>
          <a:xfrm>
            <a:off x="29370770" y="4939262"/>
            <a:ext cx="1138238" cy="534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34" name="Line 713"/>
          <p:cNvSpPr>
            <a:spLocks noChangeShapeType="1"/>
          </p:cNvSpPr>
          <p:nvPr/>
        </p:nvSpPr>
        <p:spPr bwMode="auto">
          <a:xfrm>
            <a:off x="29911963" y="4876339"/>
            <a:ext cx="987280" cy="2499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5" name="Line 713"/>
          <p:cNvSpPr>
            <a:spLocks noChangeShapeType="1"/>
          </p:cNvSpPr>
          <p:nvPr/>
        </p:nvSpPr>
        <p:spPr bwMode="auto">
          <a:xfrm flipV="1">
            <a:off x="29475834" y="5261524"/>
            <a:ext cx="1462088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6" name="Text Box 599"/>
          <p:cNvSpPr txBox="1">
            <a:spLocks noChangeArrowheads="1"/>
          </p:cNvSpPr>
          <p:nvPr/>
        </p:nvSpPr>
        <p:spPr bwMode="auto">
          <a:xfrm>
            <a:off x="28280014" y="7614488"/>
            <a:ext cx="115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Vessel</a:t>
            </a:r>
          </a:p>
        </p:txBody>
      </p:sp>
      <p:sp>
        <p:nvSpPr>
          <p:cNvPr id="2137" name="Line 713"/>
          <p:cNvSpPr>
            <a:spLocks noChangeShapeType="1"/>
          </p:cNvSpPr>
          <p:nvPr/>
        </p:nvSpPr>
        <p:spPr bwMode="auto">
          <a:xfrm flipV="1">
            <a:off x="29026716" y="7325129"/>
            <a:ext cx="846138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138" name="Picture 14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403175" y="13322463"/>
            <a:ext cx="4120861" cy="7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4" name="Rectangle 243"/>
          <p:cNvSpPr/>
          <p:nvPr/>
        </p:nvSpPr>
        <p:spPr>
          <a:xfrm>
            <a:off x="28341638" y="13731900"/>
            <a:ext cx="12382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7306588" y="13682688"/>
            <a:ext cx="90487" cy="236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5" name="Straight Arrow Connector 54"/>
          <p:cNvCxnSpPr>
            <a:cxnSpLocks noChangeShapeType="1"/>
          </p:cNvCxnSpPr>
          <p:nvPr/>
        </p:nvCxnSpPr>
        <p:spPr bwMode="auto">
          <a:xfrm>
            <a:off x="936685" y="13763537"/>
            <a:ext cx="1028700" cy="1188"/>
          </a:xfrm>
          <a:prstGeom prst="straightConnector1">
            <a:avLst/>
          </a:prstGeom>
          <a:noFill/>
          <a:ln w="25400" algn="ctr">
            <a:solidFill>
              <a:srgbClr val="002060"/>
            </a:solidFill>
            <a:round/>
            <a:headEnd/>
            <a:tailEnd type="arrow" w="med" len="med"/>
          </a:ln>
        </p:spPr>
      </p:cxnSp>
      <p:sp>
        <p:nvSpPr>
          <p:cNvPr id="96" name="Rectangle 56"/>
          <p:cNvSpPr>
            <a:spLocks noChangeArrowheads="1"/>
          </p:cNvSpPr>
          <p:nvPr/>
        </p:nvSpPr>
        <p:spPr bwMode="auto">
          <a:xfrm>
            <a:off x="1990975" y="12852548"/>
            <a:ext cx="342900" cy="17716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2338993" y="12855960"/>
            <a:ext cx="58004" cy="735276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58"/>
          <p:cNvSpPr>
            <a:spLocks noChangeArrowheads="1"/>
          </p:cNvSpPr>
          <p:nvPr/>
        </p:nvSpPr>
        <p:spPr bwMode="auto">
          <a:xfrm>
            <a:off x="2338993" y="13859070"/>
            <a:ext cx="51180" cy="761430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9" name="Straight Arrow Connector 60"/>
          <p:cNvCxnSpPr>
            <a:cxnSpLocks noChangeShapeType="1"/>
          </p:cNvCxnSpPr>
          <p:nvPr/>
        </p:nvCxnSpPr>
        <p:spPr bwMode="auto">
          <a:xfrm flipV="1">
            <a:off x="2338993" y="13243797"/>
            <a:ext cx="857250" cy="371475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100" name="Straight Arrow Connector 63"/>
          <p:cNvCxnSpPr>
            <a:cxnSpLocks noChangeShapeType="1"/>
          </p:cNvCxnSpPr>
          <p:nvPr/>
        </p:nvCxnSpPr>
        <p:spPr bwMode="auto">
          <a:xfrm>
            <a:off x="2338993" y="13853384"/>
            <a:ext cx="857250" cy="40005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101" name="Straight Arrow Connector 69"/>
          <p:cNvCxnSpPr>
            <a:cxnSpLocks noChangeShapeType="1"/>
            <a:stCxn id="96" idx="3"/>
          </p:cNvCxnSpPr>
          <p:nvPr/>
        </p:nvCxnSpPr>
        <p:spPr bwMode="auto">
          <a:xfrm flipV="1">
            <a:off x="2333875" y="13736241"/>
            <a:ext cx="895635" cy="213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" name="TextBox 71"/>
          <p:cNvSpPr txBox="1">
            <a:spLocks noChangeArrowheads="1"/>
          </p:cNvSpPr>
          <p:nvPr/>
        </p:nvSpPr>
        <p:spPr bwMode="auto">
          <a:xfrm>
            <a:off x="901429" y="13401870"/>
            <a:ext cx="971550" cy="3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Laser</a:t>
            </a:r>
          </a:p>
        </p:txBody>
      </p:sp>
      <p:sp>
        <p:nvSpPr>
          <p:cNvPr id="103" name="TextBox 72"/>
          <p:cNvSpPr txBox="1">
            <a:spLocks noChangeArrowheads="1"/>
          </p:cNvSpPr>
          <p:nvPr/>
        </p:nvSpPr>
        <p:spPr bwMode="auto">
          <a:xfrm>
            <a:off x="2763474" y="13406821"/>
            <a:ext cx="10846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Metal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5" name="TextBox 75"/>
          <p:cNvSpPr txBox="1">
            <a:spLocks noChangeArrowheads="1"/>
          </p:cNvSpPr>
          <p:nvPr/>
        </p:nvSpPr>
        <p:spPr bwMode="auto">
          <a:xfrm rot="16200000">
            <a:off x="1400239" y="13520505"/>
            <a:ext cx="1543050" cy="3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Glass Slide</a:t>
            </a:r>
          </a:p>
        </p:txBody>
      </p:sp>
      <p:pic>
        <p:nvPicPr>
          <p:cNvPr id="2143" name="Picture 95" descr="D:\SVN\Projects\Impurity_Transport\Presentations\APS 2011\Perturbed_Photodiode_3_4_1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409424" y="5950598"/>
            <a:ext cx="3202535" cy="2401901"/>
          </a:xfrm>
          <a:prstGeom prst="rect">
            <a:avLst/>
          </a:prstGeom>
          <a:noFill/>
        </p:spPr>
      </p:pic>
      <p:pic>
        <p:nvPicPr>
          <p:cNvPr id="2144" name="Picture 96" descr="D:\SVN\Projects\Impurity_Transport\Presentations\APS 2011\Unperturbed_Background_3_4_1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436461" y="5974645"/>
            <a:ext cx="3234340" cy="2425755"/>
          </a:xfrm>
          <a:prstGeom prst="rect">
            <a:avLst/>
          </a:prstGeom>
          <a:noFill/>
        </p:spPr>
      </p:pic>
      <p:sp>
        <p:nvSpPr>
          <p:cNvPr id="115" name="Line 713"/>
          <p:cNvSpPr>
            <a:spLocks noChangeShapeType="1"/>
          </p:cNvSpPr>
          <p:nvPr/>
        </p:nvSpPr>
        <p:spPr bwMode="auto">
          <a:xfrm flipV="1">
            <a:off x="18610537" y="7945334"/>
            <a:ext cx="1483382" cy="4965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Line 713"/>
          <p:cNvSpPr>
            <a:spLocks noChangeShapeType="1"/>
          </p:cNvSpPr>
          <p:nvPr/>
        </p:nvSpPr>
        <p:spPr bwMode="auto">
          <a:xfrm flipH="1" flipV="1">
            <a:off x="17098470" y="7898036"/>
            <a:ext cx="1364921" cy="5228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Box 599"/>
          <p:cNvSpPr txBox="1">
            <a:spLocks noChangeArrowheads="1"/>
          </p:cNvSpPr>
          <p:nvPr/>
        </p:nvSpPr>
        <p:spPr bwMode="auto">
          <a:xfrm>
            <a:off x="17687527" y="8465263"/>
            <a:ext cx="166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Laser Firing Time</a:t>
            </a:r>
            <a:endParaRPr lang="en-US" sz="1400" dirty="0"/>
          </a:p>
        </p:txBody>
      </p:sp>
      <p:pic>
        <p:nvPicPr>
          <p:cNvPr id="2145" name="Picture 97" descr="D:\SVN\Projects\Impurity_Transport\Presentations\APS 2011\HSX_LBO_Target_Clear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57577" y="12839700"/>
            <a:ext cx="2390542" cy="1904737"/>
          </a:xfrm>
          <a:prstGeom prst="rect">
            <a:avLst/>
          </a:prstGeom>
          <a:noFill/>
        </p:spPr>
      </p:pic>
      <p:sp>
        <p:nvSpPr>
          <p:cNvPr id="120" name="Text Box 112"/>
          <p:cNvSpPr txBox="1">
            <a:spLocks noChangeArrowheads="1"/>
          </p:cNvSpPr>
          <p:nvPr/>
        </p:nvSpPr>
        <p:spPr bwMode="auto">
          <a:xfrm>
            <a:off x="10877550" y="2202584"/>
            <a:ext cx="1108710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The HSX Laser Blow-Off System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22" name="Text Box 599"/>
          <p:cNvSpPr txBox="1">
            <a:spLocks noChangeArrowheads="1"/>
          </p:cNvSpPr>
          <p:nvPr/>
        </p:nvSpPr>
        <p:spPr bwMode="auto">
          <a:xfrm>
            <a:off x="7459998" y="14914523"/>
            <a:ext cx="29222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The neutral spectrum for a 2 </a:t>
            </a:r>
            <a:r>
              <a:rPr lang="el-GR" sz="1400" b="1" dirty="0" smtClean="0"/>
              <a:t>μ</a:t>
            </a:r>
            <a:r>
              <a:rPr lang="en-US" sz="1400" b="1" dirty="0" smtClean="0"/>
              <a:t>m </a:t>
            </a:r>
            <a:r>
              <a:rPr lang="en-US" sz="1400" b="1" dirty="0" smtClean="0"/>
              <a:t>aluminum film </a:t>
            </a:r>
            <a:r>
              <a:rPr lang="en-US" sz="1400" b="1" dirty="0" smtClean="0"/>
              <a:t>illuminated with a 7 J/cm</a:t>
            </a:r>
            <a:r>
              <a:rPr lang="en-US" sz="1400" b="1" baseline="30000" dirty="0" smtClean="0"/>
              <a:t>2</a:t>
            </a:r>
            <a:r>
              <a:rPr lang="en-US" sz="1400" b="1" dirty="0" smtClean="0"/>
              <a:t> laser pulse [Breton </a:t>
            </a:r>
            <a:r>
              <a:rPr lang="en-US" sz="1400" b="1" dirty="0" smtClean="0"/>
              <a:t>‘80]</a:t>
            </a:r>
            <a:endParaRPr lang="en-US" sz="1400" b="1" dirty="0"/>
          </a:p>
        </p:txBody>
      </p:sp>
      <p:sp>
        <p:nvSpPr>
          <p:cNvPr id="2096" name="TextBox 195"/>
          <p:cNvSpPr txBox="1">
            <a:spLocks noChangeArrowheads="1"/>
          </p:cNvSpPr>
          <p:nvPr/>
        </p:nvSpPr>
        <p:spPr bwMode="auto">
          <a:xfrm>
            <a:off x="16298092" y="5774073"/>
            <a:ext cx="26622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Bare Photodiode</a:t>
            </a:r>
            <a:endParaRPr lang="en-US" sz="1400" b="1" dirty="0"/>
          </a:p>
        </p:txBody>
      </p:sp>
      <p:sp>
        <p:nvSpPr>
          <p:cNvPr id="2095" name="TextBox 192"/>
          <p:cNvSpPr txBox="1">
            <a:spLocks noChangeArrowheads="1"/>
          </p:cNvSpPr>
          <p:nvPr/>
        </p:nvSpPr>
        <p:spPr bwMode="auto">
          <a:xfrm>
            <a:off x="18972049" y="5796734"/>
            <a:ext cx="232568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 smtClean="0"/>
              <a:t>Background Parameters</a:t>
            </a:r>
            <a:endParaRPr lang="en-US" sz="1400" b="1" dirty="0"/>
          </a:p>
        </p:txBody>
      </p:sp>
      <p:pic>
        <p:nvPicPr>
          <p:cNvPr id="2152" name="Picture 104" descr="D:\SVN\Projects\Impurity_Transport\Presentations\APS 2011\Neutral Penetration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42449" y="9972334"/>
            <a:ext cx="3206114" cy="2400299"/>
          </a:xfrm>
          <a:prstGeom prst="rect">
            <a:avLst/>
          </a:prstGeom>
          <a:noFill/>
        </p:spPr>
      </p:pic>
      <p:pic>
        <p:nvPicPr>
          <p:cNvPr id="2153" name="Picture 105" descr="D:\SVN\Projects\Impurity_Transport\Presentations\APS 2011\Neutral Spectrum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81849" y="12632526"/>
            <a:ext cx="3277169" cy="2346687"/>
          </a:xfrm>
          <a:prstGeom prst="rect">
            <a:avLst/>
          </a:prstGeom>
          <a:noFill/>
        </p:spPr>
      </p:pic>
      <p:pic>
        <p:nvPicPr>
          <p:cNvPr id="2154" name="Picture 106" descr="D:\SVN\Projects\Impurity_Transport\Presentations\APS 2011\HSX LBO Sample Chamber Left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839951" y="3276601"/>
            <a:ext cx="2343149" cy="1963302"/>
          </a:xfrm>
          <a:prstGeom prst="rect">
            <a:avLst/>
          </a:prstGeom>
          <a:noFill/>
        </p:spPr>
      </p:pic>
      <p:sp>
        <p:nvSpPr>
          <p:cNvPr id="124" name="Text Box 112"/>
          <p:cNvSpPr txBox="1">
            <a:spLocks noChangeArrowheads="1"/>
          </p:cNvSpPr>
          <p:nvPr/>
        </p:nvSpPr>
        <p:spPr bwMode="auto">
          <a:xfrm>
            <a:off x="10877550" y="8892671"/>
            <a:ext cx="1108710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Simulation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of Laser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Blow-Off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pic>
        <p:nvPicPr>
          <p:cNvPr id="1026" name="Picture 2" descr="C:\SVN\Projects\Impurity_Transport\Presentations\APS 2011\HSX LBO Diagram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7494250" y="2897296"/>
            <a:ext cx="4851400" cy="2424003"/>
          </a:xfrm>
          <a:prstGeom prst="rect">
            <a:avLst/>
          </a:prstGeom>
          <a:noFill/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471410" y="9858034"/>
          <a:ext cx="3701427" cy="2628900"/>
        </p:xfrm>
        <a:graphic>
          <a:graphicData uri="http://schemas.openxmlformats.org/presentationml/2006/ole">
            <p:oleObj spid="_x0000_s1027" name="Acrobat Document" r:id="rId18" imgW="4371811" imgH="3104983" progId="AcroExch.Document.7">
              <p:embed/>
            </p:oleObj>
          </a:graphicData>
        </a:graphic>
      </p:graphicFrame>
      <p:sp>
        <p:nvSpPr>
          <p:cNvPr id="90" name="Text Box 368"/>
          <p:cNvSpPr txBox="1">
            <a:spLocks noChangeArrowheads="1"/>
          </p:cNvSpPr>
          <p:nvPr/>
        </p:nvSpPr>
        <p:spPr bwMode="auto">
          <a:xfrm>
            <a:off x="10882745" y="9602630"/>
            <a:ext cx="5021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Simulation </a:t>
            </a:r>
            <a:r>
              <a:rPr lang="en-US" b="1" u="sng" dirty="0">
                <a:solidFill>
                  <a:srgbClr val="660033"/>
                </a:solidFill>
              </a:rPr>
              <a:t>of Impurity </a:t>
            </a:r>
            <a:r>
              <a:rPr lang="en-US" b="1" u="sng" dirty="0" smtClean="0">
                <a:solidFill>
                  <a:srgbClr val="660033"/>
                </a:solidFill>
              </a:rPr>
              <a:t>Beam Penetration: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91" name="Text Box 599"/>
          <p:cNvSpPr txBox="1">
            <a:spLocks noChangeArrowheads="1"/>
          </p:cNvSpPr>
          <p:nvPr/>
        </p:nvSpPr>
        <p:spPr bwMode="auto">
          <a:xfrm>
            <a:off x="874293" y="14881814"/>
            <a:ext cx="2676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 s</a:t>
            </a:r>
            <a:r>
              <a:rPr lang="en-US" sz="1400" b="1" dirty="0" smtClean="0"/>
              <a:t>chematic view of the laser blow-off process</a:t>
            </a:r>
            <a:endParaRPr lang="en-US" sz="1400" b="1" dirty="0"/>
          </a:p>
        </p:txBody>
      </p:sp>
      <p:sp>
        <p:nvSpPr>
          <p:cNvPr id="92" name="TextBox 200"/>
          <p:cNvSpPr txBox="1">
            <a:spLocks noChangeArrowheads="1"/>
          </p:cNvSpPr>
          <p:nvPr/>
        </p:nvSpPr>
        <p:spPr bwMode="auto">
          <a:xfrm>
            <a:off x="15720914" y="9727041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Neutral Penetration Prediction</a:t>
            </a:r>
            <a:endParaRPr lang="en-US" sz="1400" b="1" dirty="0"/>
          </a:p>
        </p:txBody>
      </p:sp>
      <p:sp>
        <p:nvSpPr>
          <p:cNvPr id="93" name="TextBox 200"/>
          <p:cNvSpPr txBox="1">
            <a:spLocks noChangeArrowheads="1"/>
          </p:cNvSpPr>
          <p:nvPr/>
        </p:nvSpPr>
        <p:spPr bwMode="auto">
          <a:xfrm>
            <a:off x="18755911" y="9710999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Background Plasma Parameters</a:t>
            </a:r>
            <a:endParaRPr lang="en-US" sz="1400" b="1" dirty="0"/>
          </a:p>
        </p:txBody>
      </p:sp>
      <p:sp>
        <p:nvSpPr>
          <p:cNvPr id="94" name="Text Box 373"/>
          <p:cNvSpPr txBox="1">
            <a:spLocks noChangeArrowheads="1"/>
          </p:cNvSpPr>
          <p:nvPr/>
        </p:nvSpPr>
        <p:spPr bwMode="auto">
          <a:xfrm>
            <a:off x="10981320" y="9951172"/>
            <a:ext cx="4386118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Considers only electron impact ionization</a:t>
            </a:r>
            <a:endParaRPr lang="en-US" dirty="0"/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Atomic data from ADAS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Neutral spectrum taken from [Breton ‘80]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Projects </a:t>
            </a:r>
            <a:r>
              <a:rPr lang="en-US" dirty="0" smtClean="0"/>
              <a:t>adequate deposition within the confinement volume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endParaRPr lang="en-US" dirty="0"/>
          </a:p>
        </p:txBody>
      </p:sp>
      <p:sp>
        <p:nvSpPr>
          <p:cNvPr id="104" name="Line 713"/>
          <p:cNvSpPr>
            <a:spLocks noChangeShapeType="1"/>
          </p:cNvSpPr>
          <p:nvPr/>
        </p:nvSpPr>
        <p:spPr bwMode="auto">
          <a:xfrm flipV="1">
            <a:off x="19218162" y="11966022"/>
            <a:ext cx="1734206" cy="5360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Line 713"/>
          <p:cNvSpPr>
            <a:spLocks noChangeShapeType="1"/>
          </p:cNvSpPr>
          <p:nvPr/>
        </p:nvSpPr>
        <p:spPr bwMode="auto">
          <a:xfrm flipH="1" flipV="1">
            <a:off x="17503115" y="11960288"/>
            <a:ext cx="1364921" cy="5228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Box 599"/>
          <p:cNvSpPr txBox="1">
            <a:spLocks noChangeArrowheads="1"/>
          </p:cNvSpPr>
          <p:nvPr/>
        </p:nvSpPr>
        <p:spPr bwMode="auto">
          <a:xfrm>
            <a:off x="18044874" y="12495983"/>
            <a:ext cx="22295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Last  Closed Flux Surface</a:t>
            </a:r>
            <a:endParaRPr lang="en-US" sz="1400" dirty="0"/>
          </a:p>
        </p:txBody>
      </p:sp>
      <p:sp>
        <p:nvSpPr>
          <p:cNvPr id="110" name="Rectangle 708"/>
          <p:cNvSpPr>
            <a:spLocks noChangeArrowheads="1"/>
          </p:cNvSpPr>
          <p:nvPr/>
        </p:nvSpPr>
        <p:spPr bwMode="auto">
          <a:xfrm>
            <a:off x="751608" y="10449316"/>
            <a:ext cx="9783042" cy="323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A glass slide with a 0.5–2.0 </a:t>
            </a:r>
            <a:r>
              <a:rPr lang="el-GR" dirty="0" smtClean="0"/>
              <a:t>μ</a:t>
            </a:r>
            <a:r>
              <a:rPr lang="en-US" dirty="0" smtClean="0"/>
              <a:t>m thick layer of the selected material is back-illuminated with a laser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This creates </a:t>
            </a:r>
            <a:r>
              <a:rPr lang="en-US" dirty="0"/>
              <a:t>short burst of neutrals, which </a:t>
            </a:r>
            <a:r>
              <a:rPr lang="en-US" dirty="0" err="1"/>
              <a:t>ballistically</a:t>
            </a:r>
            <a:r>
              <a:rPr lang="en-US" dirty="0"/>
              <a:t> enter the plasma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energy </a:t>
            </a:r>
            <a:r>
              <a:rPr lang="en-US" dirty="0"/>
              <a:t>spectrum of neutrals </a:t>
            </a:r>
            <a:r>
              <a:rPr lang="en-US" dirty="0" smtClean="0"/>
              <a:t>is a function of the  </a:t>
            </a:r>
            <a:r>
              <a:rPr lang="en-US" dirty="0"/>
              <a:t>laser energy </a:t>
            </a:r>
            <a:r>
              <a:rPr lang="en-US" dirty="0" smtClean="0"/>
              <a:t>density, film thickness, and material</a:t>
            </a:r>
            <a:endParaRPr lang="en-US" dirty="0"/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neutrals </a:t>
            </a:r>
            <a:r>
              <a:rPr lang="en-US" dirty="0" smtClean="0"/>
              <a:t> injected can </a:t>
            </a:r>
            <a:r>
              <a:rPr lang="en-US" dirty="0"/>
              <a:t>be controlled with spot size and film thickness  </a:t>
            </a:r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laser </a:t>
            </a:r>
            <a:r>
              <a:rPr lang="en-US" dirty="0"/>
              <a:t>blow-off properties </a:t>
            </a:r>
            <a:r>
              <a:rPr lang="en-US" dirty="0" smtClean="0"/>
              <a:t>of aluminum have </a:t>
            </a:r>
            <a:r>
              <a:rPr lang="en-US" dirty="0"/>
              <a:t>been </a:t>
            </a:r>
            <a:r>
              <a:rPr lang="en-US" dirty="0" smtClean="0"/>
              <a:t>particularly well </a:t>
            </a:r>
            <a:r>
              <a:rPr lang="en-US" dirty="0"/>
              <a:t>characterized </a:t>
            </a:r>
            <a:r>
              <a:rPr lang="en-US" dirty="0" smtClean="0"/>
              <a:t>by other researchers [</a:t>
            </a:r>
            <a:r>
              <a:rPr lang="en-US" dirty="0" err="1" smtClean="0"/>
              <a:t>Marmar</a:t>
            </a:r>
            <a:r>
              <a:rPr lang="en-US" dirty="0"/>
              <a:t>, ’75 &amp; Breton,  ’80]</a:t>
            </a:r>
          </a:p>
          <a:p>
            <a:pPr marL="685800" lvl="1" indent="-227013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3" name="Text Box 367"/>
          <p:cNvSpPr txBox="1">
            <a:spLocks noChangeArrowheads="1"/>
          </p:cNvSpPr>
          <p:nvPr/>
        </p:nvSpPr>
        <p:spPr bwMode="auto">
          <a:xfrm>
            <a:off x="22357861" y="12509562"/>
            <a:ext cx="97564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transport code STRAHL [</a:t>
            </a:r>
            <a:r>
              <a:rPr lang="en-US" dirty="0" err="1" smtClean="0"/>
              <a:t>Behringer</a:t>
            </a:r>
            <a:r>
              <a:rPr lang="en-US" dirty="0" smtClean="0"/>
              <a:t>, ‘87] is used to solve the 1-D continuity equation for each impurity charge state, including the source / sink term due to ionization / recombination from adjacent charge states</a:t>
            </a:r>
            <a:endParaRPr lang="en-US" dirty="0"/>
          </a:p>
        </p:txBody>
      </p:sp>
      <p:sp>
        <p:nvSpPr>
          <p:cNvPr id="118" name="Text Box 367"/>
          <p:cNvSpPr txBox="1">
            <a:spLocks noChangeArrowheads="1"/>
          </p:cNvSpPr>
          <p:nvPr/>
        </p:nvSpPr>
        <p:spPr bwMode="auto">
          <a:xfrm>
            <a:off x="22352601" y="14002072"/>
            <a:ext cx="9756498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ADAS is used for atomic data </a:t>
            </a:r>
            <a:r>
              <a:rPr lang="en-US" dirty="0" smtClean="0"/>
              <a:t>calculations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background plasma parameters are assumed  to be  constant and are inputs to the  </a:t>
            </a:r>
            <a:r>
              <a:rPr lang="en-US" dirty="0" smtClean="0"/>
              <a:t>code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Temporal and spatial impurity source rates, diffusivities and convective velocities are inputs to the </a:t>
            </a:r>
            <a:r>
              <a:rPr lang="en-US" dirty="0" smtClean="0"/>
              <a:t>code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code outputs the time dependent emissivity </a:t>
            </a:r>
            <a:r>
              <a:rPr lang="en-US" dirty="0" smtClean="0"/>
              <a:t>profile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When used in conjunction with a nonlinear optimization algorithm, STRAHL can be used to determine the impurity convective velocity and diffusivity from the time dependent emissivity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72024</TotalTime>
  <Words>996</Words>
  <Application>Microsoft Office PowerPoint</Application>
  <PresentationFormat>Custom</PresentationFormat>
  <Paragraphs>105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Adobe Acrobat Document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ChrisC</cp:lastModifiedBy>
  <cp:revision>3391</cp:revision>
  <dcterms:created xsi:type="dcterms:W3CDTF">2005-10-11T17:07:47Z</dcterms:created>
  <dcterms:modified xsi:type="dcterms:W3CDTF">2011-11-10T23:55:14Z</dcterms:modified>
</cp:coreProperties>
</file>