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9296400" cy="6858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147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293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44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587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5734" algn="l" defTabSz="914293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2880" algn="l" defTabSz="914293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027" algn="l" defTabSz="914293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174" algn="l" defTabSz="914293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FF00FF"/>
    <a:srgbClr val="00FF00"/>
    <a:srgbClr val="0000FF"/>
    <a:srgbClr val="00FFFF"/>
    <a:srgbClr val="9933FF"/>
    <a:srgbClr val="9900CC"/>
    <a:srgbClr val="00CCFF"/>
    <a:srgbClr val="FF66FF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Helle Formatvorlage 3 - Akz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79" autoAdjust="0"/>
    <p:restoredTop sz="95000" autoAdjust="0"/>
  </p:normalViewPr>
  <p:slideViewPr>
    <p:cSldViewPr snapToGrid="0">
      <p:cViewPr>
        <p:scale>
          <a:sx n="70" d="100"/>
          <a:sy n="70" d="100"/>
        </p:scale>
        <p:origin x="3276" y="678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2532" y="-90"/>
      </p:cViewPr>
      <p:guideLst>
        <p:guide orient="horz" pos="2161"/>
        <p:guide pos="292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4029282" cy="34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4" tIns="46136" rIns="92274" bIns="46136" numCol="1" anchor="t" anchorCtr="0" compatLnSpc="1">
            <a:prstTxWarp prst="textNoShape">
              <a:avLst/>
            </a:prstTxWarp>
          </a:bodyPr>
          <a:lstStyle>
            <a:lvl1pPr defTabSz="923215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7121" y="0"/>
            <a:ext cx="4029282" cy="34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4" tIns="46136" rIns="92274" bIns="46136" numCol="1" anchor="t" anchorCtr="0" compatLnSpc="1">
            <a:prstTxWarp prst="textNoShape">
              <a:avLst/>
            </a:prstTxWarp>
          </a:bodyPr>
          <a:lstStyle>
            <a:lvl1pPr algn="r" defTabSz="923215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6514985"/>
            <a:ext cx="4029282" cy="343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4" tIns="46136" rIns="92274" bIns="46136" numCol="1" anchor="b" anchorCtr="0" compatLnSpc="1">
            <a:prstTxWarp prst="textNoShape">
              <a:avLst/>
            </a:prstTxWarp>
          </a:bodyPr>
          <a:lstStyle>
            <a:lvl1pPr defTabSz="923215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7121" y="6514985"/>
            <a:ext cx="4029282" cy="343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4" tIns="46136" rIns="92274" bIns="46136" numCol="1" anchor="b" anchorCtr="0" compatLnSpc="1">
            <a:prstTxWarp prst="textNoShape">
              <a:avLst/>
            </a:prstTxWarp>
          </a:bodyPr>
          <a:lstStyle>
            <a:lvl1pPr algn="r" defTabSz="923215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CAB995A-D469-4F55-A976-89C7B7F6B2F8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4773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4029282" cy="34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1" tIns="45451" rIns="90901" bIns="45451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018" y="0"/>
            <a:ext cx="4029282" cy="34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1" tIns="45451" rIns="90901" bIns="45451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74863" y="514350"/>
            <a:ext cx="5146675" cy="2573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484" y="3258082"/>
            <a:ext cx="7435436" cy="3085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1" tIns="45451" rIns="90901" bIns="4545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6513805"/>
            <a:ext cx="4029282" cy="34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1" tIns="45451" rIns="90901" bIns="45451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018" y="6513805"/>
            <a:ext cx="4029282" cy="343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01" tIns="45451" rIns="90901" bIns="45451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108F082-45AD-4C6A-9701-720E7D5FC34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3184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14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29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44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58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734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0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7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74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3A2078-4935-477F-861F-7244F2AA4D25}" type="slidenum">
              <a:rPr lang="en-US"/>
              <a:pPr/>
              <a:t>1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74863" y="514350"/>
            <a:ext cx="5146675" cy="2573338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564" y="5113341"/>
            <a:ext cx="27981275" cy="3527425"/>
          </a:xfrm>
          <a:prstGeom prst="rect">
            <a:avLst/>
          </a:prstGeom>
        </p:spPr>
        <p:txBody>
          <a:bodyPr lIns="91430" tIns="45715" rIns="91430" bIns="45715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66"/>
            <a:ext cx="23044150" cy="4206875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 algn="ctr">
              <a:buNone/>
              <a:defRPr/>
            </a:lvl1pPr>
            <a:lvl2pPr marL="457147" indent="0" algn="ctr">
              <a:buNone/>
              <a:defRPr/>
            </a:lvl2pPr>
            <a:lvl3pPr marL="914293" indent="0" algn="ctr">
              <a:buNone/>
              <a:defRPr/>
            </a:lvl3pPr>
            <a:lvl4pPr marL="1371440" indent="0" algn="ctr">
              <a:buNone/>
              <a:defRPr/>
            </a:lvl4pPr>
            <a:lvl5pPr marL="1828587" indent="0" algn="ctr">
              <a:buNone/>
              <a:defRPr/>
            </a:lvl5pPr>
            <a:lvl6pPr marL="2285734" indent="0" algn="ctr">
              <a:buNone/>
              <a:defRPr/>
            </a:lvl6pPr>
            <a:lvl7pPr marL="2742880" indent="0" algn="ctr">
              <a:buNone/>
              <a:defRPr/>
            </a:lvl7pPr>
            <a:lvl8pPr marL="3200027" indent="0" algn="ctr">
              <a:buNone/>
              <a:defRPr/>
            </a:lvl8pPr>
            <a:lvl9pPr marL="365717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 lIns="91430" tIns="45715" rIns="91430" bIns="45715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6" y="10575925"/>
            <a:ext cx="27981275" cy="3270250"/>
          </a:xfrm>
          <a:prstGeom prst="rect">
            <a:avLst/>
          </a:prstGeom>
        </p:spPr>
        <p:txBody>
          <a:bodyPr lIns="91430" tIns="45715" rIns="91430" bIns="45715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6" y="6975475"/>
            <a:ext cx="27981275" cy="3600450"/>
          </a:xfrm>
          <a:prstGeom prst="rect">
            <a:avLst/>
          </a:prstGeom>
        </p:spPr>
        <p:txBody>
          <a:bodyPr lIns="91430" tIns="45715" rIns="91430" bIns="45715" anchor="b"/>
          <a:lstStyle>
            <a:lvl1pPr marL="0" indent="0">
              <a:buNone/>
              <a:defRPr sz="2000"/>
            </a:lvl1pPr>
            <a:lvl2pPr marL="457147" indent="0">
              <a:buNone/>
              <a:defRPr sz="1800"/>
            </a:lvl2pPr>
            <a:lvl3pPr marL="914293" indent="0">
              <a:buNone/>
              <a:defRPr sz="1600"/>
            </a:lvl3pPr>
            <a:lvl4pPr marL="1371440" indent="0">
              <a:buNone/>
              <a:defRPr sz="1400"/>
            </a:lvl4pPr>
            <a:lvl5pPr marL="1828587" indent="0">
              <a:buNone/>
              <a:defRPr sz="1400"/>
            </a:lvl5pPr>
            <a:lvl6pPr marL="2285734" indent="0">
              <a:buNone/>
              <a:defRPr sz="1400"/>
            </a:lvl6pPr>
            <a:lvl7pPr marL="2742880" indent="0">
              <a:buNone/>
              <a:defRPr sz="1400"/>
            </a:lvl7pPr>
            <a:lvl8pPr marL="3200027" indent="0">
              <a:buNone/>
              <a:defRPr sz="1400"/>
            </a:lvl8pPr>
            <a:lvl9pPr marL="365717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 lIns="91430" tIns="45715" rIns="91430" bIns="45715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9" y="3840163"/>
            <a:ext cx="14736762" cy="10863262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1" y="3840163"/>
            <a:ext cx="14736763" cy="10863262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6" cy="1535112"/>
          </a:xfrm>
          <a:prstGeom prst="rect">
            <a:avLst/>
          </a:prstGeom>
        </p:spPr>
        <p:txBody>
          <a:bodyPr lIns="91430" tIns="45715" rIns="91430" bIns="45715" anchor="b"/>
          <a:lstStyle>
            <a:lvl1pPr marL="0" indent="0">
              <a:buNone/>
              <a:defRPr sz="2400" b="1"/>
            </a:lvl1pPr>
            <a:lvl2pPr marL="457147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7" indent="0">
              <a:buNone/>
              <a:defRPr sz="1600" b="1"/>
            </a:lvl5pPr>
            <a:lvl6pPr marL="2285734" indent="0">
              <a:buNone/>
              <a:defRPr sz="1600" b="1"/>
            </a:lvl6pPr>
            <a:lvl7pPr marL="2742880" indent="0">
              <a:buNone/>
              <a:defRPr sz="1600" b="1"/>
            </a:lvl7pPr>
            <a:lvl8pPr marL="3200027" indent="0">
              <a:buNone/>
              <a:defRPr sz="1600" b="1"/>
            </a:lvl8pPr>
            <a:lvl9pPr marL="36571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03"/>
            <a:ext cx="14544676" cy="9483725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3684588"/>
            <a:ext cx="14549438" cy="1535112"/>
          </a:xfrm>
          <a:prstGeom prst="rect">
            <a:avLst/>
          </a:prstGeom>
        </p:spPr>
        <p:txBody>
          <a:bodyPr lIns="91430" tIns="45715" rIns="91430" bIns="45715" anchor="b"/>
          <a:lstStyle>
            <a:lvl1pPr marL="0" indent="0">
              <a:buNone/>
              <a:defRPr sz="2400" b="1"/>
            </a:lvl1pPr>
            <a:lvl2pPr marL="457147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7" indent="0">
              <a:buNone/>
              <a:defRPr sz="1600" b="1"/>
            </a:lvl5pPr>
            <a:lvl6pPr marL="2285734" indent="0">
              <a:buNone/>
              <a:defRPr sz="1600" b="1"/>
            </a:lvl6pPr>
            <a:lvl7pPr marL="2742880" indent="0">
              <a:buNone/>
              <a:defRPr sz="1600" b="1"/>
            </a:lvl7pPr>
            <a:lvl8pPr marL="3200027" indent="0">
              <a:buNone/>
              <a:defRPr sz="1600" b="1"/>
            </a:lvl8pPr>
            <a:lvl9pPr marL="365717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5219703"/>
            <a:ext cx="14549438" cy="9483725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 lIns="91430" tIns="45715" rIns="91430" bIns="45715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41"/>
            <a:ext cx="10829926" cy="2789237"/>
          </a:xfrm>
          <a:prstGeom prst="rect">
            <a:avLst/>
          </a:prstGeom>
        </p:spPr>
        <p:txBody>
          <a:bodyPr lIns="91430" tIns="45715" rIns="91430" bIns="45715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3" y="655641"/>
            <a:ext cx="18402300" cy="14047787"/>
          </a:xfrm>
          <a:prstGeom prst="rect">
            <a:avLst/>
          </a:prstGeom>
        </p:spPr>
        <p:txBody>
          <a:bodyPr lIns="91430" tIns="45715" rIns="91430" bIns="45715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6" cy="11258550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>
              <a:buNone/>
              <a:defRPr sz="1400"/>
            </a:lvl1pPr>
            <a:lvl2pPr marL="457147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7" indent="0">
              <a:buNone/>
              <a:defRPr sz="900"/>
            </a:lvl5pPr>
            <a:lvl6pPr marL="2285734" indent="0">
              <a:buNone/>
              <a:defRPr sz="900"/>
            </a:lvl6pPr>
            <a:lvl7pPr marL="2742880" indent="0">
              <a:buNone/>
              <a:defRPr sz="900"/>
            </a:lvl7pPr>
            <a:lvl8pPr marL="3200027" indent="0">
              <a:buNone/>
              <a:defRPr sz="900"/>
            </a:lvl8pPr>
            <a:lvl9pPr marL="36571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2" y="11522075"/>
            <a:ext cx="19751675" cy="1358900"/>
          </a:xfrm>
          <a:prstGeom prst="rect">
            <a:avLst/>
          </a:prstGeom>
        </p:spPr>
        <p:txBody>
          <a:bodyPr lIns="91430" tIns="45715" rIns="91430" bIns="45715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2" y="1470025"/>
            <a:ext cx="19751675" cy="9875838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>
              <a:buNone/>
              <a:defRPr sz="3200"/>
            </a:lvl1pPr>
            <a:lvl2pPr marL="457147" indent="0">
              <a:buNone/>
              <a:defRPr sz="2800"/>
            </a:lvl2pPr>
            <a:lvl3pPr marL="914293" indent="0">
              <a:buNone/>
              <a:defRPr sz="2400"/>
            </a:lvl3pPr>
            <a:lvl4pPr marL="1371440" indent="0">
              <a:buNone/>
              <a:defRPr sz="2000"/>
            </a:lvl4pPr>
            <a:lvl5pPr marL="1828587" indent="0">
              <a:buNone/>
              <a:defRPr sz="2000"/>
            </a:lvl5pPr>
            <a:lvl6pPr marL="2285734" indent="0">
              <a:buNone/>
              <a:defRPr sz="2000"/>
            </a:lvl6pPr>
            <a:lvl7pPr marL="2742880" indent="0">
              <a:buNone/>
              <a:defRPr sz="2000"/>
            </a:lvl7pPr>
            <a:lvl8pPr marL="3200027" indent="0">
              <a:buNone/>
              <a:defRPr sz="2000"/>
            </a:lvl8pPr>
            <a:lvl9pPr marL="365717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2" y="12880975"/>
            <a:ext cx="19751675" cy="1931988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>
              <a:buNone/>
              <a:defRPr sz="1400"/>
            </a:lvl1pPr>
            <a:lvl2pPr marL="457147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7" indent="0">
              <a:buNone/>
              <a:defRPr sz="900"/>
            </a:lvl5pPr>
            <a:lvl6pPr marL="2285734" indent="0">
              <a:buNone/>
              <a:defRPr sz="900"/>
            </a:lvl6pPr>
            <a:lvl7pPr marL="2742880" indent="0">
              <a:buNone/>
              <a:defRPr sz="900"/>
            </a:lvl7pPr>
            <a:lvl8pPr marL="3200027" indent="0">
              <a:buNone/>
              <a:defRPr sz="900"/>
            </a:lvl8pPr>
            <a:lvl9pPr marL="365717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 lIns="91430" tIns="45715" rIns="91430" bIns="45715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 vert="eaVert"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77" y="658813"/>
            <a:ext cx="7405688" cy="14044612"/>
          </a:xfrm>
          <a:prstGeom prst="rect">
            <a:avLst/>
          </a:prstGeom>
        </p:spPr>
        <p:txBody>
          <a:bodyPr vert="eaVert" lIns="91430" tIns="45715" rIns="91430" bIns="45715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658813"/>
            <a:ext cx="22067837" cy="14044612"/>
          </a:xfrm>
          <a:prstGeom prst="rect">
            <a:avLst/>
          </a:prstGeom>
        </p:spPr>
        <p:txBody>
          <a:bodyPr vert="eaVert" lIns="91430" tIns="45715" rIns="91430" bIns="4571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95250" y="15998825"/>
            <a:ext cx="32766000" cy="490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54" tIns="29276" rIns="58554" bIns="29276">
            <a:spAutoFit/>
          </a:bodyPr>
          <a:lstStyle/>
          <a:p>
            <a:pPr algn="ctr" defTabSz="585720" fontAlgn="ctr">
              <a:spcBef>
                <a:spcPct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54th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the APS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Division of Plasma Physics,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October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29 – November 2, 2012, Providence, Rhode Island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2051" name="Picture 10" descr="bucky badg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2926" y="190500"/>
            <a:ext cx="2012706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1" descr="qh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718000" y="128591"/>
            <a:ext cx="3200400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3134948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4948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4948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4948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4948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147" algn="ctr" defTabSz="3134948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293" algn="ctr" defTabSz="3134948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440" algn="ctr" defTabSz="3134948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587" algn="ctr" defTabSz="3134948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201" indent="-1176201" algn="l" defTabSz="3134948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641" indent="-980961" algn="l" defTabSz="3134948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081" indent="-784133" algn="l" defTabSz="3134948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5761" indent="-784133" algn="l" defTabSz="3134948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2441" indent="-782547" algn="l" defTabSz="3134948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09588" indent="-782547" algn="l" defTabSz="3134948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6735" indent="-782547" algn="l" defTabSz="3134948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3881" indent="-782547" algn="l" defTabSz="3134948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1028" indent="-782547" algn="l" defTabSz="3134948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7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4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0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7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4" algn="l" defTabSz="9142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6.png"/><Relationship Id="rId18" Type="http://schemas.openxmlformats.org/officeDocument/2006/relationships/image" Target="../media/image21.jpeg"/><Relationship Id="rId26" Type="http://schemas.openxmlformats.org/officeDocument/2006/relationships/image" Target="../media/image25.jpe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2.png"/><Relationship Id="rId34" Type="http://schemas.openxmlformats.org/officeDocument/2006/relationships/image" Target="../media/image33.jpeg"/><Relationship Id="rId7" Type="http://schemas.openxmlformats.org/officeDocument/2006/relationships/image" Target="../media/image13.jpeg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20.jpeg"/><Relationship Id="rId25" Type="http://schemas.openxmlformats.org/officeDocument/2006/relationships/image" Target="../media/image24.jpeg"/><Relationship Id="rId3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.png"/><Relationship Id="rId20" Type="http://schemas.openxmlformats.org/officeDocument/2006/relationships/oleObject" Target="../embeddings/oleObject8.bin"/><Relationship Id="rId29" Type="http://schemas.openxmlformats.org/officeDocument/2006/relationships/image" Target="../media/image28.jpe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23.jpeg"/><Relationship Id="rId32" Type="http://schemas.openxmlformats.org/officeDocument/2006/relationships/image" Target="../media/image31.jpeg"/><Relationship Id="rId37" Type="http://schemas.openxmlformats.org/officeDocument/2006/relationships/image" Target="../media/image36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8.jpeg"/><Relationship Id="rId23" Type="http://schemas.openxmlformats.org/officeDocument/2006/relationships/oleObject" Target="../embeddings/oleObject10.bin"/><Relationship Id="rId28" Type="http://schemas.openxmlformats.org/officeDocument/2006/relationships/image" Target="../media/image27.jpeg"/><Relationship Id="rId36" Type="http://schemas.openxmlformats.org/officeDocument/2006/relationships/image" Target="../media/image35.jpeg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7.bin"/><Relationship Id="rId31" Type="http://schemas.openxmlformats.org/officeDocument/2006/relationships/image" Target="../media/image30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jpeg"/><Relationship Id="rId14" Type="http://schemas.openxmlformats.org/officeDocument/2006/relationships/image" Target="../media/image17.png"/><Relationship Id="rId22" Type="http://schemas.openxmlformats.org/officeDocument/2006/relationships/oleObject" Target="../embeddings/oleObject9.bin"/><Relationship Id="rId27" Type="http://schemas.openxmlformats.org/officeDocument/2006/relationships/image" Target="../media/image26.jpeg"/><Relationship Id="rId30" Type="http://schemas.openxmlformats.org/officeDocument/2006/relationships/image" Target="../media/image29.jpeg"/><Relationship Id="rId35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107"/>
          <p:cNvSpPr txBox="1">
            <a:spLocks noChangeArrowheads="1"/>
          </p:cNvSpPr>
          <p:nvPr/>
        </p:nvSpPr>
        <p:spPr bwMode="auto">
          <a:xfrm>
            <a:off x="0" y="-54999"/>
            <a:ext cx="32918400" cy="175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 anchor="ctr" anchorCtr="1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5400" b="1" dirty="0" smtClean="0"/>
              <a:t>3-D Plasma Equilibrium Reconstruction at the HSX Stellarator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5400" b="1" dirty="0" smtClean="0"/>
              <a:t>Current Status and Diagnostic Development</a:t>
            </a:r>
            <a:endParaRPr lang="en-US" sz="5400" b="1" dirty="0"/>
          </a:p>
        </p:txBody>
      </p:sp>
      <p:sp>
        <p:nvSpPr>
          <p:cNvPr id="1032" name="Text Box 108"/>
          <p:cNvSpPr txBox="1">
            <a:spLocks noChangeArrowheads="1"/>
          </p:cNvSpPr>
          <p:nvPr/>
        </p:nvSpPr>
        <p:spPr bwMode="auto">
          <a:xfrm>
            <a:off x="0" y="1665285"/>
            <a:ext cx="32918400" cy="1015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3600" b="1" dirty="0">
                <a:cs typeface="Times New Roman" pitchFamily="18" charset="0"/>
              </a:rPr>
              <a:t>E</a:t>
            </a:r>
            <a:r>
              <a:rPr lang="en-US" sz="3600" b="1" dirty="0" smtClean="0">
                <a:cs typeface="Times New Roman" pitchFamily="18" charset="0"/>
              </a:rPr>
              <a:t>. Chlechowitz, J.C. Schmitt</a:t>
            </a:r>
            <a:r>
              <a:rPr lang="en-US" sz="3600" b="1" baseline="30000" dirty="0" smtClean="0">
                <a:cs typeface="Times New Roman" pitchFamily="18" charset="0"/>
              </a:rPr>
              <a:t>1)</a:t>
            </a:r>
            <a:r>
              <a:rPr lang="en-US" sz="3600" b="1" dirty="0" smtClean="0">
                <a:cs typeface="Times New Roman" pitchFamily="18" charset="0"/>
              </a:rPr>
              <a:t>, D.T. Anderson </a:t>
            </a:r>
            <a:endParaRPr lang="en-US" sz="3600" b="1" baseline="300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400" b="1" i="1" dirty="0">
                <a:solidFill>
                  <a:schemeClr val="accent2"/>
                </a:solidFill>
              </a:rPr>
              <a:t>HSX Plasma Laboratory, Univ. of Wisconsin, Madison, </a:t>
            </a:r>
            <a:r>
              <a:rPr lang="en-US" sz="2400" b="1" i="1" dirty="0" smtClean="0">
                <a:solidFill>
                  <a:schemeClr val="accent2"/>
                </a:solidFill>
              </a:rPr>
              <a:t>USA, </a:t>
            </a:r>
            <a:r>
              <a:rPr lang="en-US" sz="2400" b="1" i="1" baseline="30000" dirty="0" smtClean="0">
                <a:solidFill>
                  <a:schemeClr val="accent2"/>
                </a:solidFill>
              </a:rPr>
              <a:t>1) </a:t>
            </a:r>
            <a:r>
              <a:rPr lang="en-US" sz="2400" b="1" i="1" dirty="0" smtClean="0">
                <a:solidFill>
                  <a:schemeClr val="accent2"/>
                </a:solidFill>
              </a:rPr>
              <a:t>PPPL, Princeton, USA</a:t>
            </a:r>
            <a:endParaRPr lang="en-US" sz="2400" b="1" i="1" dirty="0">
              <a:solidFill>
                <a:schemeClr val="accent2"/>
              </a:solidFill>
            </a:endParaRPr>
          </a:p>
        </p:txBody>
      </p:sp>
      <p:sp>
        <p:nvSpPr>
          <p:cNvPr id="2160" name="Text Box 112"/>
          <p:cNvSpPr txBox="1">
            <a:spLocks noChangeArrowheads="1"/>
          </p:cNvSpPr>
          <p:nvPr/>
        </p:nvSpPr>
        <p:spPr bwMode="auto">
          <a:xfrm>
            <a:off x="16497464" y="2774879"/>
            <a:ext cx="8028000" cy="83210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0" tIns="45715" rIns="91430" bIns="45715">
            <a:sp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Performance Improvement</a:t>
            </a:r>
          </a:p>
        </p:txBody>
      </p:sp>
      <p:sp>
        <p:nvSpPr>
          <p:cNvPr id="2313" name="Text Box 265"/>
          <p:cNvSpPr txBox="1">
            <a:spLocks noChangeArrowheads="1"/>
          </p:cNvSpPr>
          <p:nvPr/>
        </p:nvSpPr>
        <p:spPr bwMode="auto">
          <a:xfrm>
            <a:off x="24685683" y="13608595"/>
            <a:ext cx="8028000" cy="8309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0" tIns="45715" rIns="91430" bIns="45715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References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049" name="Rectangle 267"/>
          <p:cNvSpPr>
            <a:spLocks noChangeArrowheads="1"/>
          </p:cNvSpPr>
          <p:nvPr/>
        </p:nvSpPr>
        <p:spPr bwMode="auto">
          <a:xfrm>
            <a:off x="121024" y="3662195"/>
            <a:ext cx="8028000" cy="3696136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lIns="91430" tIns="45715" rIns="91430" bIns="45715"/>
          <a:lstStyle/>
          <a:p>
            <a:pPr lvl="0" algn="just"/>
            <a:r>
              <a:rPr lang="en-US" sz="1800" dirty="0" smtClean="0"/>
              <a:t> Investigate MHD equilibrium properties via plasma reconstruction using the</a:t>
            </a:r>
          </a:p>
          <a:p>
            <a:pPr lvl="0" algn="just">
              <a:buNone/>
            </a:pPr>
            <a:r>
              <a:rPr lang="en-US" sz="1800" dirty="0" smtClean="0"/>
              <a:t>  V3FIT code [1], experimental data and modeled signal responses [2]</a:t>
            </a:r>
          </a:p>
          <a:p>
            <a:pPr lvl="0" algn="just"/>
            <a:r>
              <a:rPr lang="en-US" sz="1800" dirty="0" smtClean="0"/>
              <a:t> Three dimensional plasma reconstruction is necessary in </a:t>
            </a:r>
            <a:r>
              <a:rPr lang="en-US" sz="1800" dirty="0" err="1" smtClean="0"/>
              <a:t>stellarators</a:t>
            </a:r>
            <a:r>
              <a:rPr lang="en-US" sz="1800" dirty="0" smtClean="0"/>
              <a:t> to</a:t>
            </a:r>
          </a:p>
          <a:p>
            <a:pPr lvl="0" algn="just">
              <a:buNone/>
            </a:pPr>
            <a:r>
              <a:rPr lang="en-US" sz="1800" dirty="0" smtClean="0"/>
              <a:t>  determine finite beta effects and in </a:t>
            </a:r>
            <a:r>
              <a:rPr lang="en-US" sz="1800" dirty="0" err="1" smtClean="0"/>
              <a:t>tokamaks</a:t>
            </a:r>
            <a:r>
              <a:rPr lang="en-US" sz="1800" dirty="0" smtClean="0"/>
              <a:t> to measure effects of </a:t>
            </a:r>
          </a:p>
          <a:p>
            <a:pPr lvl="0" algn="just">
              <a:buNone/>
            </a:pPr>
            <a:r>
              <a:rPr lang="en-US" sz="1800" dirty="0" smtClean="0"/>
              <a:t>  non-</a:t>
            </a:r>
            <a:r>
              <a:rPr lang="en-US" sz="1800" dirty="0" err="1" smtClean="0"/>
              <a:t>axisymmetric</a:t>
            </a:r>
            <a:r>
              <a:rPr lang="en-US" sz="1800" dirty="0" smtClean="0"/>
              <a:t> coils</a:t>
            </a:r>
          </a:p>
          <a:p>
            <a:pPr algn="just"/>
            <a:r>
              <a:rPr lang="en-US" sz="1800" dirty="0" smtClean="0"/>
              <a:t> HSX offers test bed for plasma reconstruction and benchmarking algorithms</a:t>
            </a:r>
          </a:p>
          <a:p>
            <a:pPr lvl="0" algn="just"/>
            <a:r>
              <a:rPr lang="en-US" sz="1800" dirty="0" smtClean="0"/>
              <a:t> Magnetic diagnostic upgrade necessary for improved reconstruction by</a:t>
            </a:r>
          </a:p>
          <a:p>
            <a:pPr lvl="0" algn="just">
              <a:buNone/>
            </a:pPr>
            <a:r>
              <a:rPr lang="en-US" sz="1800" dirty="0"/>
              <a:t> </a:t>
            </a:r>
            <a:r>
              <a:rPr lang="en-US" sz="1800" dirty="0" smtClean="0"/>
              <a:t> solution reduction and increased signal-to-noise ratio</a:t>
            </a:r>
            <a:endParaRPr lang="de-DE" sz="1800" dirty="0" smtClean="0"/>
          </a:p>
          <a:p>
            <a:pPr lvl="0" algn="just"/>
            <a:r>
              <a:rPr lang="en-US" sz="1800" dirty="0" smtClean="0"/>
              <a:t> Necessary to find most sensitive diagnostics regarding the plasma </a:t>
            </a:r>
          </a:p>
          <a:p>
            <a:pPr lvl="0" algn="just">
              <a:buNone/>
            </a:pPr>
            <a:r>
              <a:rPr lang="en-US" sz="1800" dirty="0" smtClean="0"/>
              <a:t>  equilibrium currents to be measured</a:t>
            </a:r>
          </a:p>
          <a:p>
            <a:pPr lvl="0" algn="just"/>
            <a:r>
              <a:rPr lang="en-US" sz="1800" dirty="0" smtClean="0"/>
              <a:t> Understand the limitations of plasma reconstruction performance</a:t>
            </a:r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121024" y="2774879"/>
            <a:ext cx="8028000" cy="83210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0" tIns="45715" rIns="91430" bIns="45715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Motivation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055" name="Line 111"/>
          <p:cNvSpPr>
            <a:spLocks noChangeShapeType="1"/>
          </p:cNvSpPr>
          <p:nvPr/>
        </p:nvSpPr>
        <p:spPr bwMode="auto">
          <a:xfrm flipV="1">
            <a:off x="128391" y="2680938"/>
            <a:ext cx="32585292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 lIns="91430" tIns="45715" rIns="91430" bIns="45715"/>
          <a:lstStyle/>
          <a:p>
            <a:pPr>
              <a:buNone/>
            </a:pPr>
            <a:endParaRPr lang="en-US" dirty="0"/>
          </a:p>
        </p:txBody>
      </p:sp>
      <p:sp>
        <p:nvSpPr>
          <p:cNvPr id="1056" name="TextBox 26"/>
          <p:cNvSpPr txBox="1">
            <a:spLocks noChangeArrowheads="1"/>
          </p:cNvSpPr>
          <p:nvPr/>
        </p:nvSpPr>
        <p:spPr bwMode="auto">
          <a:xfrm>
            <a:off x="17754600" y="1981200"/>
            <a:ext cx="256781" cy="3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0" tIns="45715" rIns="91430" bIns="45715">
            <a:spAutoFit/>
          </a:bodyPr>
          <a:lstStyle/>
          <a:p>
            <a:endParaRPr lang="en-US"/>
          </a:p>
        </p:txBody>
      </p:sp>
      <p:sp>
        <p:nvSpPr>
          <p:cNvPr id="1124" name="Rectangle 100"/>
          <p:cNvSpPr>
            <a:spLocks noChangeArrowheads="1"/>
          </p:cNvSpPr>
          <p:nvPr/>
        </p:nvSpPr>
        <p:spPr bwMode="auto">
          <a:xfrm>
            <a:off x="0" y="-169271"/>
            <a:ext cx="256781" cy="3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30" tIns="45715" rIns="91430" bIns="4571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101"/>
          <p:cNvSpPr>
            <a:spLocks noChangeArrowheads="1"/>
          </p:cNvSpPr>
          <p:nvPr/>
        </p:nvSpPr>
        <p:spPr bwMode="auto">
          <a:xfrm>
            <a:off x="0" y="-169271"/>
            <a:ext cx="256781" cy="3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30" tIns="45715" rIns="91430" bIns="45715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0" name="Text Box 113"/>
          <p:cNvSpPr txBox="1">
            <a:spLocks noChangeArrowheads="1"/>
          </p:cNvSpPr>
          <p:nvPr/>
        </p:nvSpPr>
        <p:spPr bwMode="auto">
          <a:xfrm>
            <a:off x="24685683" y="2774879"/>
            <a:ext cx="8028000" cy="83210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0" tIns="45715" rIns="91430" bIns="45715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Diagnostic Construction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3" name="Text Box 112"/>
          <p:cNvSpPr txBox="1">
            <a:spLocks noChangeArrowheads="1"/>
          </p:cNvSpPr>
          <p:nvPr/>
        </p:nvSpPr>
        <p:spPr bwMode="auto">
          <a:xfrm>
            <a:off x="8309244" y="2774879"/>
            <a:ext cx="8028000" cy="83210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0" tIns="45715" rIns="91430" bIns="45715">
            <a:spAutoFit/>
          </a:bodyPr>
          <a:lstStyle/>
          <a:p>
            <a:pPr algn="ctr">
              <a:buNone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Diagnostic Positioning</a:t>
            </a:r>
          </a:p>
        </p:txBody>
      </p:sp>
      <p:sp>
        <p:nvSpPr>
          <p:cNvPr id="111" name="Text Box 115"/>
          <p:cNvSpPr txBox="1">
            <a:spLocks noChangeArrowheads="1"/>
          </p:cNvSpPr>
          <p:nvPr/>
        </p:nvSpPr>
        <p:spPr bwMode="auto">
          <a:xfrm>
            <a:off x="121024" y="7473004"/>
            <a:ext cx="8028000" cy="8309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0" tIns="45715" rIns="91430" bIns="45715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Plasma Reconstruction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33" name="Rectangle 3"/>
          <p:cNvSpPr txBox="1">
            <a:spLocks noChangeArrowheads="1"/>
          </p:cNvSpPr>
          <p:nvPr/>
        </p:nvSpPr>
        <p:spPr>
          <a:xfrm>
            <a:off x="121023" y="8465235"/>
            <a:ext cx="3886200" cy="7338872"/>
          </a:xfrm>
          <a:prstGeom prst="rect">
            <a:avLst/>
          </a:prstGeom>
        </p:spPr>
        <p:txBody>
          <a:bodyPr lIns="91430" tIns="45715" rIns="91430" bIns="45715"/>
          <a:lstStyle/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Reconstruction is used to calculate seven free parameters, which describe plasma size, plasma current and plasma pressure profile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VMEC is used to compute the plasma equilibrium [3]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Plasma reconstruction is based on minimizing  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algn="just" defTabSz="330162">
              <a:lnSpc>
                <a:spcPct val="90000"/>
              </a:lnSpc>
              <a:buNone/>
            </a:pPr>
            <a:r>
              <a:rPr lang="en-US" kern="0" dirty="0" smtClean="0">
                <a:ea typeface="ＭＳ Ｐゴシック" charset="0"/>
              </a:rPr>
              <a:t>	deviation  between measured signals 	</a:t>
            </a:r>
            <a:r>
              <a:rPr lang="en-US" kern="0" dirty="0" err="1" smtClean="0">
                <a:ea typeface="ＭＳ Ｐゴシック" charset="0"/>
              </a:rPr>
              <a:t>S</a:t>
            </a:r>
            <a:r>
              <a:rPr lang="en-US" kern="0" baseline="30000" dirty="0" err="1" smtClean="0">
                <a:ea typeface="ＭＳ Ｐゴシック" charset="0"/>
              </a:rPr>
              <a:t>measure</a:t>
            </a:r>
            <a:r>
              <a:rPr lang="en-US" kern="0" dirty="0" smtClean="0">
                <a:ea typeface="ＭＳ Ｐゴシック" charset="0"/>
              </a:rPr>
              <a:t>, and predicted values </a:t>
            </a:r>
            <a:r>
              <a:rPr lang="en-US" kern="0" dirty="0" err="1" smtClean="0">
                <a:ea typeface="ＭＳ Ｐゴシック" charset="0"/>
              </a:rPr>
              <a:t>S</a:t>
            </a:r>
            <a:r>
              <a:rPr lang="en-US" kern="0" baseline="30000" dirty="0" err="1" smtClean="0">
                <a:ea typeface="ＭＳ Ｐゴシック" charset="0"/>
              </a:rPr>
              <a:t>model</a:t>
            </a:r>
            <a:r>
              <a:rPr lang="en-US" kern="0" dirty="0" smtClean="0">
                <a:ea typeface="ＭＳ Ｐゴシック" charset="0"/>
              </a:rPr>
              <a:t>, 	by 	</a:t>
            </a:r>
            <a:r>
              <a:rPr lang="en-US" kern="0" dirty="0" smtClean="0">
                <a:latin typeface="Arial" pitchFamily="34" charset="0"/>
                <a:ea typeface="ＭＳ Ｐゴシック" charset="0"/>
                <a:cs typeface="Arial" pitchFamily="34" charset="0"/>
              </a:rPr>
              <a:t>adjusting the model parameters 	</a:t>
            </a:r>
          </a:p>
          <a:p>
            <a:pPr marL="342860" indent="-342860" algn="just" defTabSz="330162">
              <a:lnSpc>
                <a:spcPct val="90000"/>
              </a:lnSpc>
              <a:buNone/>
            </a:pPr>
            <a:r>
              <a:rPr lang="en-US" kern="0" dirty="0" smtClean="0">
                <a:latin typeface="Arial" pitchFamily="34" charset="0"/>
                <a:ea typeface="ＭＳ Ｐゴシック" charset="0"/>
                <a:cs typeface="Arial" pitchFamily="34" charset="0"/>
              </a:rPr>
              <a:t>		h = {PRESSCALE, AM(2), AM(3)} </a:t>
            </a:r>
          </a:p>
          <a:p>
            <a:pPr marL="342860" indent="-342860" algn="just" defTabSz="330162">
              <a:lnSpc>
                <a:spcPct val="90000"/>
              </a:lnSpc>
              <a:buNone/>
            </a:pPr>
            <a:r>
              <a:rPr lang="en-US" kern="0" dirty="0" smtClean="0">
                <a:latin typeface="Arial" pitchFamily="34" charset="0"/>
                <a:ea typeface="ＭＳ Ｐゴシック" charset="0"/>
                <a:cs typeface="Arial" pitchFamily="34" charset="0"/>
              </a:rPr>
              <a:t>		k = {CURTOR, AC(2), AC(3)}   [1]</a:t>
            </a:r>
            <a:endParaRPr kumimoji="1" lang="en-US" kern="0" dirty="0" smtClean="0">
              <a:latin typeface="Arial" pitchFamily="34" charset="0"/>
              <a:ea typeface="ＭＳ Ｐゴシック" charset="0"/>
              <a:cs typeface="Arial" pitchFamily="34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kumimoji="1" lang="en-US" kern="0" dirty="0" smtClean="0">
                <a:latin typeface="Arial" pitchFamily="34" charset="0"/>
                <a:ea typeface="ＭＳ Ｐゴシック" charset="0"/>
                <a:cs typeface="Arial" pitchFamily="34" charset="0"/>
              </a:rPr>
              <a:t>Two external and one internal magnetic coil array (at two different toroidal positions) in continuous use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kumimoji="1" lang="en-US" kern="0" dirty="0" smtClean="0">
                <a:latin typeface="Arial" pitchFamily="34" charset="0"/>
                <a:ea typeface="ＭＳ Ｐゴシック" charset="0"/>
                <a:cs typeface="Arial" pitchFamily="34" charset="0"/>
              </a:rPr>
              <a:t>By means of plasma reconstruction helical structure of </a:t>
            </a:r>
            <a:r>
              <a:rPr kumimoji="1" lang="en-US" kern="0" dirty="0" err="1" smtClean="0">
                <a:latin typeface="Arial" pitchFamily="34" charset="0"/>
                <a:ea typeface="ＭＳ Ｐゴシック" charset="0"/>
                <a:cs typeface="Arial" pitchFamily="34" charset="0"/>
              </a:rPr>
              <a:t>Pfirsch-Schlüter</a:t>
            </a:r>
            <a:r>
              <a:rPr kumimoji="1" lang="en-US" kern="0" dirty="0" smtClean="0">
                <a:latin typeface="Arial" pitchFamily="34" charset="0"/>
                <a:ea typeface="ＭＳ Ｐゴシック" charset="0"/>
                <a:cs typeface="Arial" pitchFamily="34" charset="0"/>
              </a:rPr>
              <a:t> current was proven at HSX [4]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</p:txBody>
      </p:sp>
      <p:graphicFrame>
        <p:nvGraphicFramePr>
          <p:cNvPr id="134" name="Object 4"/>
          <p:cNvGraphicFramePr>
            <a:graphicFrameLocks noChangeAspect="1"/>
          </p:cNvGraphicFramePr>
          <p:nvPr/>
        </p:nvGraphicFramePr>
        <p:xfrm>
          <a:off x="552823" y="10877172"/>
          <a:ext cx="2813726" cy="534039"/>
        </p:xfrm>
        <a:graphic>
          <a:graphicData uri="http://schemas.openxmlformats.org/presentationml/2006/ole">
            <p:oleObj spid="_x0000_s1606" name="Formel" r:id="rId4" imgW="2679700" imgH="508000" progId="Equation.3">
              <p:embed/>
            </p:oleObj>
          </a:graphicData>
        </a:graphic>
      </p:graphicFrame>
      <p:graphicFrame>
        <p:nvGraphicFramePr>
          <p:cNvPr id="135" name="Object 5"/>
          <p:cNvGraphicFramePr>
            <a:graphicFrameLocks noChangeAspect="1"/>
          </p:cNvGraphicFramePr>
          <p:nvPr/>
        </p:nvGraphicFramePr>
        <p:xfrm>
          <a:off x="627988" y="9385626"/>
          <a:ext cx="3859212" cy="711200"/>
        </p:xfrm>
        <a:graphic>
          <a:graphicData uri="http://schemas.openxmlformats.org/presentationml/2006/ole">
            <p:oleObj spid="_x0000_s1607" name="Formel" r:id="rId5" imgW="3581400" imgH="660400" progId="Equation.3">
              <p:embed/>
            </p:oleObj>
          </a:graphicData>
        </a:graphic>
      </p:graphicFrame>
      <p:graphicFrame>
        <p:nvGraphicFramePr>
          <p:cNvPr id="136" name="Object 2"/>
          <p:cNvGraphicFramePr>
            <a:graphicFrameLocks noChangeAspect="1"/>
          </p:cNvGraphicFramePr>
          <p:nvPr/>
        </p:nvGraphicFramePr>
        <p:xfrm>
          <a:off x="1784518" y="10159355"/>
          <a:ext cx="1772037" cy="631538"/>
        </p:xfrm>
        <a:graphic>
          <a:graphicData uri="http://schemas.openxmlformats.org/presentationml/2006/ole">
            <p:oleObj spid="_x0000_s1608" name="Formel" r:id="rId6" imgW="1637589" imgH="583947" progId="Equation.3">
              <p:embed/>
            </p:oleObj>
          </a:graphicData>
        </a:graphic>
      </p:graphicFrame>
      <p:grpSp>
        <p:nvGrpSpPr>
          <p:cNvPr id="137" name="Gruppieren 136"/>
          <p:cNvGrpSpPr/>
          <p:nvPr/>
        </p:nvGrpSpPr>
        <p:grpSpPr>
          <a:xfrm>
            <a:off x="4475086" y="8705827"/>
            <a:ext cx="3793264" cy="2058565"/>
            <a:chOff x="4806171" y="1260000"/>
            <a:chExt cx="4515790" cy="2460071"/>
          </a:xfrm>
        </p:grpSpPr>
        <p:pic>
          <p:nvPicPr>
            <p:cNvPr id="139" name="Picture 6" descr="C:\Users\Enrico\Desktop\Plots\Reconstruction_Parameter\pressure_profile.jpg"/>
            <p:cNvPicPr>
              <a:picLocks noChangeAspect="1" noChangeArrowheads="1"/>
            </p:cNvPicPr>
            <p:nvPr/>
          </p:nvPicPr>
          <p:blipFill>
            <a:blip r:embed="rId7" cstate="print"/>
            <a:srcRect l="5906" t="3787" r="5906" b="3787"/>
            <a:stretch>
              <a:fillRect/>
            </a:stretch>
          </p:blipFill>
          <p:spPr bwMode="auto">
            <a:xfrm>
              <a:off x="4806171" y="1260000"/>
              <a:ext cx="4515790" cy="2460071"/>
            </a:xfrm>
            <a:prstGeom prst="rect">
              <a:avLst/>
            </a:prstGeom>
            <a:noFill/>
          </p:spPr>
        </p:pic>
        <p:cxnSp>
          <p:nvCxnSpPr>
            <p:cNvPr id="140" name="Gerade Verbindung mit Pfeil 139"/>
            <p:cNvCxnSpPr/>
            <p:nvPr/>
          </p:nvCxnSpPr>
          <p:spPr bwMode="auto">
            <a:xfrm>
              <a:off x="5231219" y="1358398"/>
              <a:ext cx="0" cy="215338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42" name="Gerade Verbindung mit Pfeil 141"/>
            <p:cNvCxnSpPr/>
            <p:nvPr/>
          </p:nvCxnSpPr>
          <p:spPr bwMode="auto">
            <a:xfrm>
              <a:off x="5231219" y="2711302"/>
              <a:ext cx="68048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43" name="Gerade Verbindung mit Pfeil 142"/>
            <p:cNvCxnSpPr/>
            <p:nvPr/>
          </p:nvCxnSpPr>
          <p:spPr bwMode="auto">
            <a:xfrm>
              <a:off x="5669283" y="1637412"/>
              <a:ext cx="40401" cy="87186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144" name="Rectangle 3"/>
            <p:cNvSpPr txBox="1">
              <a:spLocks noChangeArrowheads="1"/>
            </p:cNvSpPr>
            <p:nvPr/>
          </p:nvSpPr>
          <p:spPr>
            <a:xfrm>
              <a:off x="6148684" y="1422196"/>
              <a:ext cx="2878358" cy="811417"/>
            </a:xfrm>
            <a:prstGeom prst="rect">
              <a:avLst/>
            </a:prstGeom>
          </p:spPr>
          <p:txBody>
            <a:bodyPr/>
            <a:lstStyle/>
            <a:p>
              <a:pPr marL="342860" indent="-342860" defTabSz="330162">
                <a:lnSpc>
                  <a:spcPct val="90000"/>
                </a:lnSpc>
              </a:pPr>
              <a:r>
                <a:rPr lang="en-US" sz="1400" kern="0" dirty="0" smtClean="0">
                  <a:ea typeface="ＭＳ Ｐゴシック" charset="0"/>
                </a:rPr>
                <a:t>PRESSCALE → axis height</a:t>
              </a:r>
            </a:p>
            <a:p>
              <a:pPr marL="342860" indent="-342860" defTabSz="330162">
                <a:lnSpc>
                  <a:spcPct val="90000"/>
                </a:lnSpc>
              </a:pPr>
              <a:r>
                <a:rPr lang="en-US" sz="1400" kern="0" dirty="0" smtClean="0">
                  <a:solidFill>
                    <a:srgbClr val="FF0000"/>
                  </a:solidFill>
                  <a:ea typeface="ＭＳ Ｐゴシック" charset="0"/>
                </a:rPr>
                <a:t>AM(2) → width</a:t>
              </a:r>
            </a:p>
            <a:p>
              <a:pPr marL="342860" indent="-342860" defTabSz="330162">
                <a:lnSpc>
                  <a:spcPct val="90000"/>
                </a:lnSpc>
              </a:pPr>
              <a:r>
                <a:rPr lang="en-US" sz="1400" kern="0" dirty="0" smtClean="0">
                  <a:solidFill>
                    <a:srgbClr val="00B050"/>
                  </a:solidFill>
                  <a:ea typeface="ＭＳ Ｐゴシック" charset="0"/>
                </a:rPr>
                <a:t>AM(3) → steepness</a:t>
              </a:r>
            </a:p>
          </p:txBody>
        </p:sp>
      </p:grpSp>
      <p:grpSp>
        <p:nvGrpSpPr>
          <p:cNvPr id="147" name="Gruppieren 146"/>
          <p:cNvGrpSpPr/>
          <p:nvPr/>
        </p:nvGrpSpPr>
        <p:grpSpPr>
          <a:xfrm>
            <a:off x="4475086" y="11011689"/>
            <a:ext cx="3793264" cy="2058565"/>
            <a:chOff x="4806171" y="3960000"/>
            <a:chExt cx="4515790" cy="2460071"/>
          </a:xfrm>
        </p:grpSpPr>
        <p:pic>
          <p:nvPicPr>
            <p:cNvPr id="152" name="Picture 7" descr="C:\Users\Enrico\Desktop\Plots\Reconstruction_Parameter\plasma_current_profile.jpg"/>
            <p:cNvPicPr>
              <a:picLocks noChangeAspect="1" noChangeArrowheads="1"/>
            </p:cNvPicPr>
            <p:nvPr/>
          </p:nvPicPr>
          <p:blipFill>
            <a:blip r:embed="rId8" cstate="print"/>
            <a:srcRect l="5906" t="3787" r="5906" b="3787"/>
            <a:stretch>
              <a:fillRect/>
            </a:stretch>
          </p:blipFill>
          <p:spPr bwMode="auto">
            <a:xfrm>
              <a:off x="4806171" y="3960000"/>
              <a:ext cx="4515790" cy="2460071"/>
            </a:xfrm>
            <a:prstGeom prst="rect">
              <a:avLst/>
            </a:prstGeom>
            <a:noFill/>
          </p:spPr>
        </p:pic>
        <p:sp>
          <p:nvSpPr>
            <p:cNvPr id="153" name="Rectangle 3"/>
            <p:cNvSpPr txBox="1">
              <a:spLocks noChangeArrowheads="1"/>
            </p:cNvSpPr>
            <p:nvPr/>
          </p:nvSpPr>
          <p:spPr>
            <a:xfrm>
              <a:off x="6084886" y="5334125"/>
              <a:ext cx="2878358" cy="811417"/>
            </a:xfrm>
            <a:prstGeom prst="rect">
              <a:avLst/>
            </a:prstGeom>
          </p:spPr>
          <p:txBody>
            <a:bodyPr/>
            <a:lstStyle/>
            <a:p>
              <a:pPr marL="342860" indent="-342860" defTabSz="330162">
                <a:lnSpc>
                  <a:spcPct val="90000"/>
                </a:lnSpc>
                <a:buNone/>
              </a:pPr>
              <a:endParaRPr lang="en-US" kern="0" dirty="0" smtClean="0">
                <a:ea typeface="ＭＳ Ｐゴシック" charset="0"/>
              </a:endParaRPr>
            </a:p>
          </p:txBody>
        </p:sp>
        <p:cxnSp>
          <p:nvCxnSpPr>
            <p:cNvPr id="154" name="Gerade Verbindung mit Pfeil 153"/>
            <p:cNvCxnSpPr/>
            <p:nvPr/>
          </p:nvCxnSpPr>
          <p:spPr bwMode="auto">
            <a:xfrm>
              <a:off x="9048308" y="4066330"/>
              <a:ext cx="0" cy="215338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55" name="Gerade Verbindung mit Pfeil 154"/>
            <p:cNvCxnSpPr/>
            <p:nvPr/>
          </p:nvCxnSpPr>
          <p:spPr bwMode="auto">
            <a:xfrm flipH="1">
              <a:off x="5382214" y="5101925"/>
              <a:ext cx="19126" cy="7833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56" name="Gerade Verbindung mit Pfeil 155"/>
            <p:cNvCxnSpPr/>
            <p:nvPr/>
          </p:nvCxnSpPr>
          <p:spPr bwMode="auto">
            <a:xfrm>
              <a:off x="5209953" y="4784652"/>
              <a:ext cx="478465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arrow"/>
              <a:tailEnd type="arrow"/>
            </a:ln>
            <a:effectLst/>
          </p:spPr>
        </p:cxnSp>
        <p:pic>
          <p:nvPicPr>
            <p:cNvPr id="157" name="Picture 5" descr="C:\Users\Enrico\Desktop\Plots\Reconstruction_Parameter\plasma_current_density_profile.jpg"/>
            <p:cNvPicPr>
              <a:picLocks noChangeAspect="1" noChangeArrowheads="1"/>
            </p:cNvPicPr>
            <p:nvPr/>
          </p:nvPicPr>
          <p:blipFill>
            <a:blip r:embed="rId9" cstate="print"/>
            <a:srcRect l="5906" t="3787" r="5906" b="3787"/>
            <a:stretch>
              <a:fillRect/>
            </a:stretch>
          </p:blipFill>
          <p:spPr bwMode="auto">
            <a:xfrm>
              <a:off x="4806171" y="3960000"/>
              <a:ext cx="4515790" cy="2460071"/>
            </a:xfrm>
            <a:prstGeom prst="rect">
              <a:avLst/>
            </a:prstGeom>
            <a:noFill/>
          </p:spPr>
        </p:pic>
        <p:sp>
          <p:nvSpPr>
            <p:cNvPr id="158" name="Rectangle 3"/>
            <p:cNvSpPr txBox="1">
              <a:spLocks noChangeArrowheads="1"/>
            </p:cNvSpPr>
            <p:nvPr/>
          </p:nvSpPr>
          <p:spPr>
            <a:xfrm>
              <a:off x="6485860" y="4205313"/>
              <a:ext cx="2541182" cy="811417"/>
            </a:xfrm>
            <a:prstGeom prst="rect">
              <a:avLst/>
            </a:prstGeom>
          </p:spPr>
          <p:txBody>
            <a:bodyPr/>
            <a:lstStyle/>
            <a:p>
              <a:pPr marL="342860" indent="-342860" defTabSz="330162">
                <a:lnSpc>
                  <a:spcPct val="90000"/>
                </a:lnSpc>
              </a:pPr>
              <a:r>
                <a:rPr lang="en-US" sz="1400" kern="0" dirty="0" smtClean="0">
                  <a:ea typeface="ＭＳ Ｐゴシック" charset="0"/>
                </a:rPr>
                <a:t>CURTOR→ integral value</a:t>
              </a:r>
            </a:p>
            <a:p>
              <a:pPr marL="342860" indent="-342860" defTabSz="330162">
                <a:lnSpc>
                  <a:spcPct val="90000"/>
                </a:lnSpc>
              </a:pPr>
              <a:r>
                <a:rPr lang="en-US" sz="1400" kern="0" dirty="0" smtClean="0">
                  <a:solidFill>
                    <a:srgbClr val="FF0000"/>
                  </a:solidFill>
                  <a:ea typeface="ＭＳ Ｐゴシック" charset="0"/>
                </a:rPr>
                <a:t>AC(2) → shift in peak</a:t>
              </a:r>
            </a:p>
            <a:p>
              <a:pPr marL="342860" indent="-342860" defTabSz="330162">
                <a:lnSpc>
                  <a:spcPct val="90000"/>
                </a:lnSpc>
              </a:pPr>
              <a:r>
                <a:rPr lang="en-US" sz="1400" kern="0" dirty="0" smtClean="0">
                  <a:solidFill>
                    <a:srgbClr val="00B050"/>
                  </a:solidFill>
                  <a:ea typeface="ＭＳ Ｐゴシック" charset="0"/>
                </a:rPr>
                <a:t>AC(3) → height &amp; steepness</a:t>
              </a:r>
            </a:p>
          </p:txBody>
        </p:sp>
        <p:cxnSp>
          <p:nvCxnSpPr>
            <p:cNvPr id="162" name="Gerade Verbindung mit Pfeil 161"/>
            <p:cNvCxnSpPr/>
            <p:nvPr/>
          </p:nvCxnSpPr>
          <p:spPr bwMode="auto">
            <a:xfrm>
              <a:off x="5188687" y="4130882"/>
              <a:ext cx="499731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63" name="Gerade Verbindung mit Pfeil 162"/>
            <p:cNvCxnSpPr/>
            <p:nvPr/>
          </p:nvCxnSpPr>
          <p:spPr bwMode="auto">
            <a:xfrm>
              <a:off x="5231219" y="4162027"/>
              <a:ext cx="0" cy="2088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arrow"/>
              <a:tailEnd type="arrow"/>
            </a:ln>
            <a:effectLst/>
          </p:spPr>
        </p:cxnSp>
        <p:cxnSp>
          <p:nvCxnSpPr>
            <p:cNvPr id="168" name="Gerade Verbindung mit Pfeil 167"/>
            <p:cNvCxnSpPr/>
            <p:nvPr/>
          </p:nvCxnSpPr>
          <p:spPr bwMode="auto">
            <a:xfrm>
              <a:off x="5520421" y="4635795"/>
              <a:ext cx="288000" cy="83997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arrow"/>
              <a:tailEnd type="arrow"/>
            </a:ln>
            <a:effectLst/>
          </p:spPr>
        </p:cxnSp>
      </p:grpSp>
      <p:sp>
        <p:nvSpPr>
          <p:cNvPr id="174" name="Rechteck 173"/>
          <p:cNvSpPr/>
          <p:nvPr/>
        </p:nvSpPr>
        <p:spPr>
          <a:xfrm>
            <a:off x="8309243" y="4099590"/>
            <a:ext cx="3291354" cy="5952389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r>
              <a:rPr lang="en-US" altLang="de-DE" dirty="0" smtClean="0"/>
              <a:t>Signal </a:t>
            </a:r>
            <a:r>
              <a:rPr lang="en-US" altLang="de-DE" dirty="0"/>
              <a:t>effectiveness </a:t>
            </a:r>
            <a:r>
              <a:rPr lang="en-US" kern="0" dirty="0" err="1">
                <a:ea typeface="ＭＳ Ｐゴシック" charset="0"/>
              </a:rPr>
              <a:t>E</a:t>
            </a:r>
            <a:r>
              <a:rPr lang="en-US" kern="0" baseline="-25000" dirty="0" err="1">
                <a:ea typeface="ＭＳ Ｐゴシック" charset="0"/>
              </a:rPr>
              <a:t>ji</a:t>
            </a:r>
            <a:r>
              <a:rPr lang="en-US" altLang="de-DE" dirty="0"/>
              <a:t> has been </a:t>
            </a:r>
            <a:r>
              <a:rPr lang="en-US" altLang="de-DE" dirty="0" smtClean="0"/>
              <a:t>calculated for 2300 virtual diagnostic coils (local pol. &amp; radial mag. field measurements) and a set of 1366 test equilibria (TE)</a:t>
            </a:r>
            <a:endParaRPr lang="en-US" altLang="de-DE" dirty="0"/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endParaRPr lang="en-US" altLang="de-DE" dirty="0" smtClean="0"/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endParaRPr lang="en-US" altLang="de-DE" dirty="0" smtClean="0"/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endParaRPr lang="en-US" altLang="de-DE" dirty="0"/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endParaRPr lang="en-US" altLang="de-DE" dirty="0" smtClean="0"/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endParaRPr lang="en-US" altLang="de-DE" dirty="0" smtClean="0"/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endParaRPr lang="en-US" altLang="de-DE" dirty="0"/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r>
              <a:rPr lang="en-US" kern="0" dirty="0" err="1">
                <a:ea typeface="ＭＳ Ｐゴシック" charset="0"/>
              </a:rPr>
              <a:t>E</a:t>
            </a:r>
            <a:r>
              <a:rPr lang="en-US" kern="0" baseline="-25000" dirty="0" err="1">
                <a:ea typeface="ＭＳ Ｐゴシック" charset="0"/>
              </a:rPr>
              <a:t>ji</a:t>
            </a:r>
            <a:r>
              <a:rPr lang="en-US" altLang="de-DE" dirty="0" smtClean="0"/>
              <a:t> determines most sensitive (and thus most important) diagnostics for each model parameter</a:t>
            </a:r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r>
              <a:rPr lang="en-US" kern="0" dirty="0" err="1">
                <a:ea typeface="ＭＳ Ｐゴシック" charset="0"/>
              </a:rPr>
              <a:t>E</a:t>
            </a:r>
            <a:r>
              <a:rPr lang="en-US" kern="0" baseline="-25000" dirty="0" err="1">
                <a:ea typeface="ＭＳ Ｐゴシック" charset="0"/>
              </a:rPr>
              <a:t>ji</a:t>
            </a:r>
            <a:r>
              <a:rPr lang="en-US" kern="0" dirty="0">
                <a:ea typeface="ＭＳ Ｐゴシック" charset="0"/>
              </a:rPr>
              <a:t> describes </a:t>
            </a:r>
            <a:r>
              <a:rPr lang="en-US" kern="0" dirty="0" smtClean="0">
                <a:ea typeface="ＭＳ Ｐゴシック" charset="0"/>
              </a:rPr>
              <a:t>fractional </a:t>
            </a:r>
            <a:r>
              <a:rPr lang="en-US" kern="0" dirty="0">
                <a:ea typeface="ＭＳ Ｐゴシック" charset="0"/>
              </a:rPr>
              <a:t>reduction in </a:t>
            </a:r>
            <a:r>
              <a:rPr lang="en-US" kern="0" dirty="0" smtClean="0">
                <a:ea typeface="ＭＳ Ｐゴシック" charset="0"/>
              </a:rPr>
              <a:t>j-</a:t>
            </a:r>
            <a:r>
              <a:rPr lang="en-US" kern="0" dirty="0" err="1" smtClean="0">
                <a:ea typeface="ＭＳ Ｐゴシック" charset="0"/>
              </a:rPr>
              <a:t>th</a:t>
            </a:r>
            <a:r>
              <a:rPr lang="en-US" kern="0" dirty="0" smtClean="0">
                <a:ea typeface="ＭＳ Ｐゴシック" charset="0"/>
              </a:rPr>
              <a:t> </a:t>
            </a:r>
            <a:r>
              <a:rPr lang="en-US" kern="0" dirty="0">
                <a:ea typeface="ＭＳ Ｐゴシック" charset="0"/>
              </a:rPr>
              <a:t>parameter variance </a:t>
            </a:r>
            <a:r>
              <a:rPr lang="el-GR" kern="0" dirty="0">
                <a:ea typeface="ＭＳ Ｐゴシック" charset="0"/>
              </a:rPr>
              <a:t>σ</a:t>
            </a:r>
            <a:r>
              <a:rPr lang="en-US" kern="0" baseline="-25000" dirty="0" err="1">
                <a:ea typeface="ＭＳ Ｐゴシック" charset="0"/>
              </a:rPr>
              <a:t>j</a:t>
            </a:r>
            <a:r>
              <a:rPr lang="en-US" kern="0" baseline="30000" dirty="0" err="1">
                <a:ea typeface="ＭＳ Ｐゴシック" charset="0"/>
              </a:rPr>
              <a:t>P</a:t>
            </a:r>
            <a:r>
              <a:rPr lang="en-US" kern="0" dirty="0">
                <a:ea typeface="ＭＳ Ｐゴシック" charset="0"/>
              </a:rPr>
              <a:t> for </a:t>
            </a:r>
            <a:r>
              <a:rPr lang="en-US" kern="0" dirty="0" smtClean="0">
                <a:ea typeface="ＭＳ Ｐゴシック" charset="0"/>
              </a:rPr>
              <a:t>fractional </a:t>
            </a:r>
            <a:r>
              <a:rPr lang="en-US" kern="0" dirty="0">
                <a:ea typeface="ＭＳ Ｐゴシック" charset="0"/>
              </a:rPr>
              <a:t>reduction in </a:t>
            </a:r>
            <a:r>
              <a:rPr lang="en-US" kern="0" dirty="0" err="1">
                <a:ea typeface="ＭＳ Ｐゴシック" charset="0"/>
              </a:rPr>
              <a:t>i-th</a:t>
            </a:r>
            <a:r>
              <a:rPr lang="en-US" kern="0" dirty="0">
                <a:ea typeface="ＭＳ Ｐゴシック" charset="0"/>
              </a:rPr>
              <a:t> signal variance </a:t>
            </a:r>
            <a:r>
              <a:rPr lang="el-GR" kern="0" dirty="0">
                <a:ea typeface="ＭＳ Ｐゴシック" charset="0"/>
              </a:rPr>
              <a:t>σ</a:t>
            </a:r>
            <a:r>
              <a:rPr lang="en-US" kern="0" baseline="-25000" dirty="0" err="1">
                <a:ea typeface="ＭＳ Ｐゴシック" charset="0"/>
              </a:rPr>
              <a:t>i</a:t>
            </a:r>
            <a:r>
              <a:rPr lang="en-US" kern="0" baseline="30000" dirty="0" err="1">
                <a:ea typeface="ＭＳ Ｐゴシック" charset="0"/>
              </a:rPr>
              <a:t>S</a:t>
            </a:r>
            <a:endParaRPr lang="en-US" kern="0" dirty="0">
              <a:ea typeface="ＭＳ Ｐゴシック" charset="0"/>
            </a:endParaRPr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endParaRPr lang="en-US" altLang="de-DE" dirty="0" smtClean="0"/>
          </a:p>
        </p:txBody>
      </p:sp>
      <p:sp>
        <p:nvSpPr>
          <p:cNvPr id="180" name="Rectangle 3"/>
          <p:cNvSpPr txBox="1">
            <a:spLocks noChangeArrowheads="1"/>
          </p:cNvSpPr>
          <p:nvPr/>
        </p:nvSpPr>
        <p:spPr>
          <a:xfrm>
            <a:off x="16508462" y="3775365"/>
            <a:ext cx="3448681" cy="7325300"/>
          </a:xfrm>
          <a:prstGeom prst="rect">
            <a:avLst/>
          </a:prstGeom>
        </p:spPr>
        <p:txBody>
          <a:bodyPr lIns="91430" tIns="45715" rIns="91430" bIns="45715"/>
          <a:lstStyle/>
          <a:p>
            <a:pPr marL="342900" lvl="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Use of </a:t>
            </a:r>
            <a:r>
              <a:rPr lang="el-GR" kern="0" dirty="0">
                <a:ea typeface="ＭＳ Ｐゴシック" charset="0"/>
              </a:rPr>
              <a:t>χ</a:t>
            </a:r>
            <a:r>
              <a:rPr lang="de-DE" kern="0" dirty="0">
                <a:ea typeface="ＭＳ Ｐゴシック" charset="0"/>
              </a:rPr>
              <a:t>²</a:t>
            </a:r>
            <a:r>
              <a:rPr lang="en-US" kern="0" baseline="-25000" dirty="0">
                <a:ea typeface="ＭＳ Ｐゴシック" charset="0"/>
              </a:rPr>
              <a:t>red</a:t>
            </a:r>
            <a:r>
              <a:rPr lang="en-US" kern="0" dirty="0" smtClean="0">
                <a:ea typeface="ＭＳ Ｐゴシック" charset="0"/>
              </a:rPr>
              <a:t> to estimate number of reconstruction solutions</a:t>
            </a:r>
            <a:endParaRPr lang="en-US" kern="0" dirty="0">
              <a:ea typeface="ＭＳ Ｐゴシック" charset="0"/>
            </a:endParaRPr>
          </a:p>
          <a:p>
            <a:pPr marL="342900" lvl="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900" lvl="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lvl="0" algn="just" defTabSz="330200">
              <a:lnSpc>
                <a:spcPct val="90000"/>
              </a:lnSpc>
              <a:buNone/>
            </a:pPr>
            <a:r>
              <a:rPr lang="en-US" kern="0" dirty="0" smtClean="0">
                <a:ea typeface="ＭＳ Ｐゴシック" charset="0"/>
              </a:rPr>
              <a:t>	with	n = # of diagnostics</a:t>
            </a:r>
          </a:p>
          <a:p>
            <a:pPr lvl="0" algn="just" defTabSz="330200">
              <a:lnSpc>
                <a:spcPct val="90000"/>
              </a:lnSpc>
              <a:buNone/>
            </a:pPr>
            <a:r>
              <a:rPr lang="en-US" kern="0" dirty="0" smtClean="0">
                <a:ea typeface="ＭＳ Ｐゴシック" charset="0"/>
              </a:rPr>
              <a:t> 	and 	m = # of free model</a:t>
            </a:r>
          </a:p>
          <a:p>
            <a:pPr lvl="0" algn="just" defTabSz="330200">
              <a:lnSpc>
                <a:spcPct val="90000"/>
              </a:lnSpc>
              <a:buNone/>
            </a:pPr>
            <a:r>
              <a:rPr lang="en-US" kern="0" dirty="0">
                <a:ea typeface="ＭＳ Ｐゴシック" charset="0"/>
              </a:rPr>
              <a:t>	</a:t>
            </a:r>
            <a:r>
              <a:rPr lang="en-US" kern="0" dirty="0" smtClean="0">
                <a:ea typeface="ＭＳ Ｐゴシック" charset="0"/>
              </a:rPr>
              <a:t>			</a:t>
            </a:r>
            <a:r>
              <a:rPr lang="en-US" kern="0" smtClean="0">
                <a:ea typeface="ＭＳ Ｐゴシック" charset="0"/>
              </a:rPr>
              <a:t> </a:t>
            </a:r>
            <a:r>
              <a:rPr lang="en-US" kern="0" smtClean="0">
                <a:ea typeface="ＭＳ Ｐゴシック" charset="0"/>
              </a:rPr>
              <a:t>parameters </a:t>
            </a:r>
            <a:endParaRPr lang="en-US" kern="0" dirty="0">
              <a:ea typeface="ＭＳ Ｐゴシック" charset="0"/>
            </a:endParaRPr>
          </a:p>
          <a:p>
            <a:pPr marL="342900" lvl="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Standard reconstruction at HSX yields </a:t>
            </a:r>
          </a:p>
          <a:p>
            <a:pPr lvl="0" algn="ctr" defTabSz="330200">
              <a:lnSpc>
                <a:spcPct val="90000"/>
              </a:lnSpc>
              <a:buNone/>
            </a:pPr>
            <a:r>
              <a:rPr lang="en-US" kern="0" dirty="0">
                <a:ea typeface="ＭＳ Ｐゴシック" charset="0"/>
              </a:rPr>
              <a:t>	</a:t>
            </a:r>
            <a:r>
              <a:rPr lang="el-GR" kern="0" dirty="0" smtClean="0">
                <a:ea typeface="ＭＳ Ｐゴシック" charset="0"/>
              </a:rPr>
              <a:t>χ</a:t>
            </a:r>
            <a:r>
              <a:rPr lang="de-DE" kern="0" dirty="0">
                <a:ea typeface="ＭＳ Ｐゴシック" charset="0"/>
              </a:rPr>
              <a:t>²</a:t>
            </a:r>
            <a:r>
              <a:rPr lang="en-US" kern="0" baseline="-25000" dirty="0" err="1">
                <a:ea typeface="ＭＳ Ｐゴシック" charset="0"/>
              </a:rPr>
              <a:t>red,recon</a:t>
            </a:r>
            <a:r>
              <a:rPr lang="en-US" kern="0" dirty="0">
                <a:ea typeface="ＭＳ Ｐゴシック" charset="0"/>
              </a:rPr>
              <a:t> = 0.001... </a:t>
            </a:r>
            <a:r>
              <a:rPr lang="en-US" kern="0" dirty="0" smtClean="0">
                <a:ea typeface="ＭＳ Ｐゴシック" charset="0"/>
              </a:rPr>
              <a:t>1</a:t>
            </a:r>
            <a:endParaRPr lang="en-US" kern="0" dirty="0">
              <a:ea typeface="ＭＳ Ｐゴシック" charset="0"/>
            </a:endParaRPr>
          </a:p>
          <a:p>
            <a:pPr marL="342900" lvl="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>
                <a:ea typeface="ＭＳ Ｐゴシック" charset="0"/>
              </a:rPr>
              <a:t>Solution space: all </a:t>
            </a:r>
            <a:r>
              <a:rPr lang="en-US" kern="0" dirty="0" smtClean="0">
                <a:ea typeface="ＭＳ Ｐゴシック" charset="0"/>
              </a:rPr>
              <a:t>equilibria which satisfy</a:t>
            </a:r>
            <a:endParaRPr lang="en-US" kern="0" dirty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Five dimensional scan of parameter space performed</a:t>
            </a:r>
          </a:p>
          <a:p>
            <a:pPr algn="ctr" defTabSz="330162">
              <a:lnSpc>
                <a:spcPct val="90000"/>
              </a:lnSpc>
              <a:buNone/>
            </a:pPr>
            <a:r>
              <a:rPr lang="en-US" kern="0" dirty="0">
                <a:ea typeface="ＭＳ Ｐゴシック" charset="0"/>
              </a:rPr>
              <a:t>≈ 760,000 equilibria</a:t>
            </a:r>
          </a:p>
          <a:p>
            <a:pPr algn="ctr" defTabSz="330162">
              <a:lnSpc>
                <a:spcPct val="90000"/>
              </a:lnSpc>
              <a:buNone/>
            </a:pPr>
            <a:r>
              <a:rPr lang="en-US" kern="0" dirty="0">
                <a:ea typeface="ＭＳ Ｐゴシック" charset="0"/>
              </a:rPr>
              <a:t>	x</a:t>
            </a:r>
          </a:p>
          <a:p>
            <a:pPr algn="ctr" defTabSz="330162">
              <a:lnSpc>
                <a:spcPct val="90000"/>
              </a:lnSpc>
              <a:buNone/>
            </a:pPr>
            <a:r>
              <a:rPr lang="en-US" kern="0" dirty="0">
                <a:ea typeface="ＭＳ Ｐゴシック" charset="0"/>
              </a:rPr>
              <a:t>	3 diagnostics sets </a:t>
            </a: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Number of solutions reduced by factor 7 for new diagnostic set with 0.1 G signal noise</a:t>
            </a:r>
          </a:p>
          <a:p>
            <a:pPr algn="just" defTabSz="330162">
              <a:lnSpc>
                <a:spcPct val="90000"/>
              </a:lnSpc>
              <a:buNone/>
            </a:pPr>
            <a:r>
              <a:rPr lang="en-US" kern="0" dirty="0" smtClean="0">
                <a:ea typeface="ＭＳ Ｐゴシック" charset="0"/>
              </a:rPr>
              <a:t>	(factor of 10 by using Thomson 	Scattering system in addition)</a:t>
            </a:r>
            <a:endParaRPr lang="en-US" kern="0" dirty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Based on current/pressure profile an error profile is determined to allow an error estimation weighted by flux surface volume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Planned magnetic diagnostic set leads to suppression of solutions which strongly deviate from correct equilibria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</p:txBody>
      </p:sp>
      <p:graphicFrame>
        <p:nvGraphicFramePr>
          <p:cNvPr id="18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2280266"/>
              </p:ext>
            </p:extLst>
          </p:nvPr>
        </p:nvGraphicFramePr>
        <p:xfrm>
          <a:off x="10596552" y="5804753"/>
          <a:ext cx="1001151" cy="561439"/>
        </p:xfrm>
        <a:graphic>
          <a:graphicData uri="http://schemas.openxmlformats.org/presentationml/2006/ole">
            <p:oleObj spid="_x0000_s1609" name="Formel" r:id="rId10" imgW="609336" imgH="342751" progId="Equation.3">
              <p:embed/>
            </p:oleObj>
          </a:graphicData>
        </a:graphic>
      </p:graphicFrame>
      <p:graphicFrame>
        <p:nvGraphicFramePr>
          <p:cNvPr id="1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24748417"/>
              </p:ext>
            </p:extLst>
          </p:nvPr>
        </p:nvGraphicFramePr>
        <p:xfrm>
          <a:off x="8761117" y="5667063"/>
          <a:ext cx="2322315" cy="1614931"/>
        </p:xfrm>
        <a:graphic>
          <a:graphicData uri="http://schemas.openxmlformats.org/presentationml/2006/ole">
            <p:oleObj spid="_x0000_s1610" name="Formel" r:id="rId11" imgW="1497950" imgH="1040948" progId="Equation.3">
              <p:embed/>
            </p:oleObj>
          </a:graphicData>
        </a:graphic>
      </p:graphicFrame>
      <p:graphicFrame>
        <p:nvGraphicFramePr>
          <p:cNvPr id="1135" name="Object 111"/>
          <p:cNvGraphicFramePr>
            <a:graphicFrameLocks noChangeAspect="1"/>
          </p:cNvGraphicFramePr>
          <p:nvPr/>
        </p:nvGraphicFramePr>
        <p:xfrm>
          <a:off x="809626" y="12472844"/>
          <a:ext cx="2938463" cy="774700"/>
        </p:xfrm>
        <a:graphic>
          <a:graphicData uri="http://schemas.openxmlformats.org/presentationml/2006/ole">
            <p:oleObj spid="_x0000_s1611" name="Formel" r:id="rId12" imgW="2094591" imgH="545863" progId="Equation.3">
              <p:embed/>
            </p:oleObj>
          </a:graphicData>
        </a:graphic>
      </p:graphicFrame>
      <p:pic>
        <p:nvPicPr>
          <p:cNvPr id="68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46030" y="13570591"/>
            <a:ext cx="1813560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18695" y="14385647"/>
            <a:ext cx="1813560" cy="1360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3" name="Straight Connector 139"/>
          <p:cNvCxnSpPr/>
          <p:nvPr/>
        </p:nvCxnSpPr>
        <p:spPr>
          <a:xfrm flipH="1">
            <a:off x="6810704" y="13873997"/>
            <a:ext cx="160811" cy="7848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 Box 498"/>
          <p:cNvSpPr txBox="1">
            <a:spLocks noChangeArrowheads="1"/>
          </p:cNvSpPr>
          <p:nvPr/>
        </p:nvSpPr>
        <p:spPr bwMode="auto">
          <a:xfrm>
            <a:off x="6459098" y="15674507"/>
            <a:ext cx="1816012" cy="33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defTabSz="609529">
              <a:spcBef>
                <a:spcPct val="50000"/>
              </a:spcBef>
              <a:buNone/>
            </a:pPr>
            <a:r>
              <a:rPr lang="el-GR" dirty="0" smtClean="0">
                <a:latin typeface="+mj-lt"/>
              </a:rPr>
              <a:t>Φ</a:t>
            </a:r>
            <a:r>
              <a:rPr lang="en-US" dirty="0" smtClean="0">
                <a:latin typeface="+mj-lt"/>
              </a:rPr>
              <a:t>=0 (ellipse shape)</a:t>
            </a:r>
            <a:endParaRPr lang="en-US" dirty="0">
              <a:latin typeface="+mj-lt"/>
            </a:endParaRPr>
          </a:p>
        </p:txBody>
      </p:sp>
      <p:cxnSp>
        <p:nvCxnSpPr>
          <p:cNvPr id="77" name="Straight Connector 149"/>
          <p:cNvCxnSpPr/>
          <p:nvPr/>
        </p:nvCxnSpPr>
        <p:spPr>
          <a:xfrm flipV="1">
            <a:off x="5848990" y="13896474"/>
            <a:ext cx="439668" cy="5443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83" descr="mda_coil_cube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354959" y="13559313"/>
            <a:ext cx="677753" cy="84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Text Box 498"/>
          <p:cNvSpPr txBox="1">
            <a:spLocks noChangeArrowheads="1"/>
          </p:cNvSpPr>
          <p:nvPr/>
        </p:nvSpPr>
        <p:spPr bwMode="auto">
          <a:xfrm>
            <a:off x="4206794" y="14959613"/>
            <a:ext cx="1788862" cy="30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defTabSz="609529">
              <a:spcBef>
                <a:spcPct val="50000"/>
              </a:spcBef>
              <a:buNone/>
            </a:pPr>
            <a:r>
              <a:rPr lang="el-GR" sz="1400" dirty="0" smtClean="0">
                <a:latin typeface="+mj-lt"/>
              </a:rPr>
              <a:t>Φ</a:t>
            </a:r>
            <a:r>
              <a:rPr lang="en-US" sz="1400" dirty="0" smtClean="0">
                <a:latin typeface="+mj-lt"/>
              </a:rPr>
              <a:t>=1/2 Field Period</a:t>
            </a:r>
            <a:endParaRPr lang="en-US" sz="1400" dirty="0">
              <a:latin typeface="+mj-lt"/>
            </a:endParaRPr>
          </a:p>
        </p:txBody>
      </p:sp>
      <p:sp>
        <p:nvSpPr>
          <p:cNvPr id="200" name="Text Box 113"/>
          <p:cNvSpPr txBox="1">
            <a:spLocks noChangeArrowheads="1"/>
          </p:cNvSpPr>
          <p:nvPr/>
        </p:nvSpPr>
        <p:spPr bwMode="auto">
          <a:xfrm>
            <a:off x="24685683" y="9199455"/>
            <a:ext cx="8028000" cy="8309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0" tIns="45715" rIns="91430" bIns="45715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Summary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21" name="Rectangle 268"/>
          <p:cNvSpPr>
            <a:spLocks noChangeArrowheads="1"/>
          </p:cNvSpPr>
          <p:nvPr/>
        </p:nvSpPr>
        <p:spPr bwMode="auto">
          <a:xfrm>
            <a:off x="24685683" y="14578295"/>
            <a:ext cx="8028000" cy="1376408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lIns="91430" tIns="45715" rIns="91430" bIns="45715"/>
          <a:lstStyle/>
          <a:p>
            <a:pPr marL="342860" indent="-342860">
              <a:buFontTx/>
              <a:buAutoNum type="arabicParenR"/>
            </a:pPr>
            <a:r>
              <a:rPr lang="it-IT" sz="1400" dirty="0" err="1" smtClean="0"/>
              <a:t>J.D.</a:t>
            </a:r>
            <a:r>
              <a:rPr lang="it-IT" sz="1400" dirty="0" smtClean="0"/>
              <a:t> Hanson </a:t>
            </a:r>
            <a:r>
              <a:rPr lang="it-IT" sz="1400" dirty="0" err="1" smtClean="0"/>
              <a:t>et</a:t>
            </a:r>
            <a:r>
              <a:rPr lang="it-IT" sz="1400" dirty="0" smtClean="0"/>
              <a:t> al. </a:t>
            </a:r>
            <a:r>
              <a:rPr lang="it-IT" sz="1400" i="1" dirty="0" err="1" smtClean="0"/>
              <a:t>Nucl</a:t>
            </a:r>
            <a:r>
              <a:rPr lang="it-IT" sz="1400" i="1" dirty="0" smtClean="0"/>
              <a:t>. </a:t>
            </a:r>
            <a:r>
              <a:rPr lang="it-IT" sz="1400" i="1" dirty="0" err="1" smtClean="0"/>
              <a:t>Fusion</a:t>
            </a:r>
            <a:r>
              <a:rPr lang="it-IT" sz="1400" dirty="0" smtClean="0"/>
              <a:t> 49 (2009)</a:t>
            </a:r>
          </a:p>
          <a:p>
            <a:pPr marL="342860" indent="-342860">
              <a:buFontTx/>
              <a:buAutoNum type="arabicParenR"/>
            </a:pPr>
            <a:r>
              <a:rPr lang="en-US" sz="1400" dirty="0" smtClean="0"/>
              <a:t>S.P. </a:t>
            </a:r>
            <a:r>
              <a:rPr lang="en-US" sz="1400" dirty="0" err="1" smtClean="0"/>
              <a:t>Hirshman</a:t>
            </a:r>
            <a:r>
              <a:rPr lang="en-US" sz="1400" dirty="0" smtClean="0"/>
              <a:t> et al. </a:t>
            </a:r>
            <a:r>
              <a:rPr lang="en-US" sz="1400" i="1" dirty="0" smtClean="0"/>
              <a:t>Phys. </a:t>
            </a:r>
            <a:r>
              <a:rPr lang="en-US" sz="1400" i="1" dirty="0" err="1" smtClean="0"/>
              <a:t>Plas</a:t>
            </a:r>
            <a:r>
              <a:rPr lang="en-US" sz="1400" i="1" dirty="0" smtClean="0"/>
              <a:t>. </a:t>
            </a:r>
            <a:r>
              <a:rPr lang="en-US" sz="1400" dirty="0" smtClean="0"/>
              <a:t>11 (2004) </a:t>
            </a:r>
            <a:endParaRPr lang="it-IT" sz="1400" dirty="0" smtClean="0"/>
          </a:p>
          <a:p>
            <a:pPr marL="342860" indent="-342860">
              <a:buAutoNum type="arabicParenR"/>
            </a:pPr>
            <a:r>
              <a:rPr lang="en-US" sz="1400" dirty="0" smtClean="0"/>
              <a:t>S.P. </a:t>
            </a:r>
            <a:r>
              <a:rPr lang="en-US" sz="1400" dirty="0" err="1" smtClean="0"/>
              <a:t>Hirshman</a:t>
            </a:r>
            <a:r>
              <a:rPr lang="en-US" sz="1400" dirty="0" smtClean="0"/>
              <a:t> and J.C. Whitson. </a:t>
            </a:r>
            <a:r>
              <a:rPr lang="en-US" sz="1400" i="1" dirty="0" smtClean="0"/>
              <a:t>Phys. Fluids</a:t>
            </a:r>
            <a:r>
              <a:rPr lang="en-US" sz="1400" dirty="0" smtClean="0"/>
              <a:t>,  26  (1983) </a:t>
            </a:r>
          </a:p>
          <a:p>
            <a:pPr marL="342860" indent="-342860">
              <a:buAutoNum type="arabicParenR"/>
            </a:pPr>
            <a:r>
              <a:rPr lang="en-US" sz="1400" dirty="0" smtClean="0"/>
              <a:t>J.C. Schmitt Dissertation  UW-Madison (2011)</a:t>
            </a:r>
          </a:p>
          <a:p>
            <a:pPr marL="342860" indent="-342860">
              <a:buAutoNum type="arabicParenR"/>
            </a:pPr>
            <a:r>
              <a:rPr lang="en-US" altLang="de-DE" sz="1400" dirty="0" smtClean="0"/>
              <a:t>N. </a:t>
            </a:r>
            <a:r>
              <a:rPr lang="en-US" altLang="de-DE" sz="1400" dirty="0" err="1" smtClean="0"/>
              <a:t>Pomphrey</a:t>
            </a:r>
            <a:r>
              <a:rPr lang="en-US" altLang="de-DE" sz="1400" dirty="0" smtClean="0"/>
              <a:t> </a:t>
            </a:r>
            <a:r>
              <a:rPr lang="it-IT" sz="1400" i="1" dirty="0" err="1" smtClean="0"/>
              <a:t>et</a:t>
            </a:r>
            <a:r>
              <a:rPr lang="it-IT" sz="1400" i="1" dirty="0" smtClean="0"/>
              <a:t> al</a:t>
            </a:r>
            <a:r>
              <a:rPr lang="it-IT" sz="1400" dirty="0" smtClean="0"/>
              <a:t>  </a:t>
            </a:r>
            <a:r>
              <a:rPr lang="it-IT" sz="1400" i="1" dirty="0" err="1" smtClean="0"/>
              <a:t>Phys</a:t>
            </a:r>
            <a:r>
              <a:rPr lang="it-IT" sz="1400" i="1" dirty="0" smtClean="0"/>
              <a:t>. </a:t>
            </a:r>
            <a:r>
              <a:rPr lang="it-IT" sz="1400" i="1" dirty="0" err="1" smtClean="0"/>
              <a:t>Plasmas</a:t>
            </a:r>
            <a:r>
              <a:rPr lang="it-IT" sz="1400" dirty="0" smtClean="0"/>
              <a:t> 14 (2007)</a:t>
            </a:r>
            <a:endParaRPr lang="en-US" sz="1400" dirty="0" smtClean="0"/>
          </a:p>
          <a:p>
            <a:pPr marL="457147" indent="-457147">
              <a:buNone/>
            </a:pPr>
            <a:r>
              <a:rPr lang="en-US" sz="1400" dirty="0" smtClean="0"/>
              <a:t>	</a:t>
            </a:r>
          </a:p>
        </p:txBody>
      </p:sp>
      <p:sp>
        <p:nvSpPr>
          <p:cNvPr id="222" name="Rectangle 268"/>
          <p:cNvSpPr>
            <a:spLocks noChangeArrowheads="1"/>
          </p:cNvSpPr>
          <p:nvPr/>
        </p:nvSpPr>
        <p:spPr bwMode="auto">
          <a:xfrm>
            <a:off x="24685683" y="10160299"/>
            <a:ext cx="8028000" cy="336651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lIns="91430" tIns="45715" rIns="91430" bIns="45715"/>
          <a:lstStyle/>
          <a:p>
            <a:pPr marL="287304" indent="-287304">
              <a:buFont typeface="Arial" pitchFamily="34" charset="0"/>
              <a:buChar char="•"/>
            </a:pPr>
            <a:r>
              <a:rPr lang="en-US" dirty="0" smtClean="0"/>
              <a:t>Plasma equilibrium reconstruction at HSX is based on the determination of seven free parameters describing plasma current profile, pressure profile and plasma size</a:t>
            </a:r>
          </a:p>
          <a:p>
            <a:pPr marL="287304" indent="-287304">
              <a:buFont typeface="Arial" pitchFamily="34" charset="0"/>
              <a:buChar char="•"/>
            </a:pPr>
            <a:r>
              <a:rPr lang="en-US" dirty="0" smtClean="0"/>
              <a:t>Signal effectiveness has been used to find the most sensitive diagnostics</a:t>
            </a:r>
          </a:p>
          <a:p>
            <a:pPr marL="287304" indent="-287304">
              <a:buFont typeface="Arial" pitchFamily="34" charset="0"/>
              <a:buChar char="•"/>
            </a:pPr>
            <a:r>
              <a:rPr lang="en-US" dirty="0" smtClean="0"/>
              <a:t>Off-axis peaks in plasma current densities are challenging to reconstruct due to overlapping diagnostic positions with a high signal effectiveness</a:t>
            </a:r>
          </a:p>
          <a:p>
            <a:pPr marL="287304" indent="-287304">
              <a:buFont typeface="Arial" pitchFamily="34" charset="0"/>
              <a:buChar char="•"/>
            </a:pPr>
            <a:r>
              <a:rPr lang="en-US" dirty="0" smtClean="0"/>
              <a:t>Single parameter dependence </a:t>
            </a:r>
            <a:r>
              <a:rPr lang="en-US" dirty="0"/>
              <a:t>study introduced </a:t>
            </a:r>
            <a:r>
              <a:rPr lang="en-US" dirty="0" smtClean="0"/>
              <a:t>as additional tool to find the final composition of diagnostics with high signal effectiveness</a:t>
            </a:r>
          </a:p>
          <a:p>
            <a:pPr marL="287304" indent="-287304">
              <a:buFont typeface="Arial" pitchFamily="34" charset="0"/>
              <a:buChar char="•"/>
            </a:pPr>
            <a:r>
              <a:rPr lang="en-US" dirty="0" smtClean="0"/>
              <a:t>Number of solutions will be greatly reduced with new set of magnetic diagnostics</a:t>
            </a:r>
            <a:endParaRPr lang="en-US" dirty="0"/>
          </a:p>
          <a:p>
            <a:pPr marL="287304" indent="-287304">
              <a:buFont typeface="Arial" pitchFamily="34" charset="0"/>
              <a:buChar char="•"/>
            </a:pPr>
            <a:r>
              <a:rPr lang="en-US" dirty="0" smtClean="0"/>
              <a:t>Error in remaining solutions is greatly reduced as well</a:t>
            </a:r>
          </a:p>
          <a:p>
            <a:pPr marL="287304" indent="-287304">
              <a:buFont typeface="Arial" pitchFamily="34" charset="0"/>
              <a:buChar char="•"/>
            </a:pPr>
            <a:r>
              <a:rPr lang="en-US" dirty="0" smtClean="0"/>
              <a:t>Diagnostic set is under construction, completion 12/2012</a:t>
            </a:r>
          </a:p>
          <a:p>
            <a:pPr marL="287304" indent="-287304">
              <a:buFont typeface="Arial" pitchFamily="34" charset="0"/>
              <a:buChar char="•"/>
            </a:pPr>
            <a:r>
              <a:rPr lang="en-US" dirty="0" smtClean="0"/>
              <a:t>New magnetic diagnostics allow benchmarking of different theories applied for positioning diagnostics and the effectiveness of single coils and subsets [5]</a:t>
            </a:r>
          </a:p>
        </p:txBody>
      </p:sp>
      <p:sp>
        <p:nvSpPr>
          <p:cNvPr id="224" name="Rectangle 3"/>
          <p:cNvSpPr txBox="1">
            <a:spLocks noChangeArrowheads="1"/>
          </p:cNvSpPr>
          <p:nvPr/>
        </p:nvSpPr>
        <p:spPr>
          <a:xfrm>
            <a:off x="24753065" y="3792358"/>
            <a:ext cx="3665906" cy="5465943"/>
          </a:xfrm>
          <a:prstGeom prst="rect">
            <a:avLst/>
          </a:prstGeom>
        </p:spPr>
        <p:txBody>
          <a:bodyPr lIns="91430" tIns="45715" rIns="91430" bIns="45715"/>
          <a:lstStyle/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Five arrays consisting of 5 poloidal and 5 radial magnetic coils, placed inside the vacuum vessel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Same direction vector for all pol./rad. coils in one array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Fixed distance between all coils allows the determination of the position using the measured magnetic field pattern</a:t>
            </a:r>
          </a:p>
          <a:p>
            <a:pPr marL="34290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Flat design to avoid touching the plasma</a:t>
            </a:r>
          </a:p>
          <a:p>
            <a:pPr marL="34290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Arrays, supporting structure, and corrugated hose holder follow HSX geometry</a:t>
            </a:r>
          </a:p>
        </p:txBody>
      </p:sp>
      <p:cxnSp>
        <p:nvCxnSpPr>
          <p:cNvPr id="113" name="Straight Connector 149"/>
          <p:cNvCxnSpPr/>
          <p:nvPr/>
        </p:nvCxnSpPr>
        <p:spPr>
          <a:xfrm flipH="1" flipV="1">
            <a:off x="6918385" y="14250158"/>
            <a:ext cx="215660" cy="28467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TextBox 17"/>
          <p:cNvSpPr txBox="1">
            <a:spLocks noChangeArrowheads="1"/>
          </p:cNvSpPr>
          <p:nvPr/>
        </p:nvSpPr>
        <p:spPr bwMode="auto">
          <a:xfrm>
            <a:off x="4459640" y="8473934"/>
            <a:ext cx="3804250" cy="2462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 defTabSz="914293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 kern="0" dirty="0" smtClean="0">
                <a:solidFill>
                  <a:sysClr val="windowText" lastClr="000000"/>
                </a:solidFill>
              </a:rPr>
              <a:t>Free parameters in plasma current and pressure profile</a:t>
            </a:r>
          </a:p>
        </p:txBody>
      </p:sp>
      <p:sp>
        <p:nvSpPr>
          <p:cNvPr id="148" name="TextBox 17"/>
          <p:cNvSpPr txBox="1">
            <a:spLocks noChangeArrowheads="1"/>
          </p:cNvSpPr>
          <p:nvPr/>
        </p:nvSpPr>
        <p:spPr bwMode="auto">
          <a:xfrm>
            <a:off x="4459640" y="13342816"/>
            <a:ext cx="3804250" cy="2462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 defTabSz="914293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 kern="0" dirty="0" smtClean="0">
                <a:solidFill>
                  <a:sysClr val="windowText" lastClr="000000"/>
                </a:solidFill>
              </a:rPr>
              <a:t>Free parameters in plasma current and pressure profile</a:t>
            </a:r>
          </a:p>
        </p:txBody>
      </p:sp>
      <p:sp>
        <p:nvSpPr>
          <p:cNvPr id="150" name="TextBox 17"/>
          <p:cNvSpPr txBox="1">
            <a:spLocks noChangeArrowheads="1"/>
          </p:cNvSpPr>
          <p:nvPr/>
        </p:nvSpPr>
        <p:spPr bwMode="auto">
          <a:xfrm>
            <a:off x="4352764" y="13152814"/>
            <a:ext cx="3864964" cy="4000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 defTabSz="914293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 kern="0" dirty="0" smtClean="0">
                <a:solidFill>
                  <a:sysClr val="windowText" lastClr="000000"/>
                </a:solidFill>
              </a:rPr>
              <a:t>Set of  two external already installed magnetic diagnostic coils (measuring toroidal, </a:t>
            </a:r>
            <a:r>
              <a:rPr lang="en-US" sz="1000" i="1" kern="0" dirty="0" err="1" smtClean="0">
                <a:solidFill>
                  <a:sysClr val="windowText" lastClr="000000"/>
                </a:solidFill>
              </a:rPr>
              <a:t>poloidal</a:t>
            </a:r>
            <a:r>
              <a:rPr lang="en-US" sz="1000" i="1" kern="0" dirty="0" smtClean="0">
                <a:solidFill>
                  <a:sysClr val="windowText" lastClr="000000"/>
                </a:solidFill>
              </a:rPr>
              <a:t>, and radial field components)</a:t>
            </a:r>
          </a:p>
        </p:txBody>
      </p:sp>
      <p:grpSp>
        <p:nvGrpSpPr>
          <p:cNvPr id="223" name="Gruppieren 222"/>
          <p:cNvGrpSpPr>
            <a:grpSpLocks noChangeAspect="1"/>
          </p:cNvGrpSpPr>
          <p:nvPr/>
        </p:nvGrpSpPr>
        <p:grpSpPr>
          <a:xfrm>
            <a:off x="28727401" y="3869357"/>
            <a:ext cx="3657600" cy="2743200"/>
            <a:chOff x="1295400" y="1005840"/>
            <a:chExt cx="7315200" cy="5486400"/>
          </a:xfrm>
        </p:grpSpPr>
        <p:pic>
          <p:nvPicPr>
            <p:cNvPr id="196" name="Picture 2" descr="C:\Users\EnricoC\Desktop\Main_Grey.bmp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1005840"/>
              <a:ext cx="7315200" cy="5486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7" name="Picture 3" descr="C:\Users\EnricoC\Desktop\Main_Color.jp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1005840"/>
              <a:ext cx="7315200" cy="5486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8" name="Straight Arrow Connector 6"/>
            <p:cNvCxnSpPr/>
            <p:nvPr/>
          </p:nvCxnSpPr>
          <p:spPr bwMode="auto">
            <a:xfrm flipH="1">
              <a:off x="3774461" y="1283025"/>
              <a:ext cx="1574184" cy="153889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99" name="Rectangle 7"/>
            <p:cNvSpPr/>
            <p:nvPr/>
          </p:nvSpPr>
          <p:spPr bwMode="auto">
            <a:xfrm>
              <a:off x="5450776" y="1129138"/>
              <a:ext cx="1769424" cy="30777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293" eaLnBrk="0" hangingPunct="0">
                <a:spcBef>
                  <a:spcPct val="0"/>
                </a:spcBef>
                <a:buNone/>
              </a:pPr>
              <a:r>
                <a:rPr kumimoji="1" lang="en-US" sz="1000" dirty="0" smtClean="0">
                  <a:solidFill>
                    <a:srgbClr val="000000"/>
                  </a:solidFill>
                </a:rPr>
                <a:t>Port ring</a:t>
              </a:r>
            </a:p>
          </p:txBody>
        </p:sp>
        <p:cxnSp>
          <p:nvCxnSpPr>
            <p:cNvPr id="201" name="Straight Arrow Connector 10"/>
            <p:cNvCxnSpPr/>
            <p:nvPr/>
          </p:nvCxnSpPr>
          <p:spPr bwMode="auto">
            <a:xfrm flipH="1">
              <a:off x="2422565" y="1759426"/>
              <a:ext cx="2926081" cy="49688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2" name="Rectangle 11"/>
            <p:cNvSpPr/>
            <p:nvPr/>
          </p:nvSpPr>
          <p:spPr bwMode="auto">
            <a:xfrm>
              <a:off x="5450776" y="1605538"/>
              <a:ext cx="3036004" cy="30777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293" eaLnBrk="0" hangingPunct="0">
                <a:spcBef>
                  <a:spcPct val="0"/>
                </a:spcBef>
                <a:buNone/>
              </a:pPr>
              <a:r>
                <a:rPr lang="en-US" sz="1000" dirty="0" smtClean="0"/>
                <a:t>Corrugated hose holder</a:t>
              </a:r>
              <a:endParaRPr kumimoji="1" lang="en-US" sz="1000" b="1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203" name="Straight Arrow Connector 17"/>
            <p:cNvCxnSpPr/>
            <p:nvPr/>
          </p:nvCxnSpPr>
          <p:spPr bwMode="auto">
            <a:xfrm flipH="1">
              <a:off x="2200275" y="2235827"/>
              <a:ext cx="3148370" cy="38603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4" name="Rectangle 18"/>
            <p:cNvSpPr/>
            <p:nvPr/>
          </p:nvSpPr>
          <p:spPr bwMode="auto">
            <a:xfrm>
              <a:off x="5450776" y="2081940"/>
              <a:ext cx="3036004" cy="30777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1000" dirty="0" smtClean="0"/>
                <a:t>Corrugated hose (cable)</a:t>
              </a:r>
              <a:endParaRPr kumimoji="1" lang="en-US" sz="1000" b="1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205" name="Straight Arrow Connector 23"/>
            <p:cNvCxnSpPr/>
            <p:nvPr/>
          </p:nvCxnSpPr>
          <p:spPr bwMode="auto">
            <a:xfrm flipH="1">
              <a:off x="2422565" y="2712228"/>
              <a:ext cx="2926080" cy="55484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9" name="Rectangle 24"/>
            <p:cNvSpPr/>
            <p:nvPr/>
          </p:nvSpPr>
          <p:spPr bwMode="auto">
            <a:xfrm>
              <a:off x="5450776" y="2558340"/>
              <a:ext cx="2426402" cy="30777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293" eaLnBrk="0" hangingPunct="0">
                <a:spcBef>
                  <a:spcPct val="0"/>
                </a:spcBef>
                <a:buNone/>
              </a:pPr>
              <a:r>
                <a:rPr lang="en-US" sz="1000" dirty="0" smtClean="0"/>
                <a:t>Clamps</a:t>
              </a:r>
              <a:endParaRPr kumimoji="1" lang="en-US" sz="1000" b="1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210" name="Straight Arrow Connector 27"/>
            <p:cNvCxnSpPr/>
            <p:nvPr/>
          </p:nvCxnSpPr>
          <p:spPr bwMode="auto">
            <a:xfrm flipH="1">
              <a:off x="3885605" y="3188629"/>
              <a:ext cx="1463040" cy="255595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1" name="Rectangle 28"/>
            <p:cNvSpPr/>
            <p:nvPr/>
          </p:nvSpPr>
          <p:spPr bwMode="auto">
            <a:xfrm>
              <a:off x="5450776" y="3034742"/>
              <a:ext cx="2969326" cy="30777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293" eaLnBrk="0" hangingPunct="0">
                <a:spcBef>
                  <a:spcPct val="0"/>
                </a:spcBef>
                <a:buNone/>
              </a:pPr>
              <a:r>
                <a:rPr lang="en-US" sz="1000" dirty="0" smtClean="0"/>
                <a:t>Supporting structure</a:t>
              </a:r>
              <a:endParaRPr kumimoji="1" lang="en-US" sz="1000" b="1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212" name="Straight Arrow Connector 30"/>
            <p:cNvCxnSpPr/>
            <p:nvPr/>
          </p:nvCxnSpPr>
          <p:spPr bwMode="auto">
            <a:xfrm flipH="1">
              <a:off x="4210051" y="3665030"/>
              <a:ext cx="1138595" cy="611469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3" name="Rectangle 31"/>
            <p:cNvSpPr/>
            <p:nvPr/>
          </p:nvSpPr>
          <p:spPr bwMode="auto">
            <a:xfrm>
              <a:off x="5450776" y="3511142"/>
              <a:ext cx="2426402" cy="30777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293" eaLnBrk="0" hangingPunct="0">
                <a:spcBef>
                  <a:spcPct val="0"/>
                </a:spcBef>
                <a:buNone/>
              </a:pPr>
              <a:r>
                <a:rPr lang="en-US" sz="1000" dirty="0" smtClean="0"/>
                <a:t>Angle adjuster</a:t>
              </a:r>
              <a:endParaRPr kumimoji="1" lang="en-US" sz="1000" b="1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214" name="Straight Arrow Connector 33"/>
            <p:cNvCxnSpPr/>
            <p:nvPr/>
          </p:nvCxnSpPr>
          <p:spPr bwMode="auto">
            <a:xfrm flipH="1">
              <a:off x="3524251" y="4152900"/>
              <a:ext cx="1824396" cy="61881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5" name="Rectangle 34"/>
            <p:cNvSpPr/>
            <p:nvPr/>
          </p:nvSpPr>
          <p:spPr bwMode="auto">
            <a:xfrm>
              <a:off x="6860476" y="4771718"/>
              <a:ext cx="1559626" cy="615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293" eaLnBrk="0" hangingPunct="0">
                <a:spcBef>
                  <a:spcPct val="0"/>
                </a:spcBef>
                <a:buNone/>
              </a:pPr>
              <a:r>
                <a:rPr lang="en-US" sz="1000" dirty="0" smtClean="0"/>
                <a:t>Diagnostic arrays</a:t>
              </a:r>
              <a:endParaRPr kumimoji="1" lang="en-US" sz="1000" b="1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217" name="Straight Arrow Connector 37"/>
            <p:cNvCxnSpPr/>
            <p:nvPr/>
          </p:nvCxnSpPr>
          <p:spPr bwMode="auto">
            <a:xfrm flipH="1">
              <a:off x="4452851" y="4972050"/>
              <a:ext cx="2309899" cy="41522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8" name="Rectangle 38"/>
            <p:cNvSpPr/>
            <p:nvPr/>
          </p:nvSpPr>
          <p:spPr bwMode="auto">
            <a:xfrm>
              <a:off x="5450776" y="3987544"/>
              <a:ext cx="2426402" cy="615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293" eaLnBrk="0" hangingPunct="0">
                <a:spcBef>
                  <a:spcPct val="0"/>
                </a:spcBef>
                <a:buNone/>
              </a:pPr>
              <a:r>
                <a:rPr lang="en-US" sz="1000" dirty="0" smtClean="0"/>
                <a:t>Diagnostic array connectors</a:t>
              </a:r>
              <a:endParaRPr kumimoji="1" lang="en-US" sz="1000" b="1" dirty="0" smtClean="0">
                <a:solidFill>
                  <a:srgbClr val="000000"/>
                </a:solidFill>
              </a:endParaRPr>
            </a:p>
          </p:txBody>
        </p:sp>
      </p:grpSp>
      <p:grpSp>
        <p:nvGrpSpPr>
          <p:cNvPr id="236" name="Gruppieren 235"/>
          <p:cNvGrpSpPr>
            <a:grpSpLocks noChangeAspect="1"/>
          </p:cNvGrpSpPr>
          <p:nvPr/>
        </p:nvGrpSpPr>
        <p:grpSpPr>
          <a:xfrm>
            <a:off x="30158879" y="7163890"/>
            <a:ext cx="2214017" cy="1371600"/>
            <a:chOff x="4461085" y="1729418"/>
            <a:chExt cx="3137894" cy="1943948"/>
          </a:xfrm>
        </p:grpSpPr>
        <p:pic>
          <p:nvPicPr>
            <p:cNvPr id="227" name="Picture 4" descr="C:\Users\EnricoC\Desktop\Dia_Coil.jp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38312" b="49045"/>
            <a:stretch>
              <a:fillRect/>
            </a:stretch>
          </p:blipFill>
          <p:spPr bwMode="auto">
            <a:xfrm>
              <a:off x="4461085" y="1729418"/>
              <a:ext cx="3137894" cy="19439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30" name="Straight Arrow Connector 24"/>
            <p:cNvCxnSpPr/>
            <p:nvPr/>
          </p:nvCxnSpPr>
          <p:spPr bwMode="auto">
            <a:xfrm flipV="1">
              <a:off x="5450523" y="3033714"/>
              <a:ext cx="373700" cy="219074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31" name="Straight Arrow Connector 32"/>
            <p:cNvCxnSpPr/>
            <p:nvPr/>
          </p:nvCxnSpPr>
          <p:spPr bwMode="auto">
            <a:xfrm>
              <a:off x="6092064" y="2062169"/>
              <a:ext cx="0" cy="50959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32" name="Rectangle 33"/>
            <p:cNvSpPr/>
            <p:nvPr/>
          </p:nvSpPr>
          <p:spPr bwMode="auto">
            <a:xfrm>
              <a:off x="5454173" y="1857328"/>
              <a:ext cx="1655126" cy="21984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293" eaLnBrk="0" hangingPunct="0">
                <a:spcBef>
                  <a:spcPct val="0"/>
                </a:spcBef>
                <a:buNone/>
              </a:pPr>
              <a:r>
                <a:rPr kumimoji="1" lang="en-US" sz="1000" b="1" dirty="0" smtClean="0">
                  <a:solidFill>
                    <a:schemeClr val="bg1"/>
                  </a:solidFill>
                </a:rPr>
                <a:t>radial mag. field</a:t>
              </a:r>
            </a:p>
          </p:txBody>
        </p:sp>
        <p:sp>
          <p:nvSpPr>
            <p:cNvPr id="235" name="Rectangle 40"/>
            <p:cNvSpPr/>
            <p:nvPr/>
          </p:nvSpPr>
          <p:spPr bwMode="auto">
            <a:xfrm>
              <a:off x="4499185" y="2962673"/>
              <a:ext cx="827561" cy="65952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293" eaLnBrk="0" hangingPunct="0">
                <a:spcBef>
                  <a:spcPct val="0"/>
                </a:spcBef>
                <a:buNone/>
              </a:pPr>
              <a:r>
                <a:rPr kumimoji="1" lang="en-US" sz="1000" b="1" dirty="0" smtClean="0">
                  <a:solidFill>
                    <a:schemeClr val="bg1"/>
                  </a:solidFill>
                </a:rPr>
                <a:t>poloidal mag. field</a:t>
              </a:r>
            </a:p>
          </p:txBody>
        </p:sp>
      </p:grpSp>
      <p:sp>
        <p:nvSpPr>
          <p:cNvPr id="120" name="Rechteck 173"/>
          <p:cNvSpPr/>
          <p:nvPr/>
        </p:nvSpPr>
        <p:spPr>
          <a:xfrm>
            <a:off x="19388924" y="13187660"/>
            <a:ext cx="4879279" cy="2185203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>
                <a:ea typeface="ＭＳ Ｐゴシック" charset="0"/>
              </a:rPr>
              <a:t>Reducing sigma by two orders of magnitude allows significant reduction of number of </a:t>
            </a:r>
            <a:r>
              <a:rPr lang="en-US" kern="0" dirty="0" smtClean="0">
                <a:ea typeface="ＭＳ Ｐゴシック" charset="0"/>
              </a:rPr>
              <a:t>solutions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Further reduction can be achieved by including Thomson Scattering (TS) measurements for the plasma core (largest uncertainty in the reconstruction results)</a:t>
            </a:r>
          </a:p>
          <a:p>
            <a:pPr marL="342860" indent="-342860" algn="just" defTabSz="330162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Weighting of one TS channel is adjusted to the 50 magnetic coil signals</a:t>
            </a:r>
            <a:endParaRPr lang="en-US" kern="0" dirty="0">
              <a:ea typeface="ＭＳ Ｐゴシック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64421158"/>
              </p:ext>
            </p:extLst>
          </p:nvPr>
        </p:nvGraphicFramePr>
        <p:xfrm>
          <a:off x="17553809" y="4182438"/>
          <a:ext cx="1371600" cy="593725"/>
        </p:xfrm>
        <a:graphic>
          <a:graphicData uri="http://schemas.openxmlformats.org/presentationml/2006/ole">
            <p:oleObj spid="_x0000_s1612" name="Equation" r:id="rId19" imgW="977900" imgH="419100" progId="Equation.3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10701553"/>
              </p:ext>
            </p:extLst>
          </p:nvPr>
        </p:nvGraphicFramePr>
        <p:xfrm>
          <a:off x="17446158" y="6942749"/>
          <a:ext cx="1547813" cy="355600"/>
        </p:xfrm>
        <a:graphic>
          <a:graphicData uri="http://schemas.openxmlformats.org/presentationml/2006/ole">
            <p:oleObj spid="_x0000_s1613" name="Formel" r:id="rId20" imgW="1104900" imgH="254000" progId="Equation.3">
              <p:embed/>
            </p:oleObj>
          </a:graphicData>
        </a:graphic>
      </p:graphicFrame>
      <p:pic>
        <p:nvPicPr>
          <p:cNvPr id="122" name="Picture 2" descr="Y:\Enrico\10_HSX\error_calculation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8954434" y="10835921"/>
            <a:ext cx="1358779" cy="1019086"/>
          </a:xfrm>
          <a:prstGeom prst="rect">
            <a:avLst/>
          </a:prstGeom>
          <a:noFill/>
        </p:spPr>
      </p:pic>
      <p:sp>
        <p:nvSpPr>
          <p:cNvPr id="128" name="Rectangle 127"/>
          <p:cNvSpPr/>
          <p:nvPr/>
        </p:nvSpPr>
        <p:spPr bwMode="auto">
          <a:xfrm>
            <a:off x="20037317" y="7669608"/>
            <a:ext cx="940543" cy="41549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Arial" charset="0"/>
              </a:rPr>
              <a:t>VMEC run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Arial" charset="0"/>
              </a:rPr>
              <a:t>(50 kW, 50 Joule Plasma)</a:t>
            </a:r>
            <a:endParaRPr kumimoji="1" lang="en-US" sz="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20037317" y="8294023"/>
            <a:ext cx="940543" cy="41549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Arial" charset="0"/>
              </a:rPr>
              <a:t>V3POST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sz="9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Calculate</a:t>
            </a:r>
            <a:r>
              <a:rPr kumimoji="1" lang="en-US" sz="9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</a:rPr>
              <a:t> signal response</a:t>
            </a:r>
            <a:endParaRPr kumimoji="1" lang="en-US" sz="9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21470880" y="7619043"/>
            <a:ext cx="1296785" cy="1384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Arial" charset="0"/>
              </a:rPr>
              <a:t>VMEC run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smtClean="0">
                <a:latin typeface="Arial" charset="0"/>
              </a:rPr>
              <a:t>VAR1</a:t>
            </a:r>
          </a:p>
        </p:txBody>
      </p:sp>
      <p:sp>
        <p:nvSpPr>
          <p:cNvPr id="138" name="Rectangle 137"/>
          <p:cNvSpPr/>
          <p:nvPr/>
        </p:nvSpPr>
        <p:spPr bwMode="auto">
          <a:xfrm>
            <a:off x="21470880" y="7852075"/>
            <a:ext cx="1296785" cy="1384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Arial" charset="0"/>
              </a:rPr>
              <a:t>VMEC run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smtClean="0">
                <a:latin typeface="Arial" charset="0"/>
              </a:rPr>
              <a:t>VAR2</a:t>
            </a:r>
          </a:p>
        </p:txBody>
      </p:sp>
      <p:sp>
        <p:nvSpPr>
          <p:cNvPr id="146" name="Rectangle 145"/>
          <p:cNvSpPr/>
          <p:nvPr/>
        </p:nvSpPr>
        <p:spPr bwMode="auto">
          <a:xfrm>
            <a:off x="21470880" y="8085106"/>
            <a:ext cx="1296785" cy="1384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Arial" charset="0"/>
              </a:rPr>
              <a:t>…</a:t>
            </a:r>
          </a:p>
        </p:txBody>
      </p:sp>
      <p:sp>
        <p:nvSpPr>
          <p:cNvPr id="149" name="Rectangle 148"/>
          <p:cNvSpPr/>
          <p:nvPr/>
        </p:nvSpPr>
        <p:spPr bwMode="auto">
          <a:xfrm>
            <a:off x="23066924" y="7619043"/>
            <a:ext cx="1296785" cy="1384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Arial" charset="0"/>
              </a:rPr>
              <a:t>V3POST run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smtClean="0">
                <a:latin typeface="Arial" charset="0"/>
              </a:rPr>
              <a:t>VAR1</a:t>
            </a:r>
          </a:p>
        </p:txBody>
      </p:sp>
      <p:sp>
        <p:nvSpPr>
          <p:cNvPr id="151" name="Rectangle 150"/>
          <p:cNvSpPr/>
          <p:nvPr/>
        </p:nvSpPr>
        <p:spPr bwMode="auto">
          <a:xfrm>
            <a:off x="23066924" y="7852075"/>
            <a:ext cx="1296785" cy="1384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Arial" charset="0"/>
              </a:rPr>
              <a:t>V3POST run</a:t>
            </a:r>
            <a:r>
              <a:rPr lang="en-US" sz="900" dirty="0">
                <a:latin typeface="Arial" charset="0"/>
              </a:rPr>
              <a:t> </a:t>
            </a:r>
            <a:r>
              <a:rPr lang="en-US" sz="900" dirty="0" smtClean="0">
                <a:latin typeface="Arial" charset="0"/>
              </a:rPr>
              <a:t>VAR2</a:t>
            </a:r>
          </a:p>
        </p:txBody>
      </p:sp>
      <p:sp>
        <p:nvSpPr>
          <p:cNvPr id="160" name="Rectangle 159"/>
          <p:cNvSpPr/>
          <p:nvPr/>
        </p:nvSpPr>
        <p:spPr bwMode="auto">
          <a:xfrm>
            <a:off x="23066924" y="8085106"/>
            <a:ext cx="1296785" cy="1384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900" dirty="0" smtClean="0">
                <a:latin typeface="Arial" charset="0"/>
              </a:rPr>
              <a:t>…</a:t>
            </a:r>
          </a:p>
        </p:txBody>
      </p:sp>
      <p:cxnSp>
        <p:nvCxnSpPr>
          <p:cNvPr id="164" name="Straight Arrow Connector 163"/>
          <p:cNvCxnSpPr>
            <a:endCxn id="131" idx="1"/>
          </p:cNvCxnSpPr>
          <p:nvPr/>
        </p:nvCxnSpPr>
        <p:spPr bwMode="auto">
          <a:xfrm flipV="1">
            <a:off x="21146685" y="7688293"/>
            <a:ext cx="324195" cy="189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5" name="Straight Arrow Connector 164"/>
          <p:cNvCxnSpPr>
            <a:endCxn id="138" idx="1"/>
          </p:cNvCxnSpPr>
          <p:nvPr/>
        </p:nvCxnSpPr>
        <p:spPr bwMode="auto">
          <a:xfrm>
            <a:off x="21146685" y="7877357"/>
            <a:ext cx="324195" cy="439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6" name="Straight Arrow Connector 165"/>
          <p:cNvCxnSpPr>
            <a:endCxn id="146" idx="1"/>
          </p:cNvCxnSpPr>
          <p:nvPr/>
        </p:nvCxnSpPr>
        <p:spPr bwMode="auto">
          <a:xfrm>
            <a:off x="21146685" y="7877357"/>
            <a:ext cx="324195" cy="2769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9" name="Straight Arrow Connector 168"/>
          <p:cNvCxnSpPr>
            <a:stCxn id="131" idx="3"/>
            <a:endCxn id="149" idx="1"/>
          </p:cNvCxnSpPr>
          <p:nvPr/>
        </p:nvCxnSpPr>
        <p:spPr bwMode="auto">
          <a:xfrm>
            <a:off x="22767665" y="7688293"/>
            <a:ext cx="29925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0" name="Straight Arrow Connector 169"/>
          <p:cNvCxnSpPr>
            <a:stCxn id="138" idx="3"/>
            <a:endCxn id="151" idx="1"/>
          </p:cNvCxnSpPr>
          <p:nvPr/>
        </p:nvCxnSpPr>
        <p:spPr bwMode="auto">
          <a:xfrm>
            <a:off x="22767665" y="7921325"/>
            <a:ext cx="29925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2" name="Straight Arrow Connector 171"/>
          <p:cNvCxnSpPr>
            <a:stCxn id="146" idx="3"/>
            <a:endCxn id="160" idx="1"/>
          </p:cNvCxnSpPr>
          <p:nvPr/>
        </p:nvCxnSpPr>
        <p:spPr bwMode="auto">
          <a:xfrm>
            <a:off x="22767665" y="8154356"/>
            <a:ext cx="29925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5" name="Straight Arrow Connector 174"/>
          <p:cNvCxnSpPr>
            <a:stCxn id="128" idx="2"/>
            <a:endCxn id="129" idx="0"/>
          </p:cNvCxnSpPr>
          <p:nvPr/>
        </p:nvCxnSpPr>
        <p:spPr bwMode="auto">
          <a:xfrm>
            <a:off x="20507589" y="8085106"/>
            <a:ext cx="0" cy="20891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6" name="Straight Arrow Connector 175"/>
          <p:cNvCxnSpPr>
            <a:stCxn id="129" idx="3"/>
            <a:endCxn id="189" idx="1"/>
          </p:cNvCxnSpPr>
          <p:nvPr/>
        </p:nvCxnSpPr>
        <p:spPr bwMode="auto">
          <a:xfrm>
            <a:off x="20977860" y="8501772"/>
            <a:ext cx="78921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8" name="Straight Connector 177"/>
          <p:cNvCxnSpPr>
            <a:stCxn id="149" idx="3"/>
          </p:cNvCxnSpPr>
          <p:nvPr/>
        </p:nvCxnSpPr>
        <p:spPr bwMode="auto">
          <a:xfrm>
            <a:off x="24363709" y="7688293"/>
            <a:ext cx="16625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9" name="Straight Connector 178"/>
          <p:cNvCxnSpPr>
            <a:stCxn id="151" idx="3"/>
          </p:cNvCxnSpPr>
          <p:nvPr/>
        </p:nvCxnSpPr>
        <p:spPr bwMode="auto">
          <a:xfrm>
            <a:off x="24363709" y="7921325"/>
            <a:ext cx="16625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3" name="Straight Connector 182"/>
          <p:cNvCxnSpPr>
            <a:stCxn id="160" idx="3"/>
          </p:cNvCxnSpPr>
          <p:nvPr/>
        </p:nvCxnSpPr>
        <p:spPr bwMode="auto">
          <a:xfrm>
            <a:off x="24363709" y="8154356"/>
            <a:ext cx="16625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/>
          <p:cNvCxnSpPr/>
          <p:nvPr/>
        </p:nvCxnSpPr>
        <p:spPr bwMode="auto">
          <a:xfrm>
            <a:off x="24529965" y="7688293"/>
            <a:ext cx="0" cy="8134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8" name="Straight Arrow Connector 187"/>
          <p:cNvCxnSpPr>
            <a:endCxn id="189" idx="3"/>
          </p:cNvCxnSpPr>
          <p:nvPr/>
        </p:nvCxnSpPr>
        <p:spPr bwMode="auto">
          <a:xfrm flipH="1">
            <a:off x="22656848" y="8501772"/>
            <a:ext cx="187311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9" name="Rectangle 188"/>
          <p:cNvSpPr/>
          <p:nvPr/>
        </p:nvSpPr>
        <p:spPr bwMode="auto">
          <a:xfrm>
            <a:off x="21767076" y="8364612"/>
            <a:ext cx="889772" cy="27432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buNone/>
            </a:pPr>
            <a:r>
              <a:rPr lang="el-GR" sz="1200" b="0" kern="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χ</a:t>
            </a:r>
            <a:r>
              <a:rPr lang="en-US" sz="1200" b="0" kern="0" baseline="-25000" dirty="0" smtClean="0">
                <a:solidFill>
                  <a:schemeClr val="tx1"/>
                </a:solidFill>
                <a:latin typeface="Times New Roman" pitchFamily="18" charset="0"/>
                <a:ea typeface="ＭＳ Ｐゴシック" charset="0"/>
                <a:cs typeface="Times New Roman" pitchFamily="18" charset="0"/>
              </a:rPr>
              <a:t>red</a:t>
            </a:r>
            <a:endParaRPr kumimoji="1" lang="en-US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0" name="Straight Arrow Connector 189"/>
          <p:cNvCxnSpPr>
            <a:stCxn id="128" idx="3"/>
          </p:cNvCxnSpPr>
          <p:nvPr/>
        </p:nvCxnSpPr>
        <p:spPr bwMode="auto">
          <a:xfrm>
            <a:off x="20977860" y="7877357"/>
            <a:ext cx="16882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192" name="Rechteck 173"/>
          <p:cNvSpPr/>
          <p:nvPr/>
        </p:nvSpPr>
        <p:spPr>
          <a:xfrm>
            <a:off x="20128168" y="6434173"/>
            <a:ext cx="997285" cy="634010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0" lvl="1" algn="just" defTabSz="330162" eaLnBrk="0" hangingPunct="0">
              <a:buNone/>
              <a:tabLst>
                <a:tab pos="8520707" algn="r"/>
              </a:tabLst>
            </a:pPr>
            <a:r>
              <a:rPr lang="en-US" altLang="de-DE" sz="1100" dirty="0" smtClean="0"/>
              <a:t>Tested</a:t>
            </a:r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r>
              <a:rPr lang="en-US" altLang="de-DE" sz="1100" dirty="0" smtClean="0"/>
              <a:t>Diagnostic sets:</a:t>
            </a:r>
          </a:p>
        </p:txBody>
      </p:sp>
      <p:sp>
        <p:nvSpPr>
          <p:cNvPr id="193" name="Rechteck 173"/>
          <p:cNvSpPr/>
          <p:nvPr/>
        </p:nvSpPr>
        <p:spPr>
          <a:xfrm>
            <a:off x="21125453" y="6315679"/>
            <a:ext cx="3400011" cy="870998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0" lvl="1" algn="just" defTabSz="330162" eaLnBrk="0" hangingPunct="0">
              <a:buNone/>
              <a:tabLst>
                <a:tab pos="8520707" algn="r"/>
              </a:tabLst>
            </a:pPr>
            <a:r>
              <a:rPr lang="en-US" altLang="de-DE" sz="1100" dirty="0" smtClean="0">
                <a:solidFill>
                  <a:schemeClr val="accent6">
                    <a:lumMod val="75000"/>
                  </a:schemeClr>
                </a:solidFill>
              </a:rPr>
              <a:t>15 internal pol. + 32 ext. pol + 32 ext. rad </a:t>
            </a:r>
            <a:r>
              <a:rPr lang="en-US" altLang="de-DE" sz="1100" dirty="0" err="1" smtClean="0">
                <a:solidFill>
                  <a:schemeClr val="accent6">
                    <a:lumMod val="75000"/>
                  </a:schemeClr>
                </a:solidFill>
              </a:rPr>
              <a:t>Bdot</a:t>
            </a:r>
            <a:r>
              <a:rPr lang="en-US" altLang="de-DE" sz="1100" dirty="0" smtClean="0">
                <a:solidFill>
                  <a:schemeClr val="accent6">
                    <a:lumMod val="75000"/>
                  </a:schemeClr>
                </a:solidFill>
              </a:rPr>
              <a:t> coils</a:t>
            </a:r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r>
              <a:rPr lang="en-US" altLang="de-DE" sz="1100" dirty="0" smtClean="0">
                <a:solidFill>
                  <a:srgbClr val="00CC00"/>
                </a:solidFill>
              </a:rPr>
              <a:t>25 internal pol. + 25 rad. mag. coils (reference)</a:t>
            </a:r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r>
              <a:rPr lang="en-US" altLang="de-DE" sz="1100" dirty="0" smtClean="0">
                <a:solidFill>
                  <a:srgbClr val="C00000"/>
                </a:solidFill>
              </a:rPr>
              <a:t>25 internal pol. + 25 rad. mag. </a:t>
            </a:r>
            <a:r>
              <a:rPr lang="en-US" altLang="de-DE" sz="1100" dirty="0">
                <a:solidFill>
                  <a:srgbClr val="C00000"/>
                </a:solidFill>
              </a:rPr>
              <a:t>c</a:t>
            </a:r>
            <a:r>
              <a:rPr lang="en-US" altLang="de-DE" sz="1100" dirty="0" smtClean="0">
                <a:solidFill>
                  <a:srgbClr val="C00000"/>
                </a:solidFill>
              </a:rPr>
              <a:t>oils (under</a:t>
            </a:r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r>
              <a:rPr lang="en-US" altLang="de-DE" sz="1100" dirty="0" smtClean="0">
                <a:solidFill>
                  <a:srgbClr val="C00000"/>
                </a:solidFill>
              </a:rPr>
              <a:t> construction)</a:t>
            </a:r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10567779"/>
              </p:ext>
            </p:extLst>
          </p:nvPr>
        </p:nvGraphicFramePr>
        <p:xfrm>
          <a:off x="17074389" y="11230175"/>
          <a:ext cx="1873984" cy="410783"/>
        </p:xfrm>
        <a:graphic>
          <a:graphicData uri="http://schemas.openxmlformats.org/presentationml/2006/ole">
            <p:oleObj spid="_x0000_s1614" name="Formel" r:id="rId22" imgW="1968500" imgH="431800" progId="Equation.3">
              <p:embed/>
            </p:oleObj>
          </a:graphicData>
        </a:graphic>
      </p:graphicFrame>
      <p:sp>
        <p:nvSpPr>
          <p:cNvPr id="219" name="Rechteck 56"/>
          <p:cNvSpPr/>
          <p:nvPr/>
        </p:nvSpPr>
        <p:spPr>
          <a:xfrm>
            <a:off x="10251046" y="3724399"/>
            <a:ext cx="4144396" cy="338544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0" lvl="1" algn="ctr" defTabSz="330162" eaLnBrk="0" hangingPunct="0">
              <a:buNone/>
              <a:tabLst>
                <a:tab pos="8520707" algn="r"/>
              </a:tabLst>
            </a:pPr>
            <a:r>
              <a:rPr lang="en-US" altLang="de-DE" b="1" dirty="0" smtClean="0"/>
              <a:t>Signal Effectiveness Study (SEFFS)</a:t>
            </a:r>
          </a:p>
        </p:txBody>
      </p:sp>
      <p:sp>
        <p:nvSpPr>
          <p:cNvPr id="220" name="Rechteck 56"/>
          <p:cNvSpPr/>
          <p:nvPr/>
        </p:nvSpPr>
        <p:spPr>
          <a:xfrm>
            <a:off x="9960605" y="9707303"/>
            <a:ext cx="4725278" cy="338544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0" lvl="1" algn="ctr" defTabSz="330162" eaLnBrk="0" hangingPunct="0">
              <a:buNone/>
              <a:tabLst>
                <a:tab pos="8520707" algn="r"/>
              </a:tabLst>
            </a:pPr>
            <a:r>
              <a:rPr lang="en-US" altLang="de-DE" b="1" dirty="0" smtClean="0"/>
              <a:t>Single Parameter Dependence Study (SPDS)</a:t>
            </a:r>
          </a:p>
        </p:txBody>
      </p:sp>
      <p:sp>
        <p:nvSpPr>
          <p:cNvPr id="225" name="Rechteck 173"/>
          <p:cNvSpPr/>
          <p:nvPr/>
        </p:nvSpPr>
        <p:spPr>
          <a:xfrm>
            <a:off x="8309243" y="10114124"/>
            <a:ext cx="3291354" cy="2997734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r>
              <a:rPr lang="en-US" altLang="de-DE" dirty="0" smtClean="0"/>
              <a:t>Test if diagnostics with high </a:t>
            </a:r>
            <a:r>
              <a:rPr lang="en-US" kern="0" dirty="0" err="1" smtClean="0">
                <a:ea typeface="ＭＳ Ｐゴシック" charset="0"/>
              </a:rPr>
              <a:t>E</a:t>
            </a:r>
            <a:r>
              <a:rPr lang="en-US" kern="0" baseline="-25000" dirty="0" err="1" smtClean="0">
                <a:ea typeface="ＭＳ Ｐゴシック" charset="0"/>
              </a:rPr>
              <a:t>ji</a:t>
            </a:r>
            <a:r>
              <a:rPr lang="en-US" altLang="de-DE" dirty="0" smtClean="0"/>
              <a:t> undergo signal change for possible plasma scenarios at HSX</a:t>
            </a:r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r>
              <a:rPr lang="en-US" altLang="de-DE" dirty="0"/>
              <a:t>Further </a:t>
            </a:r>
            <a:r>
              <a:rPr lang="en-US" altLang="de-DE" dirty="0" smtClean="0"/>
              <a:t>set </a:t>
            </a:r>
            <a:r>
              <a:rPr lang="en-US" altLang="de-DE" dirty="0"/>
              <a:t>of TE have been generated where only one model parameter </a:t>
            </a:r>
            <a:r>
              <a:rPr lang="en-US" altLang="de-DE" dirty="0" smtClean="0"/>
              <a:t>value </a:t>
            </a:r>
            <a:r>
              <a:rPr lang="en-US" altLang="de-DE" dirty="0"/>
              <a:t>was varied </a:t>
            </a:r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endParaRPr lang="en-US" altLang="de-DE" dirty="0" smtClean="0"/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endParaRPr lang="en-US" altLang="de-DE" dirty="0"/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endParaRPr lang="en-US" altLang="de-DE" dirty="0" smtClean="0"/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00084967"/>
              </p:ext>
            </p:extLst>
          </p:nvPr>
        </p:nvGraphicFramePr>
        <p:xfrm>
          <a:off x="8435737" y="12163536"/>
          <a:ext cx="3195638" cy="711200"/>
        </p:xfrm>
        <a:graphic>
          <a:graphicData uri="http://schemas.openxmlformats.org/presentationml/2006/ole">
            <p:oleObj spid="_x0000_s1615" name="Equation" r:id="rId23" imgW="2743200" imgH="609480" progId="Equation.3">
              <p:embed/>
            </p:oleObj>
          </a:graphicData>
        </a:graphic>
      </p:graphicFrame>
      <p:pic>
        <p:nvPicPr>
          <p:cNvPr id="1307" name="Picture 283" descr="C:\Users\EnricoC\Desktop\APS_Picture\Rad_Variance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31375" y="4323094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08" name="Picture 284" descr="C:\Users\EnricoC\Desktop\APS_Picture\Pol_Variance.jp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67710" y="4323094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19" name="Picture 295" descr="C:\Users\EnricoC\Desktop\APS_Picture\SEFFS_RAD_PRESSCALE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31375" y="6990246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2" name="Picture 308" descr="C:\Users\EnricoC\Desktop\APS_Picture\SEFFS_RAD_AC2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67710" y="6990246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3" name="TextBox 17"/>
          <p:cNvSpPr txBox="1">
            <a:spLocks noChangeArrowheads="1"/>
          </p:cNvSpPr>
          <p:nvPr/>
        </p:nvSpPr>
        <p:spPr bwMode="auto">
          <a:xfrm>
            <a:off x="12165585" y="4007308"/>
            <a:ext cx="3804250" cy="4000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 defTabSz="914293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 kern="0" dirty="0" smtClean="0">
                <a:solidFill>
                  <a:sysClr val="windowText" lastClr="000000"/>
                </a:solidFill>
              </a:rPr>
              <a:t>Signal variance from 2300 radial and poloidal magnetic field measurements for a set of 1366 test equilibria [T]</a:t>
            </a:r>
          </a:p>
        </p:txBody>
      </p:sp>
      <p:sp>
        <p:nvSpPr>
          <p:cNvPr id="244" name="TextBox 17"/>
          <p:cNvSpPr txBox="1">
            <a:spLocks noChangeArrowheads="1"/>
          </p:cNvSpPr>
          <p:nvPr/>
        </p:nvSpPr>
        <p:spPr bwMode="auto">
          <a:xfrm>
            <a:off x="12165585" y="6686039"/>
            <a:ext cx="3804250" cy="4000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 defTabSz="914293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 kern="0" dirty="0" smtClean="0">
                <a:solidFill>
                  <a:sysClr val="windowText" lastClr="000000"/>
                </a:solidFill>
              </a:rPr>
              <a:t>Signal Effectiveness for two model parameter for the radial diagnostics</a:t>
            </a:r>
          </a:p>
        </p:txBody>
      </p:sp>
      <p:sp>
        <p:nvSpPr>
          <p:cNvPr id="245" name="TextBox 17"/>
          <p:cNvSpPr txBox="1">
            <a:spLocks noChangeArrowheads="1"/>
          </p:cNvSpPr>
          <p:nvPr/>
        </p:nvSpPr>
        <p:spPr bwMode="auto">
          <a:xfrm>
            <a:off x="14258210" y="12766237"/>
            <a:ext cx="1904999" cy="2462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 defTabSz="914293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 kern="0" dirty="0" smtClean="0">
                <a:solidFill>
                  <a:sysClr val="windowText" lastClr="000000"/>
                </a:solidFill>
              </a:rPr>
              <a:t>SPDS </a:t>
            </a:r>
            <a:r>
              <a:rPr lang="en-US" sz="1000" i="1" kern="0" dirty="0" smtClean="0">
                <a:solidFill>
                  <a:sysClr val="windowText" lastClr="000000"/>
                </a:solidFill>
              </a:rPr>
              <a:t>for the </a:t>
            </a:r>
            <a:r>
              <a:rPr lang="en-US" sz="1000" i="1" kern="0" dirty="0" smtClean="0">
                <a:solidFill>
                  <a:sysClr val="windowText" lastClr="000000"/>
                </a:solidFill>
              </a:rPr>
              <a:t>rad</a:t>
            </a:r>
            <a:r>
              <a:rPr lang="en-US" sz="1000" i="1" kern="0" dirty="0" smtClean="0">
                <a:solidFill>
                  <a:sysClr val="windowText" lastClr="000000"/>
                </a:solidFill>
              </a:rPr>
              <a:t>. </a:t>
            </a:r>
            <a:r>
              <a:rPr lang="en-US" sz="1000" i="1" kern="0" dirty="0" smtClean="0">
                <a:solidFill>
                  <a:sysClr val="windowText" lastClr="000000"/>
                </a:solidFill>
              </a:rPr>
              <a:t>diagnostics</a:t>
            </a:r>
          </a:p>
        </p:txBody>
      </p:sp>
      <p:pic>
        <p:nvPicPr>
          <p:cNvPr id="1343" name="Picture 319" descr="C:\Users\EnricoC\Desktop\APS_Picture\SPD_POL_AC2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67710" y="13017605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6" name="Rechteck 173"/>
          <p:cNvSpPr/>
          <p:nvPr/>
        </p:nvSpPr>
        <p:spPr>
          <a:xfrm>
            <a:off x="8309243" y="12871670"/>
            <a:ext cx="5792600" cy="3046978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r>
              <a:rPr lang="en-US" altLang="de-DE" dirty="0"/>
              <a:t>Subset of SEFFS and SPDS have to be considered for diagnostic development</a:t>
            </a:r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r>
              <a:rPr lang="en-US" kern="0" dirty="0" smtClean="0">
                <a:ea typeface="ＭＳ Ｐゴシック" charset="0"/>
              </a:rPr>
              <a:t>Locations sensitive to changes in </a:t>
            </a:r>
            <a:r>
              <a:rPr lang="en-US" kern="0" dirty="0">
                <a:ea typeface="ＭＳ Ｐゴシック" charset="0"/>
              </a:rPr>
              <a:t>axis </a:t>
            </a:r>
            <a:r>
              <a:rPr lang="en-US" kern="0" dirty="0" smtClean="0">
                <a:ea typeface="ＭＳ Ｐゴシック" charset="0"/>
              </a:rPr>
              <a:t>peaked </a:t>
            </a:r>
            <a:r>
              <a:rPr lang="en-US" kern="0" dirty="0">
                <a:ea typeface="ＭＳ Ｐゴシック" charset="0"/>
              </a:rPr>
              <a:t>plasma </a:t>
            </a:r>
            <a:r>
              <a:rPr lang="en-US" kern="0" dirty="0" smtClean="0">
                <a:ea typeface="ＭＳ Ｐゴシック" charset="0"/>
              </a:rPr>
              <a:t>currents overlap with sensitive positions for core plasma current changes</a:t>
            </a:r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r>
              <a:rPr lang="en-US" kern="0" dirty="0" smtClean="0">
                <a:ea typeface="ＭＳ Ｐゴシック" charset="0"/>
              </a:rPr>
              <a:t>First order parameters show (PRESSSCALE, CURTOR, show good agreement between SEFFS and SPDS</a:t>
            </a:r>
          </a:p>
          <a:p>
            <a:pPr marL="342860" lvl="1" indent="-342860" algn="just" defTabSz="330162" eaLnBrk="0" hangingPunct="0">
              <a:buFont typeface="Arial" pitchFamily="34" charset="0"/>
              <a:buChar char="•"/>
              <a:tabLst>
                <a:tab pos="8520707" algn="r"/>
              </a:tabLst>
            </a:pPr>
            <a:r>
              <a:rPr lang="en-US" kern="0" dirty="0" smtClean="0">
                <a:ea typeface="ＭＳ Ｐゴシック" charset="0"/>
              </a:rPr>
              <a:t>Rad. and pol. diagnostics which are effected  by one model parameter lie close to each other </a:t>
            </a:r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r>
              <a:rPr lang="en-US" altLang="de-DE" dirty="0" smtClean="0"/>
              <a:t>	→ Construction </a:t>
            </a:r>
            <a:r>
              <a:rPr lang="en-US" altLang="de-DE" dirty="0"/>
              <a:t>of 25 radial and 25 poloidal magnetic field</a:t>
            </a:r>
          </a:p>
          <a:p>
            <a:pPr marL="0" lvl="1" algn="just" defTabSz="330162" eaLnBrk="0" hangingPunct="0">
              <a:buNone/>
              <a:tabLst>
                <a:tab pos="8520707" algn="r"/>
              </a:tabLst>
            </a:pPr>
            <a:r>
              <a:rPr lang="en-US" altLang="de-DE" dirty="0"/>
              <a:t> </a:t>
            </a:r>
            <a:r>
              <a:rPr lang="en-US" altLang="de-DE" dirty="0" smtClean="0"/>
              <a:t>     coils </a:t>
            </a:r>
            <a:r>
              <a:rPr lang="en-US" altLang="de-DE" dirty="0"/>
              <a:t>covering poloidal and helical index 20 – </a:t>
            </a:r>
            <a:r>
              <a:rPr lang="en-US" altLang="de-DE" dirty="0" smtClean="0"/>
              <a:t>30</a:t>
            </a:r>
          </a:p>
        </p:txBody>
      </p:sp>
      <p:sp>
        <p:nvSpPr>
          <p:cNvPr id="247" name="TextBox 17"/>
          <p:cNvSpPr txBox="1">
            <a:spLocks noChangeArrowheads="1"/>
          </p:cNvSpPr>
          <p:nvPr/>
        </p:nvSpPr>
        <p:spPr bwMode="auto">
          <a:xfrm>
            <a:off x="12165585" y="10120449"/>
            <a:ext cx="3804250" cy="2462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algn="ctr" defTabSz="914293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 kern="0" dirty="0" smtClean="0">
                <a:solidFill>
                  <a:sysClr val="windowText" lastClr="000000"/>
                </a:solidFill>
              </a:rPr>
              <a:t>SPDS for </a:t>
            </a:r>
            <a:r>
              <a:rPr lang="en-US" sz="1000" i="1" kern="0" dirty="0" smtClean="0">
                <a:solidFill>
                  <a:sysClr val="windowText" lastClr="000000"/>
                </a:solidFill>
              </a:rPr>
              <a:t>two model parameter for the poloidal diagnostics</a:t>
            </a:r>
          </a:p>
        </p:txBody>
      </p:sp>
      <p:pic>
        <p:nvPicPr>
          <p:cNvPr id="1320" name="Picture 296" descr="C:\Users\EnricoC\Desktop\APS_Picture\SPD_RAD_PRESSCALE.jp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31375" y="10361989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" name="Picture 307" descr="C:\Users\EnricoC\Desktop\APS_Picture\SPD_RAD_AC2.jp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67710" y="10366752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8" name="Rectangle 3"/>
          <p:cNvSpPr txBox="1">
            <a:spLocks noChangeArrowheads="1"/>
          </p:cNvSpPr>
          <p:nvPr/>
        </p:nvSpPr>
        <p:spPr>
          <a:xfrm>
            <a:off x="24753065" y="7102102"/>
            <a:ext cx="3288536" cy="1739449"/>
          </a:xfrm>
          <a:prstGeom prst="rect">
            <a:avLst/>
          </a:prstGeom>
        </p:spPr>
        <p:txBody>
          <a:bodyPr lIns="91430" tIns="45715" rIns="91430" bIns="45715"/>
          <a:lstStyle/>
          <a:p>
            <a:pPr marL="34290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Adjusted coil geometry for flat diagnostic array</a:t>
            </a:r>
          </a:p>
          <a:p>
            <a:pPr marL="34290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Ceramic used as coil body</a:t>
            </a:r>
          </a:p>
          <a:p>
            <a:pPr marL="34290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Stainless steel used as shielding for the coils </a:t>
            </a:r>
          </a:p>
          <a:p>
            <a:pPr marL="34290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r>
              <a:rPr lang="en-US" kern="0" dirty="0" smtClean="0">
                <a:ea typeface="ＭＳ Ｐゴシック" charset="0"/>
              </a:rPr>
              <a:t>Each array can be separately calibrated, replaced, and upgraded with more coils</a:t>
            </a:r>
          </a:p>
          <a:p>
            <a:pPr marL="342900" indent="-342900" algn="just" defTabSz="330200">
              <a:lnSpc>
                <a:spcPct val="90000"/>
              </a:lnSpc>
              <a:buFont typeface="Arial" pitchFamily="34" charset="0"/>
              <a:buChar char="•"/>
            </a:pPr>
            <a:endParaRPr lang="en-US" kern="0" dirty="0" smtClean="0">
              <a:ea typeface="ＭＳ Ｐゴシック" charset="0"/>
            </a:endParaRPr>
          </a:p>
        </p:txBody>
      </p:sp>
      <p:pic>
        <p:nvPicPr>
          <p:cNvPr id="1485" name="Picture 461" descr="E:\Bilder\DSC01987.JP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31003" y="7153248"/>
            <a:ext cx="1828801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17" name="Picture 593" descr="H:\vessel_with_dia.jpg"/>
          <p:cNvPicPr>
            <a:picLocks noChangeAspect="1" noChangeArrowheads="1"/>
          </p:cNvPicPr>
          <p:nvPr/>
        </p:nvPicPr>
        <p:blipFill>
          <a:blip r:embed="rId32" cstate="print"/>
          <a:srcRect l="4551" t="6384" r="6179"/>
          <a:stretch>
            <a:fillRect/>
          </a:stretch>
        </p:blipFill>
        <p:spPr bwMode="auto">
          <a:xfrm>
            <a:off x="19880318" y="3752193"/>
            <a:ext cx="4616912" cy="2516671"/>
          </a:xfrm>
          <a:prstGeom prst="rect">
            <a:avLst/>
          </a:prstGeom>
          <a:noFill/>
        </p:spPr>
      </p:pic>
      <p:pic>
        <p:nvPicPr>
          <p:cNvPr id="1618" name="Picture 594" descr="H:\chi_distribution.jpg"/>
          <p:cNvPicPr>
            <a:picLocks noChangeAspect="1" noChangeArrowheads="1"/>
          </p:cNvPicPr>
          <p:nvPr/>
        </p:nvPicPr>
        <p:blipFill>
          <a:blip r:embed="rId33" cstate="print"/>
          <a:srcRect l="7142" r="7420"/>
          <a:stretch>
            <a:fillRect/>
          </a:stretch>
        </p:blipFill>
        <p:spPr bwMode="auto">
          <a:xfrm>
            <a:off x="20376107" y="8925636"/>
            <a:ext cx="3958933" cy="2408557"/>
          </a:xfrm>
          <a:prstGeom prst="rect">
            <a:avLst/>
          </a:prstGeom>
          <a:noFill/>
        </p:spPr>
      </p:pic>
      <p:pic>
        <p:nvPicPr>
          <p:cNvPr id="1616" name="Picture 592" descr="H:\error_current_prof2.jpg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auto">
          <a:xfrm>
            <a:off x="20361795" y="11436823"/>
            <a:ext cx="2102892" cy="1577169"/>
          </a:xfrm>
          <a:prstGeom prst="rect">
            <a:avLst/>
          </a:prstGeom>
          <a:noFill/>
        </p:spPr>
      </p:pic>
      <p:pic>
        <p:nvPicPr>
          <p:cNvPr id="5" name="Picture 593" descr="H:\error_pressure_prof2.jpg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22322050" y="11436823"/>
            <a:ext cx="2102892" cy="1577169"/>
          </a:xfrm>
          <a:prstGeom prst="rect">
            <a:avLst/>
          </a:prstGeom>
          <a:noFill/>
        </p:spPr>
      </p:pic>
      <p:pic>
        <p:nvPicPr>
          <p:cNvPr id="6" name="Picture 594" descr="H:\sigma_dep_solutions2.jpg"/>
          <p:cNvPicPr>
            <a:picLocks noChangeAspect="1" noChangeArrowheads="1"/>
          </p:cNvPicPr>
          <p:nvPr/>
        </p:nvPicPr>
        <p:blipFill>
          <a:blip r:embed="rId36" cstate="print"/>
          <a:srcRect r="7380"/>
          <a:stretch>
            <a:fillRect/>
          </a:stretch>
        </p:blipFill>
        <p:spPr bwMode="auto">
          <a:xfrm>
            <a:off x="16638917" y="13101853"/>
            <a:ext cx="2747218" cy="2224585"/>
          </a:xfrm>
          <a:prstGeom prst="rect">
            <a:avLst/>
          </a:prstGeom>
          <a:noFill/>
        </p:spPr>
      </p:pic>
      <p:pic>
        <p:nvPicPr>
          <p:cNvPr id="7" name="Picture 595"/>
          <p:cNvPicPr>
            <a:picLocks noChangeAspect="1" noChangeArrowheads="1"/>
          </p:cNvPicPr>
          <p:nvPr/>
        </p:nvPicPr>
        <p:blipFill>
          <a:blip r:embed="rId37" cstate="print"/>
          <a:srcRect t="-449"/>
          <a:stretch>
            <a:fillRect/>
          </a:stretch>
        </p:blipFill>
        <p:spPr bwMode="auto">
          <a:xfrm>
            <a:off x="30749524" y="14596060"/>
            <a:ext cx="1858774" cy="134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923</Words>
  <Application>Microsoft Office PowerPoint</Application>
  <PresentationFormat>Benutzerdefiniert</PresentationFormat>
  <Paragraphs>155</Paragraphs>
  <Slides>1</Slides>
  <Notes>1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Default Design</vt:lpstr>
      <vt:lpstr>Formel</vt:lpstr>
      <vt:lpstr>Equation</vt:lpstr>
      <vt:lpstr>Folie 1</vt:lpstr>
    </vt:vector>
  </TitlesOfParts>
  <Company>HSX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Enrico</cp:lastModifiedBy>
  <cp:revision>1154</cp:revision>
  <cp:lastPrinted>2012-10-18T04:24:45Z</cp:lastPrinted>
  <dcterms:created xsi:type="dcterms:W3CDTF">2005-10-11T17:07:47Z</dcterms:created>
  <dcterms:modified xsi:type="dcterms:W3CDTF">2012-10-25T22:08:45Z</dcterms:modified>
</cp:coreProperties>
</file>