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918400" cy="16459200"/>
  <p:notesSz cx="32248475" cy="651668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84">
          <p15:clr>
            <a:srgbClr val="A4A3A4"/>
          </p15:clr>
        </p15:guide>
        <p15:guide id="2" pos="10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A90034"/>
    <a:srgbClr val="CC0000"/>
    <a:srgbClr val="FF0000"/>
    <a:srgbClr val="339933"/>
    <a:srgbClr val="FF0066"/>
    <a:srgbClr val="FF99CC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820" autoAdjust="0"/>
    <p:restoredTop sz="86441" autoAdjust="0"/>
  </p:normalViewPr>
  <p:slideViewPr>
    <p:cSldViewPr>
      <p:cViewPr varScale="1">
        <p:scale>
          <a:sx n="40" d="100"/>
          <a:sy n="40" d="100"/>
        </p:scale>
        <p:origin x="354" y="54"/>
      </p:cViewPr>
      <p:guideLst>
        <p:guide orient="horz" pos="5184"/>
        <p:guide pos="10560"/>
      </p:guideLst>
    </p:cSldViewPr>
  </p:slideViewPr>
  <p:outlineViewPr>
    <p:cViewPr>
      <p:scale>
        <a:sx n="33" d="100"/>
        <a:sy n="33" d="100"/>
      </p:scale>
      <p:origin x="21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13974339" cy="3258344"/>
          </a:xfrm>
          <a:prstGeom prst="rect">
            <a:avLst/>
          </a:prstGeom>
        </p:spPr>
        <p:txBody>
          <a:bodyPr vert="horz" lIns="556619" tIns="278309" rIns="556619" bIns="278309" rtlCol="0"/>
          <a:lstStyle>
            <a:lvl1pPr algn="l">
              <a:defRPr sz="7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8266674" y="0"/>
            <a:ext cx="13974339" cy="3258344"/>
          </a:xfrm>
          <a:prstGeom prst="rect">
            <a:avLst/>
          </a:prstGeom>
        </p:spPr>
        <p:txBody>
          <a:bodyPr vert="horz" lIns="556619" tIns="278309" rIns="556619" bIns="278309" rtlCol="0"/>
          <a:lstStyle>
            <a:lvl1pPr algn="r">
              <a:defRPr sz="7300" smtClean="0"/>
            </a:lvl1pPr>
          </a:lstStyle>
          <a:p>
            <a:pPr>
              <a:defRPr/>
            </a:pPr>
            <a:fld id="{2A246B4E-7C91-4487-923A-F26A89E5EF61}" type="datetimeFigureOut">
              <a:rPr lang="en-US"/>
              <a:pPr>
                <a:defRPr/>
              </a:pPr>
              <a:t>11/24/2015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8310563" y="4889500"/>
            <a:ext cx="48869601" cy="2443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56619" tIns="278309" rIns="556619" bIns="27830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224849" y="30954267"/>
            <a:ext cx="25798780" cy="29325094"/>
          </a:xfrm>
          <a:prstGeom prst="rect">
            <a:avLst/>
          </a:prstGeom>
        </p:spPr>
        <p:txBody>
          <a:bodyPr vert="horz" lIns="556619" tIns="278309" rIns="556619" bIns="27830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1897221"/>
            <a:ext cx="13974339" cy="3258344"/>
          </a:xfrm>
          <a:prstGeom prst="rect">
            <a:avLst/>
          </a:prstGeom>
        </p:spPr>
        <p:txBody>
          <a:bodyPr vert="horz" lIns="556619" tIns="278309" rIns="556619" bIns="278309" rtlCol="0" anchor="b"/>
          <a:lstStyle>
            <a:lvl1pPr algn="l">
              <a:defRPr sz="73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8266674" y="61897221"/>
            <a:ext cx="13974339" cy="3258344"/>
          </a:xfrm>
          <a:prstGeom prst="rect">
            <a:avLst/>
          </a:prstGeom>
        </p:spPr>
        <p:txBody>
          <a:bodyPr vert="horz" lIns="556619" tIns="278309" rIns="556619" bIns="278309" rtlCol="0" anchor="b"/>
          <a:lstStyle>
            <a:lvl1pPr algn="r">
              <a:defRPr sz="7300" smtClean="0"/>
            </a:lvl1pPr>
          </a:lstStyle>
          <a:p>
            <a:pPr>
              <a:defRPr/>
            </a:pPr>
            <a:fld id="{24CE2AB0-0D94-4660-8581-09A351F47F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5783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6599A87-1087-4E2C-82BF-174900C39B54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38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63" y="5113338"/>
            <a:ext cx="27981275" cy="35274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63"/>
            <a:ext cx="23044150" cy="42068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647281-F408-42DE-ABB2-5235AD4D6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A49718-8252-4FD0-B6E9-DDA97C311F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25" y="10575925"/>
            <a:ext cx="27981275" cy="32702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25" y="6975475"/>
            <a:ext cx="27981275" cy="36004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53039-44CB-4800-B3E2-6598BDB57D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68563" y="4756150"/>
            <a:ext cx="13914437" cy="9874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4756150"/>
            <a:ext cx="13914438" cy="9874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5031D-DD33-4D9D-A319-770DB8BE79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8813"/>
            <a:ext cx="29625925" cy="2743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5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00"/>
            <a:ext cx="14544675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5" y="3684588"/>
            <a:ext cx="14549438" cy="15351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5" y="5219700"/>
            <a:ext cx="14549438" cy="94837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78549-3BEC-4F14-A4D1-90BDCCF29D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29ED4-117C-47C2-A5A7-9AF34E1975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116E74-28D4-4B38-B566-07EE79BFAA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38"/>
            <a:ext cx="10829925" cy="27892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3" y="655638"/>
            <a:ext cx="18402300" cy="140477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5" cy="11258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2ADD0B-7904-435E-A407-9E8F92B2E5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0" y="11522075"/>
            <a:ext cx="19751675" cy="13589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0" y="1470025"/>
            <a:ext cx="19751675" cy="98758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0" y="12880975"/>
            <a:ext cx="19751675" cy="19319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DEB90-AFDA-4033-BAC9-C54DB3C866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206EC-4962-4BBE-BAF9-FC95A4D13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455313" y="1463675"/>
            <a:ext cx="6994525" cy="13166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8563" y="1463675"/>
            <a:ext cx="20834350" cy="13166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CF676D-ECC9-4F61-AE36-A5F97A152D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563" y="1463675"/>
            <a:ext cx="279812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0767" tIns="125384" rIns="250767" bIns="12538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563" y="4756150"/>
            <a:ext cx="27981275" cy="987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68563" y="14997113"/>
            <a:ext cx="6858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>
            <a:lvl1pPr algn="l">
              <a:defRPr sz="39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247438" y="14997113"/>
            <a:ext cx="10423525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>
            <a:lvl1pPr>
              <a:defRPr sz="39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591838" y="14997113"/>
            <a:ext cx="685800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250767" tIns="125384" rIns="250767" bIns="125384" numCol="1" anchor="t" anchorCtr="0" compatLnSpc="1">
            <a:prstTxWarp prst="textNoShape">
              <a:avLst/>
            </a:prstTxWarp>
          </a:bodyPr>
          <a:lstStyle>
            <a:lvl1pPr algn="r">
              <a:defRPr sz="3900" smtClean="0"/>
            </a:lvl1pPr>
          </a:lstStyle>
          <a:p>
            <a:pPr>
              <a:defRPr/>
            </a:pPr>
            <a:fld id="{4C43B6F8-7E0B-486E-BB01-5A9DBD37A6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2pPr>
      <a:lvl3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3pPr>
      <a:lvl4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4pPr>
      <a:lvl5pPr algn="ctr" defTabSz="2508250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5pPr>
      <a:lvl6pPr marL="4572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6pPr>
      <a:lvl7pPr marL="9144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7pPr>
      <a:lvl8pPr marL="13716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8pPr>
      <a:lvl9pPr marL="1828800" algn="ctr" defTabSz="2508250" rtl="0" fontAlgn="base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Times New Roman" charset="0"/>
        </a:defRPr>
      </a:lvl9pPr>
    </p:titleStyle>
    <p:bodyStyle>
      <a:lvl1pPr marL="941388" indent="-941388" algn="l" defTabSz="2508250" rtl="0" eaLnBrk="0" fontAlgn="base" hangingPunct="0">
        <a:spcBef>
          <a:spcPct val="20000"/>
        </a:spcBef>
        <a:spcAft>
          <a:spcPct val="0"/>
        </a:spcAft>
        <a:buChar char="•"/>
        <a:defRPr sz="8800">
          <a:solidFill>
            <a:schemeClr val="tx1"/>
          </a:solidFill>
          <a:latin typeface="+mn-lt"/>
          <a:ea typeface="+mn-ea"/>
          <a:cs typeface="+mn-cs"/>
        </a:defRPr>
      </a:lvl1pPr>
      <a:lvl2pPr marL="2036763" indent="-782638" algn="l" defTabSz="2508250" rtl="0" eaLnBrk="0" fontAlgn="base" hangingPunct="0">
        <a:spcBef>
          <a:spcPct val="20000"/>
        </a:spcBef>
        <a:spcAft>
          <a:spcPct val="0"/>
        </a:spcAft>
        <a:buChar char="–"/>
        <a:defRPr sz="7700">
          <a:solidFill>
            <a:schemeClr val="tx1"/>
          </a:solidFill>
          <a:latin typeface="+mn-lt"/>
        </a:defRPr>
      </a:lvl2pPr>
      <a:lvl3pPr marL="3135313" indent="-627063" algn="l" defTabSz="2508250" rtl="0" eaLnBrk="0" fontAlgn="base" hangingPunct="0">
        <a:spcBef>
          <a:spcPct val="20000"/>
        </a:spcBef>
        <a:spcAft>
          <a:spcPct val="0"/>
        </a:spcAft>
        <a:buChar char="•"/>
        <a:defRPr sz="6600">
          <a:solidFill>
            <a:schemeClr val="tx1"/>
          </a:solidFill>
          <a:latin typeface="+mn-lt"/>
        </a:defRPr>
      </a:lvl3pPr>
      <a:lvl4pPr marL="4387850" indent="-625475" algn="l" defTabSz="2508250" rtl="0" eaLnBrk="0" fontAlgn="base" hangingPunct="0">
        <a:spcBef>
          <a:spcPct val="20000"/>
        </a:spcBef>
        <a:spcAft>
          <a:spcPct val="0"/>
        </a:spcAft>
        <a:buChar char="–"/>
        <a:defRPr sz="5500">
          <a:solidFill>
            <a:schemeClr val="tx1"/>
          </a:solidFill>
          <a:latin typeface="+mn-lt"/>
        </a:defRPr>
      </a:lvl4pPr>
      <a:lvl5pPr marL="5641975" indent="-627063" algn="l" defTabSz="2508250" rtl="0" eaLnBrk="0" fontAlgn="base" hangingPunct="0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5pPr>
      <a:lvl6pPr marL="60991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6pPr>
      <a:lvl7pPr marL="65563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7pPr>
      <a:lvl8pPr marL="70135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8pPr>
      <a:lvl9pPr marL="7470775" indent="-627063" algn="l" defTabSz="2508250" rtl="0" fontAlgn="base">
        <a:spcBef>
          <a:spcPct val="20000"/>
        </a:spcBef>
        <a:spcAft>
          <a:spcPct val="0"/>
        </a:spcAft>
        <a:buChar char="»"/>
        <a:defRPr sz="5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openxmlformats.org/officeDocument/2006/relationships/image" Target="../media/image24.jpeg"/><Relationship Id="rId39" Type="http://schemas.openxmlformats.org/officeDocument/2006/relationships/image" Target="../media/image30.png"/><Relationship Id="rId21" Type="http://schemas.openxmlformats.org/officeDocument/2006/relationships/image" Target="../media/image1.wmf"/><Relationship Id="rId34" Type="http://schemas.openxmlformats.org/officeDocument/2006/relationships/image" Target="../media/image3.wmf"/><Relationship Id="rId42" Type="http://schemas.openxmlformats.org/officeDocument/2006/relationships/image" Target="../media/image33.jpeg"/><Relationship Id="rId47" Type="http://schemas.openxmlformats.org/officeDocument/2006/relationships/image" Target="../media/image36.wmf"/><Relationship Id="rId50" Type="http://schemas.openxmlformats.org/officeDocument/2006/relationships/image" Target="../media/image39.jpeg"/><Relationship Id="rId63" Type="http://schemas.openxmlformats.org/officeDocument/2006/relationships/image" Target="../media/image52.png"/><Relationship Id="rId7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8.jpeg"/><Relationship Id="rId29" Type="http://schemas.openxmlformats.org/officeDocument/2006/relationships/image" Target="../media/image27.jpeg"/><Relationship Id="rId11" Type="http://schemas.openxmlformats.org/officeDocument/2006/relationships/image" Target="../media/image13.jpeg"/><Relationship Id="rId24" Type="http://schemas.openxmlformats.org/officeDocument/2006/relationships/image" Target="../media/image22.png"/><Relationship Id="rId32" Type="http://schemas.openxmlformats.org/officeDocument/2006/relationships/image" Target="../media/image30.jpeg"/><Relationship Id="rId37" Type="http://schemas.openxmlformats.org/officeDocument/2006/relationships/oleObject" Target="../embeddings/oleObject5.bin"/><Relationship Id="rId40" Type="http://schemas.openxmlformats.org/officeDocument/2006/relationships/image" Target="../media/image31.jpeg"/><Relationship Id="rId45" Type="http://schemas.openxmlformats.org/officeDocument/2006/relationships/image" Target="../media/image35.png"/><Relationship Id="rId53" Type="http://schemas.openxmlformats.org/officeDocument/2006/relationships/image" Target="../media/image42.jpeg"/><Relationship Id="rId66" Type="http://schemas.openxmlformats.org/officeDocument/2006/relationships/image" Target="../media/image45.jpeg"/><Relationship Id="rId5" Type="http://schemas.openxmlformats.org/officeDocument/2006/relationships/image" Target="../media/image7.jpeg"/><Relationship Id="rId61" Type="http://schemas.openxmlformats.org/officeDocument/2006/relationships/image" Target="../media/image44.png"/><Relationship Id="rId19" Type="http://schemas.openxmlformats.org/officeDocument/2006/relationships/image" Target="../media/image21.png"/><Relationship Id="rId14" Type="http://schemas.openxmlformats.org/officeDocument/2006/relationships/image" Target="../media/image16.jpeg"/><Relationship Id="rId22" Type="http://schemas.openxmlformats.org/officeDocument/2006/relationships/oleObject" Target="../embeddings/oleObject2.bin"/><Relationship Id="rId27" Type="http://schemas.openxmlformats.org/officeDocument/2006/relationships/image" Target="../media/image25.png"/><Relationship Id="rId30" Type="http://schemas.openxmlformats.org/officeDocument/2006/relationships/image" Target="../media/image28.jpeg"/><Relationship Id="rId35" Type="http://schemas.openxmlformats.org/officeDocument/2006/relationships/oleObject" Target="../embeddings/oleObject4.bin"/><Relationship Id="rId43" Type="http://schemas.openxmlformats.org/officeDocument/2006/relationships/image" Target="../media/image34.jpeg"/><Relationship Id="rId48" Type="http://schemas.openxmlformats.org/officeDocument/2006/relationships/image" Target="../media/image37.jpeg"/><Relationship Id="rId64" Type="http://schemas.openxmlformats.org/officeDocument/2006/relationships/image" Target="../media/image53.png"/><Relationship Id="rId8" Type="http://schemas.openxmlformats.org/officeDocument/2006/relationships/image" Target="../media/image10.jpeg"/><Relationship Id="rId51" Type="http://schemas.openxmlformats.org/officeDocument/2006/relationships/image" Target="../media/image40.jpeg"/><Relationship Id="rId3" Type="http://schemas.openxmlformats.org/officeDocument/2006/relationships/notesSlide" Target="../notesSlides/notesSlide1.xml"/><Relationship Id="rId12" Type="http://schemas.openxmlformats.org/officeDocument/2006/relationships/image" Target="../media/image14.jpeg"/><Relationship Id="rId17" Type="http://schemas.openxmlformats.org/officeDocument/2006/relationships/image" Target="../media/image19.png"/><Relationship Id="rId25" Type="http://schemas.openxmlformats.org/officeDocument/2006/relationships/image" Target="../media/image23.png"/><Relationship Id="rId33" Type="http://schemas.openxmlformats.org/officeDocument/2006/relationships/oleObject" Target="../embeddings/oleObject3.bin"/><Relationship Id="rId38" Type="http://schemas.openxmlformats.org/officeDocument/2006/relationships/image" Target="../media/image5.wmf"/><Relationship Id="rId46" Type="http://schemas.openxmlformats.org/officeDocument/2006/relationships/image" Target="../media/image35.wmf"/><Relationship Id="rId20" Type="http://schemas.openxmlformats.org/officeDocument/2006/relationships/oleObject" Target="../embeddings/oleObject1.bin"/><Relationship Id="rId41" Type="http://schemas.openxmlformats.org/officeDocument/2006/relationships/image" Target="../media/image32.jpeg"/><Relationship Id="rId54" Type="http://schemas.openxmlformats.org/officeDocument/2006/relationships/image" Target="../media/image43.jpeg"/><Relationship Id="rId62" Type="http://schemas.openxmlformats.org/officeDocument/2006/relationships/image" Target="../media/image5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eg"/><Relationship Id="rId15" Type="http://schemas.openxmlformats.org/officeDocument/2006/relationships/image" Target="../media/image17.jpeg"/><Relationship Id="rId23" Type="http://schemas.openxmlformats.org/officeDocument/2006/relationships/image" Target="../media/image2.wmf"/><Relationship Id="rId28" Type="http://schemas.openxmlformats.org/officeDocument/2006/relationships/image" Target="../media/image26.jpeg"/><Relationship Id="rId36" Type="http://schemas.openxmlformats.org/officeDocument/2006/relationships/image" Target="../media/image4.wmf"/><Relationship Id="rId49" Type="http://schemas.openxmlformats.org/officeDocument/2006/relationships/image" Target="../media/image38.jpeg"/><Relationship Id="rId57" Type="http://schemas.openxmlformats.org/officeDocument/2006/relationships/image" Target="../media/image47.png"/><Relationship Id="rId10" Type="http://schemas.openxmlformats.org/officeDocument/2006/relationships/image" Target="../media/image12.jpeg"/><Relationship Id="rId31" Type="http://schemas.openxmlformats.org/officeDocument/2006/relationships/image" Target="../media/image29.jpeg"/><Relationship Id="rId44" Type="http://schemas.openxmlformats.org/officeDocument/2006/relationships/image" Target="../media/image34.png"/><Relationship Id="rId52" Type="http://schemas.openxmlformats.org/officeDocument/2006/relationships/image" Target="../media/image41.jpeg"/><Relationship Id="rId60" Type="http://schemas.openxmlformats.org/officeDocument/2006/relationships/image" Target="../media/image48.png"/><Relationship Id="rId65" Type="http://schemas.openxmlformats.org/officeDocument/2006/relationships/image" Target="../media/image44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Picture 2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2364" y="5149000"/>
            <a:ext cx="2409671" cy="1530080"/>
          </a:xfrm>
          <a:prstGeom prst="rect">
            <a:avLst/>
          </a:prstGeom>
        </p:spPr>
      </p:pic>
      <p:pic>
        <p:nvPicPr>
          <p:cNvPr id="214" name="Picture 2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2883" y="2686623"/>
            <a:ext cx="2149374" cy="1364798"/>
          </a:xfrm>
          <a:prstGeom prst="rect">
            <a:avLst/>
          </a:prstGeom>
        </p:spPr>
      </p:pic>
      <p:sp>
        <p:nvSpPr>
          <p:cNvPr id="391" name="TextBox 390"/>
          <p:cNvSpPr txBox="1"/>
          <p:nvPr/>
        </p:nvSpPr>
        <p:spPr>
          <a:xfrm>
            <a:off x="28533266" y="7512845"/>
            <a:ext cx="2396703" cy="7571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l" fontAlgn="auto">
              <a:lnSpc>
                <a:spcPct val="90000"/>
              </a:lnSpc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Floating potential and envelop of ion saturation current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392" name="TextBox 391"/>
          <p:cNvSpPr txBox="1"/>
          <p:nvPr/>
        </p:nvSpPr>
        <p:spPr>
          <a:xfrm>
            <a:off x="30669618" y="7508229"/>
            <a:ext cx="2260141" cy="97872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l" fontAlgn="auto">
              <a:lnSpc>
                <a:spcPct val="90000"/>
              </a:lnSpc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Floating potential and envelop of ion saturation </a:t>
            </a:r>
            <a:r>
              <a:rPr lang="en-US" dirty="0">
                <a:latin typeface="Times New Roman" panose="02020603050405020304" pitchFamily="18" charset="0"/>
              </a:rPr>
              <a:t>current fluctuations are </a:t>
            </a:r>
            <a:r>
              <a:rPr lang="en-US" dirty="0" smtClean="0">
                <a:latin typeface="Times New Roman" panose="02020603050405020304" pitchFamily="18" charset="0"/>
              </a:rPr>
              <a:t>correlated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387" name="Picture 3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8823" y="8518378"/>
            <a:ext cx="2259577" cy="1482593"/>
          </a:xfrm>
          <a:prstGeom prst="rect">
            <a:avLst/>
          </a:prstGeom>
        </p:spPr>
      </p:pic>
      <p:sp>
        <p:nvSpPr>
          <p:cNvPr id="273" name="TextBox 272"/>
          <p:cNvSpPr txBox="1"/>
          <p:nvPr/>
        </p:nvSpPr>
        <p:spPr>
          <a:xfrm>
            <a:off x="15402327" y="11316010"/>
            <a:ext cx="2588763" cy="12896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1000" sy="1000" algn="ctr" rotWithShape="0">
              <a:schemeClr val="bg2"/>
            </a:outerShdw>
          </a:effectLst>
        </p:spPr>
        <p:txBody>
          <a:bodyPr vert="horz" wrap="none" lIns="91440" tIns="45720" rIns="91440" bIns="45720" rtlCol="0" anchor="ctr">
            <a:normAutofit lnSpcReduction="10000"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Mode frequency: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0707E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16 kHz: 50 kW ECRH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noProof="0" dirty="0" smtClean="0">
                <a:solidFill>
                  <a:srgbClr val="0707E9"/>
                </a:solidFill>
                <a:latin typeface="+mj-lt"/>
                <a:ea typeface="+mj-ea"/>
                <a:cs typeface="+mj-cs"/>
              </a:rPr>
              <a:t>(ion transit frequency)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rgbClr val="0707E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37 kHz: 100 kW ECRH 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(GAM frequency)</a:t>
            </a:r>
            <a:endParaRPr kumimoji="0" lang="en-US" b="0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5" name="Picture 18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23399" y="4863444"/>
            <a:ext cx="1945571" cy="1358812"/>
          </a:xfrm>
          <a:prstGeom prst="rect">
            <a:avLst/>
          </a:prstGeom>
        </p:spPr>
      </p:pic>
      <p:pic>
        <p:nvPicPr>
          <p:cNvPr id="181" name="Picture 18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230" y="5933870"/>
            <a:ext cx="2865944" cy="1952710"/>
          </a:xfrm>
          <a:prstGeom prst="rect">
            <a:avLst/>
          </a:prstGeom>
        </p:spPr>
      </p:pic>
      <p:pic>
        <p:nvPicPr>
          <p:cNvPr id="218" name="Picture 2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8013" y="7961772"/>
            <a:ext cx="2112789" cy="1532848"/>
          </a:xfrm>
          <a:prstGeom prst="rect">
            <a:avLst/>
          </a:prstGeom>
        </p:spPr>
      </p:pic>
      <p:pic>
        <p:nvPicPr>
          <p:cNvPr id="248" name="Picture 2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5904" y="2408911"/>
            <a:ext cx="2674206" cy="1795149"/>
          </a:xfrm>
          <a:prstGeom prst="rect">
            <a:avLst/>
          </a:prstGeom>
        </p:spPr>
      </p:pic>
      <p:sp>
        <p:nvSpPr>
          <p:cNvPr id="247" name="TextBox 246"/>
          <p:cNvSpPr txBox="1"/>
          <p:nvPr/>
        </p:nvSpPr>
        <p:spPr>
          <a:xfrm>
            <a:off x="15800478" y="2085342"/>
            <a:ext cx="228406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2 D image of the mode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14193263" y="2373539"/>
            <a:ext cx="1883089" cy="584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Inverted </a:t>
            </a:r>
            <a:r>
              <a:rPr kumimoji="0" lang="en-US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Amplitude and Phase</a:t>
            </a:r>
          </a:p>
        </p:txBody>
      </p:sp>
      <p:sp>
        <p:nvSpPr>
          <p:cNvPr id="196" name="TextBox 195"/>
          <p:cNvSpPr txBox="1"/>
          <p:nvPr/>
        </p:nvSpPr>
        <p:spPr>
          <a:xfrm>
            <a:off x="31354613" y="4810446"/>
            <a:ext cx="123247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Frequencies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195" name="TextBox 194"/>
          <p:cNvSpPr txBox="1"/>
          <p:nvPr/>
        </p:nvSpPr>
        <p:spPr>
          <a:xfrm>
            <a:off x="28795673" y="4813987"/>
            <a:ext cx="1873945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Plasma parameters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202" name="TextBox 201"/>
          <p:cNvSpPr txBox="1"/>
          <p:nvPr/>
        </p:nvSpPr>
        <p:spPr>
          <a:xfrm>
            <a:off x="18305890" y="14353490"/>
            <a:ext cx="2065774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Plasma parameters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20649690" y="14345946"/>
            <a:ext cx="1580070" cy="345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Frequencies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199" name="TextBox 198"/>
          <p:cNvSpPr txBox="1"/>
          <p:nvPr/>
        </p:nvSpPr>
        <p:spPr>
          <a:xfrm>
            <a:off x="18685441" y="11974595"/>
            <a:ext cx="1580070" cy="345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Line-integrated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200" name="TextBox 199"/>
          <p:cNvSpPr txBox="1"/>
          <p:nvPr/>
        </p:nvSpPr>
        <p:spPr>
          <a:xfrm>
            <a:off x="20935220" y="11972693"/>
            <a:ext cx="999580" cy="3382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Inverted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336" name="Picture 3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76101" y="13975949"/>
            <a:ext cx="3028035" cy="1986807"/>
          </a:xfrm>
          <a:prstGeom prst="rect">
            <a:avLst/>
          </a:prstGeom>
        </p:spPr>
      </p:pic>
      <p:sp>
        <p:nvSpPr>
          <p:cNvPr id="198" name="TextBox 197"/>
          <p:cNvSpPr txBox="1"/>
          <p:nvPr/>
        </p:nvSpPr>
        <p:spPr>
          <a:xfrm>
            <a:off x="14643054" y="13619332"/>
            <a:ext cx="999580" cy="33829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Inverted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pic>
        <p:nvPicPr>
          <p:cNvPr id="378" name="Picture 37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554" y="8529305"/>
            <a:ext cx="2635232" cy="2085298"/>
          </a:xfrm>
          <a:prstGeom prst="rect">
            <a:avLst/>
          </a:prstGeom>
        </p:spPr>
      </p:pic>
      <p:sp>
        <p:nvSpPr>
          <p:cNvPr id="370" name="TextBox 369"/>
          <p:cNvSpPr txBox="1"/>
          <p:nvPr/>
        </p:nvSpPr>
        <p:spPr>
          <a:xfrm>
            <a:off x="24609639" y="2230420"/>
            <a:ext cx="472250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1000" sy="1000" algn="ctr" rotWithShape="0">
              <a:schemeClr val="bg2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b="1" dirty="0">
                <a:sym typeface="Symbol" charset="2"/>
              </a:rPr>
              <a:t>Mirror </a:t>
            </a:r>
            <a:r>
              <a:rPr lang="en-US" b="1" dirty="0" smtClean="0">
                <a:sym typeface="Symbol" charset="2"/>
              </a:rPr>
              <a:t>II: </a:t>
            </a:r>
            <a:r>
              <a:rPr lang="en-US" b="1" dirty="0"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b="1" baseline="-25000" dirty="0">
                <a:latin typeface="Arial" panose="020B0604020202020204" pitchFamily="34" charset="0"/>
                <a:sym typeface="Symbol" charset="2"/>
              </a:rPr>
              <a:t>eff</a:t>
            </a:r>
            <a:r>
              <a:rPr lang="en-US" b="1" baseline="30000" dirty="0">
                <a:sym typeface="Symbol" charset="2"/>
              </a:rPr>
              <a:t>2/3</a:t>
            </a:r>
            <a:r>
              <a:rPr lang="en-US" b="1" dirty="0" smtClean="0">
                <a:sym typeface="Symbol" charset="2"/>
              </a:rPr>
              <a:t> </a:t>
            </a:r>
            <a:r>
              <a:rPr lang="en-US" b="1" dirty="0">
                <a:sym typeface="Symbol" charset="2"/>
              </a:rPr>
              <a:t>~1.8</a:t>
            </a:r>
            <a:r>
              <a:rPr lang="en-US" b="1" dirty="0" smtClean="0">
                <a:sym typeface="Symbol" charset="2"/>
              </a:rPr>
              <a:t>%;</a:t>
            </a:r>
            <a:r>
              <a:rPr lang="en-US" b="1" dirty="0" smtClean="0">
                <a:latin typeface="Symbol" panose="05050102010706020507" pitchFamily="18" charset="2"/>
                <a:sym typeface="Symbol" charset="2"/>
              </a:rPr>
              <a:t>i</a:t>
            </a:r>
            <a:r>
              <a:rPr lang="en-US" b="1" dirty="0" smtClean="0">
                <a:sym typeface="Symbol" charset="2"/>
              </a:rPr>
              <a:t>(0)/</a:t>
            </a:r>
            <a:r>
              <a:rPr lang="en-US" b="1" dirty="0">
                <a:latin typeface="Symbol" panose="05050102010706020507" pitchFamily="18" charset="2"/>
                <a:sym typeface="Symbol" charset="2"/>
              </a:rPr>
              <a:t>i </a:t>
            </a:r>
            <a:r>
              <a:rPr lang="en-US" b="1" dirty="0" smtClean="0">
                <a:sym typeface="Symbol" charset="2"/>
              </a:rPr>
              <a:t>(a)~1.067/1.13</a:t>
            </a:r>
            <a:endParaRPr lang="en-US" b="1" dirty="0">
              <a:sym typeface="Symbol" charset="2"/>
            </a:endParaRPr>
          </a:p>
        </p:txBody>
      </p:sp>
      <p:sp>
        <p:nvSpPr>
          <p:cNvPr id="201" name="TextBox 200"/>
          <p:cNvSpPr txBox="1"/>
          <p:nvPr/>
        </p:nvSpPr>
        <p:spPr>
          <a:xfrm>
            <a:off x="6405824" y="5864713"/>
            <a:ext cx="3284864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1000" sy="1000" algn="ctr" rotWithShape="0">
              <a:schemeClr val="bg2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sz="1400" b="1" dirty="0" smtClean="0">
                <a:sym typeface="Symbol" charset="2"/>
              </a:rPr>
              <a:t>QHS:   </a:t>
            </a:r>
            <a:r>
              <a:rPr lang="en-US" sz="1400" b="1" dirty="0" smtClean="0"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sz="1400" b="1" baseline="-25000" dirty="0" smtClean="0">
                <a:latin typeface="Arial" panose="020B0604020202020204" pitchFamily="34" charset="0"/>
                <a:sym typeface="Symbol" charset="2"/>
              </a:rPr>
              <a:t>eff</a:t>
            </a:r>
            <a:r>
              <a:rPr lang="en-US" sz="1400" b="1" baseline="30000" dirty="0" smtClean="0">
                <a:sym typeface="Symbol" charset="2"/>
              </a:rPr>
              <a:t>2/3</a:t>
            </a:r>
            <a:r>
              <a:rPr lang="en-US" sz="1400" b="1" dirty="0" smtClean="0">
                <a:sym typeface="Symbol" charset="2"/>
              </a:rPr>
              <a:t> ~0.04%; </a:t>
            </a:r>
            <a:r>
              <a:rPr lang="en-US" sz="1400" b="1" dirty="0" smtClean="0">
                <a:latin typeface="Symbol" panose="05050102010706020507" pitchFamily="18" charset="2"/>
                <a:sym typeface="Symbol" charset="2"/>
              </a:rPr>
              <a:t>i</a:t>
            </a:r>
            <a:r>
              <a:rPr lang="en-US" sz="1400" b="1" dirty="0" smtClean="0">
                <a:sym typeface="Symbol" charset="2"/>
              </a:rPr>
              <a:t>(0)/</a:t>
            </a:r>
            <a:r>
              <a:rPr lang="en-US" sz="1400" b="1" dirty="0" smtClean="0">
                <a:latin typeface="Symbol" panose="05050102010706020507" pitchFamily="18" charset="2"/>
                <a:sym typeface="Symbol" charset="2"/>
              </a:rPr>
              <a:t>i</a:t>
            </a:r>
            <a:r>
              <a:rPr lang="en-US" sz="1400" b="1" dirty="0" smtClean="0">
                <a:sym typeface="Symbol" charset="2"/>
              </a:rPr>
              <a:t>(a)~1.05/1.10</a:t>
            </a:r>
            <a:endParaRPr lang="en-US" sz="1400" b="1" dirty="0">
              <a:sym typeface="Symbol" charset="2"/>
            </a:endParaRPr>
          </a:p>
        </p:txBody>
      </p:sp>
      <p:sp>
        <p:nvSpPr>
          <p:cNvPr id="271" name="TextBox 270"/>
          <p:cNvSpPr txBox="1"/>
          <p:nvPr/>
        </p:nvSpPr>
        <p:spPr>
          <a:xfrm>
            <a:off x="12640882" y="11286476"/>
            <a:ext cx="2866490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Spectrum of density fluctuations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246" name="TextBox 245"/>
          <p:cNvSpPr txBox="1"/>
          <p:nvPr/>
        </p:nvSpPr>
        <p:spPr>
          <a:xfrm>
            <a:off x="12313417" y="2362448"/>
            <a:ext cx="1925346" cy="593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Line-integrated </a:t>
            </a:r>
            <a:r>
              <a:rPr kumimoji="0" lang="en-US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+mj-ea"/>
                <a:cs typeface="+mj-cs"/>
              </a:rPr>
              <a:t>Amplitude and Phase</a:t>
            </a:r>
          </a:p>
        </p:txBody>
      </p:sp>
      <p:pic>
        <p:nvPicPr>
          <p:cNvPr id="374" name="Picture 37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8905" y="4861727"/>
            <a:ext cx="2682182" cy="1942181"/>
          </a:xfrm>
          <a:prstGeom prst="rect">
            <a:avLst/>
          </a:prstGeom>
        </p:spPr>
      </p:pic>
      <p:pic>
        <p:nvPicPr>
          <p:cNvPr id="373" name="Picture 37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713" y="6428089"/>
            <a:ext cx="1888727" cy="1381004"/>
          </a:xfrm>
          <a:prstGeom prst="rect">
            <a:avLst/>
          </a:prstGeom>
        </p:spPr>
      </p:pic>
      <p:pic>
        <p:nvPicPr>
          <p:cNvPr id="364" name="Picture 36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8096" y="11973332"/>
            <a:ext cx="2506379" cy="1709322"/>
          </a:xfrm>
          <a:prstGeom prst="rect">
            <a:avLst/>
          </a:prstGeom>
        </p:spPr>
      </p:pic>
      <p:sp>
        <p:nvSpPr>
          <p:cNvPr id="359" name="TextBox 358"/>
          <p:cNvSpPr txBox="1"/>
          <p:nvPr/>
        </p:nvSpPr>
        <p:spPr>
          <a:xfrm>
            <a:off x="18977897" y="8874996"/>
            <a:ext cx="4003445" cy="3077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sx="1000" sy="1000" algn="ctr" rotWithShape="0">
              <a:schemeClr val="bg2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sz="1400" b="1" dirty="0">
                <a:sym typeface="Symbol" charset="2"/>
              </a:rPr>
              <a:t>Mirror </a:t>
            </a:r>
            <a:r>
              <a:rPr lang="en-US" sz="1400" b="1" dirty="0" smtClean="0">
                <a:sym typeface="Symbol" charset="2"/>
              </a:rPr>
              <a:t>I: </a:t>
            </a:r>
            <a:r>
              <a:rPr lang="en-US" sz="1400" b="1" dirty="0"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sz="1400" b="1" baseline="-25000" dirty="0">
                <a:latin typeface="Arial" panose="020B0604020202020204" pitchFamily="34" charset="0"/>
                <a:sym typeface="Symbol" charset="2"/>
              </a:rPr>
              <a:t>eff</a:t>
            </a:r>
            <a:r>
              <a:rPr lang="en-US" sz="1400" b="1" baseline="30000" dirty="0">
                <a:sym typeface="Symbol" charset="2"/>
              </a:rPr>
              <a:t>2/3</a:t>
            </a:r>
            <a:r>
              <a:rPr lang="en-US" sz="1400" b="1" dirty="0" smtClean="0">
                <a:sym typeface="Symbol" charset="2"/>
              </a:rPr>
              <a:t> ~0.3%; </a:t>
            </a:r>
            <a:r>
              <a:rPr lang="en-US" sz="1400" b="1" dirty="0" smtClean="0">
                <a:latin typeface="Symbol" panose="05050102010706020507" pitchFamily="18" charset="2"/>
                <a:sym typeface="Symbol" charset="2"/>
              </a:rPr>
              <a:t>i</a:t>
            </a:r>
            <a:r>
              <a:rPr lang="en-US" sz="1400" b="1" dirty="0" smtClean="0">
                <a:sym typeface="Symbol" charset="2"/>
              </a:rPr>
              <a:t>(0)/</a:t>
            </a:r>
            <a:r>
              <a:rPr lang="en-US" sz="1400" b="1" dirty="0">
                <a:latin typeface="Symbol" panose="05050102010706020507" pitchFamily="18" charset="2"/>
                <a:sym typeface="Symbol" charset="2"/>
              </a:rPr>
              <a:t>i </a:t>
            </a:r>
            <a:r>
              <a:rPr lang="en-US" sz="1400" b="1" dirty="0" smtClean="0">
                <a:sym typeface="Symbol" charset="2"/>
              </a:rPr>
              <a:t>(a)~1.055/1.125</a:t>
            </a:r>
            <a:endParaRPr lang="en-US" sz="1400" b="1" dirty="0">
              <a:sym typeface="Symbol" charset="2"/>
            </a:endParaRPr>
          </a:p>
        </p:txBody>
      </p:sp>
      <p:sp>
        <p:nvSpPr>
          <p:cNvPr id="337" name="TextBox 336"/>
          <p:cNvSpPr txBox="1"/>
          <p:nvPr/>
        </p:nvSpPr>
        <p:spPr>
          <a:xfrm>
            <a:off x="16026050" y="13602619"/>
            <a:ext cx="2074606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non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</a:rPr>
              <a:t>2 D image of the mode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333" name="TextBox 332"/>
          <p:cNvSpPr txBox="1"/>
          <p:nvPr/>
        </p:nvSpPr>
        <p:spPr>
          <a:xfrm>
            <a:off x="12520368" y="13592875"/>
            <a:ext cx="1580070" cy="345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 fontAlgn="auto">
              <a:spcAft>
                <a:spcPts val="0"/>
              </a:spcAft>
            </a:pPr>
            <a:r>
              <a:rPr lang="en-US" noProof="0" dirty="0" smtClean="0">
                <a:latin typeface="Times New Roman" panose="02020603050405020304" pitchFamily="18" charset="0"/>
              </a:rPr>
              <a:t>Line-integrated</a:t>
            </a:r>
            <a:endParaRPr kumimoji="0" lang="en-US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ea typeface="+mj-ea"/>
              <a:cs typeface="+mj-cs"/>
            </a:endParaRPr>
          </a:p>
        </p:txBody>
      </p:sp>
      <p:sp>
        <p:nvSpPr>
          <p:cNvPr id="1040" name="Rectangle 428"/>
          <p:cNvSpPr>
            <a:spLocks noChangeArrowheads="1"/>
          </p:cNvSpPr>
          <p:nvPr/>
        </p:nvSpPr>
        <p:spPr bwMode="auto">
          <a:xfrm>
            <a:off x="2833688" y="11258550"/>
            <a:ext cx="2859087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041" name="Text Box 429"/>
          <p:cNvSpPr txBox="1">
            <a:spLocks noChangeArrowheads="1"/>
          </p:cNvSpPr>
          <p:nvPr/>
        </p:nvSpPr>
        <p:spPr bwMode="auto">
          <a:xfrm>
            <a:off x="4800600" y="0"/>
            <a:ext cx="24003000" cy="80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2" tIns="30476" rIns="60952" bIns="30476">
            <a:spAutoFit/>
          </a:bodyPr>
          <a:lstStyle/>
          <a:p>
            <a:pPr defTabSz="609600" eaLnBrk="0" hangingPunct="0"/>
            <a:r>
              <a:rPr lang="en-US" sz="4800" b="1" dirty="0" smtClean="0">
                <a:solidFill>
                  <a:srgbClr val="FF0000"/>
                </a:solidFill>
                <a:latin typeface="Calibri" charset="0"/>
                <a:cs typeface="Times New Roman" charset="0"/>
              </a:rPr>
              <a:t>Coherent Density Fluctuations in </a:t>
            </a:r>
            <a:r>
              <a:rPr lang="en-US" sz="4800" b="1" dirty="0">
                <a:solidFill>
                  <a:srgbClr val="FF0000"/>
                </a:solidFill>
                <a:latin typeface="Calibri" charset="0"/>
                <a:cs typeface="Times New Roman" charset="0"/>
              </a:rPr>
              <a:t>the HSX </a:t>
            </a:r>
            <a:r>
              <a:rPr lang="en-US" sz="4800" b="1" dirty="0" err="1">
                <a:solidFill>
                  <a:srgbClr val="FF0000"/>
                </a:solidFill>
                <a:latin typeface="Calibri" charset="0"/>
                <a:cs typeface="Times New Roman" charset="0"/>
              </a:rPr>
              <a:t>Stellarator</a:t>
            </a:r>
            <a:endParaRPr lang="en-US" sz="4800" b="1" dirty="0">
              <a:solidFill>
                <a:srgbClr val="FF0000"/>
              </a:solidFill>
              <a:cs typeface="Times New Roman" charset="0"/>
            </a:endParaRPr>
          </a:p>
        </p:txBody>
      </p:sp>
      <p:sp>
        <p:nvSpPr>
          <p:cNvPr id="2478" name="Text Box 430"/>
          <p:cNvSpPr txBox="1">
            <a:spLocks noChangeArrowheads="1"/>
          </p:cNvSpPr>
          <p:nvPr/>
        </p:nvSpPr>
        <p:spPr bwMode="auto">
          <a:xfrm>
            <a:off x="0" y="1811208"/>
            <a:ext cx="6358401" cy="430879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defTabSz="609600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Abstract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3" name="Text Box 431"/>
          <p:cNvSpPr txBox="1">
            <a:spLocks noChangeArrowheads="1"/>
          </p:cNvSpPr>
          <p:nvPr/>
        </p:nvSpPr>
        <p:spPr bwMode="auto">
          <a:xfrm>
            <a:off x="2133600" y="762000"/>
            <a:ext cx="287845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2" tIns="30476" rIns="60952" bIns="30476">
            <a:spAutoFit/>
          </a:bodyPr>
          <a:lstStyle/>
          <a:p>
            <a:pPr defTabSz="609600"/>
            <a:r>
              <a:rPr lang="en-US" sz="2800" b="1" dirty="0"/>
              <a:t>C. Deng , D.L. Brower</a:t>
            </a:r>
            <a:r>
              <a:rPr lang="en-US" sz="2800" b="1" dirty="0">
                <a:latin typeface="Arial" charset="0"/>
              </a:rPr>
              <a:t>, </a:t>
            </a:r>
            <a:r>
              <a:rPr lang="en-US" sz="2800" b="1" i="1" dirty="0">
                <a:solidFill>
                  <a:schemeClr val="accent2"/>
                </a:solidFill>
              </a:rPr>
              <a:t>University of California, Los </a:t>
            </a:r>
            <a:r>
              <a:rPr lang="en-US" sz="2800" b="1" i="1" dirty="0" smtClean="0">
                <a:solidFill>
                  <a:schemeClr val="accent2"/>
                </a:solidFill>
              </a:rPr>
              <a:t>Angeles</a:t>
            </a:r>
            <a:r>
              <a:rPr lang="en-US" sz="2800" b="1" dirty="0" smtClean="0">
                <a:latin typeface="Arial" charset="0"/>
              </a:rPr>
              <a:t> </a:t>
            </a:r>
            <a:endParaRPr lang="en-US" sz="2800" b="1" dirty="0">
              <a:latin typeface="Arial" charset="0"/>
            </a:endParaRPr>
          </a:p>
          <a:p>
            <a:pPr defTabSz="609600"/>
            <a:r>
              <a:rPr lang="en-US" sz="2800" b="1" dirty="0">
                <a:solidFill>
                  <a:srgbClr val="333300"/>
                </a:solidFill>
                <a:cs typeface="Times New Roman" charset="0"/>
              </a:rPr>
              <a:t>D.T. Anderson, F.S.B. Anderson, </a:t>
            </a:r>
            <a:r>
              <a:rPr lang="en-US" sz="2800" b="1" dirty="0" smtClean="0">
                <a:solidFill>
                  <a:srgbClr val="333300"/>
                </a:solidFill>
                <a:cs typeface="Times New Roman" charset="0"/>
              </a:rPr>
              <a:t> K.M. </a:t>
            </a:r>
            <a:r>
              <a:rPr lang="en-US" sz="2800" b="1" dirty="0" err="1">
                <a:solidFill>
                  <a:srgbClr val="333300"/>
                </a:solidFill>
                <a:cs typeface="Times New Roman" charset="0"/>
              </a:rPr>
              <a:t>Likin</a:t>
            </a:r>
            <a:r>
              <a:rPr lang="en-US" sz="2800" b="1" dirty="0">
                <a:solidFill>
                  <a:srgbClr val="333300"/>
                </a:solidFill>
                <a:cs typeface="Times New Roman" charset="0"/>
              </a:rPr>
              <a:t>, </a:t>
            </a:r>
            <a:r>
              <a:rPr lang="en-US" sz="2800" b="1" dirty="0" smtClean="0">
                <a:solidFill>
                  <a:srgbClr val="333300"/>
                </a:solidFill>
                <a:cs typeface="Times New Roman" charset="0"/>
              </a:rPr>
              <a:t>J.N</a:t>
            </a:r>
            <a:r>
              <a:rPr lang="en-US" sz="2800" b="1" dirty="0">
                <a:solidFill>
                  <a:srgbClr val="333300"/>
                </a:solidFill>
                <a:cs typeface="Times New Roman" charset="0"/>
              </a:rPr>
              <a:t>. </a:t>
            </a:r>
            <a:r>
              <a:rPr lang="en-US" sz="2800" b="1" dirty="0" err="1" smtClean="0">
                <a:solidFill>
                  <a:srgbClr val="333300"/>
                </a:solidFill>
                <a:cs typeface="Times New Roman" charset="0"/>
              </a:rPr>
              <a:t>Talmadge</a:t>
            </a:r>
            <a:r>
              <a:rPr lang="en-US" sz="2800" b="1" i="1" dirty="0" smtClean="0">
                <a:latin typeface="Calibri" charset="0"/>
              </a:rPr>
              <a:t> </a:t>
            </a:r>
            <a:r>
              <a:rPr lang="en-US" sz="2800" b="1" dirty="0" smtClean="0">
                <a:solidFill>
                  <a:srgbClr val="333300"/>
                </a:solidFill>
                <a:cs typeface="Times New Roman" charset="0"/>
              </a:rPr>
              <a:t> </a:t>
            </a:r>
            <a:r>
              <a:rPr lang="en-US" sz="2800" b="1" i="1" dirty="0">
                <a:solidFill>
                  <a:schemeClr val="accent2"/>
                </a:solidFill>
                <a:latin typeface="Times" charset="0"/>
              </a:rPr>
              <a:t>University of Wisconsin-Madison</a:t>
            </a:r>
          </a:p>
        </p:txBody>
      </p:sp>
      <p:sp>
        <p:nvSpPr>
          <p:cNvPr id="1045" name="Text Box 433"/>
          <p:cNvSpPr txBox="1">
            <a:spLocks noChangeArrowheads="1"/>
          </p:cNvSpPr>
          <p:nvPr/>
        </p:nvSpPr>
        <p:spPr bwMode="auto">
          <a:xfrm>
            <a:off x="-8329" y="7329287"/>
            <a:ext cx="6390079" cy="430879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r>
              <a:rPr lang="en-US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charset="0"/>
              </a:rPr>
              <a:t>Outline</a:t>
            </a:r>
            <a:r>
              <a:rPr lang="en-US" altLang="en-US" sz="2400" b="1" dirty="0" smtClean="0">
                <a:solidFill>
                  <a:schemeClr val="bg1"/>
                </a:solidFill>
                <a:latin typeface="Helvetica" charset="0"/>
              </a:rPr>
              <a:t> </a:t>
            </a:r>
            <a:endParaRPr lang="en-US" altLang="en-US" sz="2400" b="1" dirty="0">
              <a:solidFill>
                <a:schemeClr val="bg1"/>
              </a:solidFill>
              <a:latin typeface="Helvetica" charset="0"/>
            </a:endParaRPr>
          </a:p>
        </p:txBody>
      </p:sp>
      <p:sp>
        <p:nvSpPr>
          <p:cNvPr id="1047" name="Rectangle 437"/>
          <p:cNvSpPr>
            <a:spLocks noChangeArrowheads="1"/>
          </p:cNvSpPr>
          <p:nvPr/>
        </p:nvSpPr>
        <p:spPr bwMode="auto">
          <a:xfrm>
            <a:off x="11414125" y="3695700"/>
            <a:ext cx="7318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050" name="Picture 442" descr="Logo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1013400" y="228600"/>
            <a:ext cx="1633538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51" name="Picture 443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28600" y="136525"/>
            <a:ext cx="1525588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2" name="Line 444"/>
          <p:cNvSpPr>
            <a:spLocks noChangeShapeType="1"/>
          </p:cNvSpPr>
          <p:nvPr/>
        </p:nvSpPr>
        <p:spPr bwMode="auto">
          <a:xfrm>
            <a:off x="0" y="1676400"/>
            <a:ext cx="329184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53" name="Text Box 493"/>
          <p:cNvSpPr txBox="1">
            <a:spLocks noChangeArrowheads="1"/>
          </p:cNvSpPr>
          <p:nvPr/>
        </p:nvSpPr>
        <p:spPr bwMode="auto">
          <a:xfrm>
            <a:off x="6057900" y="15966766"/>
            <a:ext cx="20726400" cy="492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0952" tIns="30476" rIns="60952" bIns="30476">
            <a:spAutoFit/>
          </a:bodyPr>
          <a:lstStyle/>
          <a:p>
            <a:pPr defTabSz="609600"/>
            <a:r>
              <a:rPr lang="en-US" sz="2800" b="1" dirty="0" smtClean="0">
                <a:solidFill>
                  <a:srgbClr val="0033CC"/>
                </a:solidFill>
                <a:latin typeface="Arial" charset="0"/>
              </a:rPr>
              <a:t>57</a:t>
            </a:r>
            <a:r>
              <a:rPr lang="en-US" sz="2800" b="1" baseline="30000" dirty="0" smtClean="0">
                <a:solidFill>
                  <a:srgbClr val="0033CC"/>
                </a:solidFill>
                <a:latin typeface="Arial" charset="0"/>
              </a:rPr>
              <a:t>th</a:t>
            </a:r>
            <a:r>
              <a:rPr lang="en-US" sz="2800" b="1" dirty="0" smtClean="0">
                <a:solidFill>
                  <a:srgbClr val="0033CC"/>
                </a:solidFill>
                <a:latin typeface="Arial" charset="0"/>
              </a:rPr>
              <a:t> Annual Meeting of the APS Division of Plasma Physics, November 16-20, 2015, Savannah, Georgia</a:t>
            </a:r>
            <a:endParaRPr lang="en-US" sz="2800" dirty="0">
              <a:solidFill>
                <a:srgbClr val="0033CC"/>
              </a:solidFill>
              <a:latin typeface="Arial" charset="0"/>
            </a:endParaRPr>
          </a:p>
        </p:txBody>
      </p:sp>
      <p:pic>
        <p:nvPicPr>
          <p:cNvPr id="1055" name="Picture 497" descr="FluxSurfac_Q_F14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6337700" y="2529479"/>
            <a:ext cx="2427795" cy="182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60" name="Picture 604" descr="ucla_logo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1677084" y="194352"/>
            <a:ext cx="2658438" cy="886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2" name="Rectangle 3"/>
          <p:cNvSpPr txBox="1">
            <a:spLocks noChangeArrowheads="1"/>
          </p:cNvSpPr>
          <p:nvPr/>
        </p:nvSpPr>
        <p:spPr>
          <a:xfrm>
            <a:off x="24287699" y="11475302"/>
            <a:ext cx="8610993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 eaLnBrk="1" hangingPunct="1">
              <a:buAutoNum type="arabicPeriod"/>
            </a:pPr>
            <a:r>
              <a:rPr lang="en-US" sz="1700" b="1" dirty="0" smtClean="0"/>
              <a:t>Interferometry </a:t>
            </a:r>
            <a:r>
              <a:rPr lang="en-US" sz="1700" b="1" dirty="0"/>
              <a:t>and Differential Interferometry are used to measure density fluctuations in HSX </a:t>
            </a:r>
            <a:endParaRPr lang="en-US" sz="1700" b="1" dirty="0" smtClean="0"/>
          </a:p>
          <a:p>
            <a:pPr marL="274320" lvl="3" algn="l"/>
            <a:r>
              <a:rPr lang="en-US" sz="1700" b="1" dirty="0"/>
              <a:t> </a:t>
            </a:r>
            <a:r>
              <a:rPr lang="en-US" sz="1700" b="1" dirty="0" smtClean="0"/>
              <a:t>        </a:t>
            </a:r>
            <a:r>
              <a:rPr lang="en-US" sz="1700" dirty="0" smtClean="0"/>
              <a:t>Non-perturbing </a:t>
            </a:r>
            <a:r>
              <a:rPr lang="en-US" sz="1700" dirty="0"/>
              <a:t>measurement, both </a:t>
            </a:r>
            <a:r>
              <a:rPr lang="en-US" sz="1700" dirty="0" smtClean="0"/>
              <a:t>broad-band </a:t>
            </a:r>
            <a:r>
              <a:rPr lang="en-US" sz="1700" dirty="0" smtClean="0">
                <a:solidFill>
                  <a:srgbClr val="FF0000"/>
                </a:solidFill>
              </a:rPr>
              <a:t>(</a:t>
            </a:r>
            <a:r>
              <a:rPr lang="en-US" sz="1700" dirty="0" err="1" smtClean="0">
                <a:solidFill>
                  <a:srgbClr val="FF0000"/>
                </a:solidFill>
              </a:rPr>
              <a:t>Nucl</a:t>
            </a:r>
            <a:r>
              <a:rPr lang="en-US" sz="1700" dirty="0">
                <a:solidFill>
                  <a:srgbClr val="FF0000"/>
                </a:solidFill>
              </a:rPr>
              <a:t>. Fusion </a:t>
            </a:r>
            <a:r>
              <a:rPr lang="en-US" sz="1700" b="1" dirty="0">
                <a:solidFill>
                  <a:srgbClr val="FF0000"/>
                </a:solidFill>
              </a:rPr>
              <a:t>55</a:t>
            </a:r>
            <a:r>
              <a:rPr lang="en-US" sz="1700" dirty="0">
                <a:solidFill>
                  <a:srgbClr val="FF0000"/>
                </a:solidFill>
              </a:rPr>
              <a:t> (</a:t>
            </a:r>
            <a:r>
              <a:rPr lang="en-US" sz="1700" dirty="0" smtClean="0">
                <a:solidFill>
                  <a:srgbClr val="FF0000"/>
                </a:solidFill>
              </a:rPr>
              <a:t>2015)123003)</a:t>
            </a:r>
            <a:endParaRPr lang="en-US" sz="1700" dirty="0" smtClean="0"/>
          </a:p>
          <a:p>
            <a:pPr marL="274320" lvl="3" algn="l"/>
            <a:r>
              <a:rPr lang="en-US" sz="1700" dirty="0"/>
              <a:t> </a:t>
            </a:r>
            <a:r>
              <a:rPr lang="en-US" sz="1700" dirty="0" smtClean="0"/>
              <a:t>                and coherent </a:t>
            </a:r>
            <a:r>
              <a:rPr lang="en-US" sz="1700" dirty="0"/>
              <a:t>fluctuations are </a:t>
            </a:r>
            <a:r>
              <a:rPr lang="en-US" sz="1700" dirty="0" smtClean="0"/>
              <a:t>measured.</a:t>
            </a:r>
          </a:p>
          <a:p>
            <a:pPr marL="274320" algn="l" eaLnBrk="1" hangingPunct="1"/>
            <a:r>
              <a:rPr lang="en-US" sz="1700" dirty="0"/>
              <a:t> </a:t>
            </a:r>
            <a:r>
              <a:rPr lang="en-US" sz="1700" dirty="0" smtClean="0"/>
              <a:t>        Coherent </a:t>
            </a:r>
            <a:r>
              <a:rPr lang="en-US" sz="1700" dirty="0"/>
              <a:t>mode radial structure could be obtained  by Abel </a:t>
            </a:r>
            <a:r>
              <a:rPr lang="en-US" sz="1700" dirty="0" smtClean="0"/>
              <a:t>Inversion</a:t>
            </a:r>
            <a:endParaRPr lang="en-US" sz="1700" b="1" dirty="0"/>
          </a:p>
          <a:p>
            <a:pPr marL="342900" indent="-342900" algn="l" eaLnBrk="1" hangingPunct="1">
              <a:buAutoNum type="arabicPeriod" startAt="2"/>
            </a:pPr>
            <a:r>
              <a:rPr lang="en-US" sz="1700" b="1" dirty="0" smtClean="0"/>
              <a:t>QHS</a:t>
            </a:r>
            <a:r>
              <a:rPr lang="en-US" sz="1700" b="1" dirty="0"/>
              <a:t>: coherent mode observed on density and magnetic signals, f=(15-40) kHz, </a:t>
            </a:r>
            <a:r>
              <a:rPr lang="en-US" sz="1700" b="1" dirty="0" smtClean="0"/>
              <a:t> when </a:t>
            </a:r>
            <a:r>
              <a:rPr lang="en-US" sz="1700" b="1" dirty="0"/>
              <a:t>ECH at slightly inboard (r/a=0.05); m=1, f</a:t>
            </a:r>
            <a:r>
              <a:rPr lang="en-US" sz="1700" b="1" baseline="-25000" dirty="0"/>
              <a:t>mode</a:t>
            </a:r>
            <a:r>
              <a:rPr lang="en-US" sz="1700" b="1" dirty="0"/>
              <a:t> increases with ECRH power</a:t>
            </a:r>
            <a:r>
              <a:rPr lang="en-US" sz="1700" b="1" dirty="0" smtClean="0"/>
              <a:t>.</a:t>
            </a:r>
            <a:endParaRPr lang="en-US" sz="1700" b="1" dirty="0"/>
          </a:p>
          <a:p>
            <a:pPr marL="342900" indent="-342900" algn="l">
              <a:buAutoNum type="arabicPeriod" startAt="3"/>
            </a:pPr>
            <a:r>
              <a:rPr lang="en-US" sz="1700" b="1" dirty="0" smtClean="0"/>
              <a:t>Mirror </a:t>
            </a:r>
            <a:r>
              <a:rPr lang="en-US" sz="1700" b="1" dirty="0"/>
              <a:t>I: coherent mode with f=(20-30)kHz observed only on density signals in </a:t>
            </a:r>
            <a:r>
              <a:rPr lang="en-US" sz="1700" b="1" dirty="0" smtClean="0"/>
              <a:t>certain </a:t>
            </a:r>
            <a:r>
              <a:rPr lang="en-US" sz="1700" b="1" dirty="0"/>
              <a:t>density window ne~(3-5)x10</a:t>
            </a:r>
            <a:r>
              <a:rPr lang="en-US" sz="1700" b="1" baseline="30000" dirty="0"/>
              <a:t>12</a:t>
            </a:r>
            <a:r>
              <a:rPr lang="en-US" sz="1700" b="1" dirty="0"/>
              <a:t>cm</a:t>
            </a:r>
            <a:r>
              <a:rPr lang="en-US" sz="1700" b="1" baseline="30000" dirty="0"/>
              <a:t>-3</a:t>
            </a:r>
            <a:r>
              <a:rPr lang="en-US" sz="1700" b="1" dirty="0"/>
              <a:t> , m=1 mode frequency </a:t>
            </a:r>
            <a:r>
              <a:rPr lang="en-US" sz="1700" b="1" dirty="0" smtClean="0"/>
              <a:t>is close </a:t>
            </a:r>
            <a:r>
              <a:rPr lang="en-US" sz="1700" b="1" dirty="0"/>
              <a:t>to GAM </a:t>
            </a:r>
            <a:r>
              <a:rPr lang="en-US" sz="1700" b="1" dirty="0" smtClean="0"/>
              <a:t>frequency</a:t>
            </a:r>
            <a:r>
              <a:rPr lang="en-US" sz="1700" b="1" dirty="0"/>
              <a:t>.</a:t>
            </a:r>
          </a:p>
          <a:p>
            <a:pPr marL="342900" indent="-342900" algn="l">
              <a:buAutoNum type="arabicPeriod" startAt="4"/>
            </a:pPr>
            <a:r>
              <a:rPr lang="en-US" sz="1700" b="1" dirty="0" smtClean="0"/>
              <a:t>Mirror </a:t>
            </a:r>
            <a:r>
              <a:rPr lang="en-US" sz="1700" b="1" dirty="0"/>
              <a:t>II: coherent mode with f=(20-30)kHz, observed on density and magnetic </a:t>
            </a:r>
            <a:r>
              <a:rPr lang="en-US" sz="1700" b="1" dirty="0" smtClean="0"/>
              <a:t>signals </a:t>
            </a:r>
            <a:r>
              <a:rPr lang="en-US" sz="1700" b="1" dirty="0"/>
              <a:t>with likely m=0; Langmuir probe measurements show strong </a:t>
            </a:r>
            <a:r>
              <a:rPr lang="en-US" sz="1700" b="1" dirty="0" err="1" smtClean="0"/>
              <a:t>bicoherence</a:t>
            </a:r>
            <a:r>
              <a:rPr lang="en-US" sz="1700" b="1" dirty="0" smtClean="0"/>
              <a:t> and </a:t>
            </a:r>
            <a:r>
              <a:rPr lang="en-US" sz="1700" b="1" dirty="0"/>
              <a:t>density turbulence modulated by the coherent mode: indicating zonal </a:t>
            </a:r>
            <a:r>
              <a:rPr lang="en-US" sz="1700" b="1" dirty="0" smtClean="0"/>
              <a:t>flow may be active</a:t>
            </a:r>
            <a:endParaRPr lang="en-US" sz="1700" b="1" dirty="0">
              <a:solidFill>
                <a:srgbClr val="FF0002"/>
              </a:solidFill>
            </a:endParaRPr>
          </a:p>
        </p:txBody>
      </p:sp>
      <p:sp>
        <p:nvSpPr>
          <p:cNvPr id="335" name="Rectangle 2"/>
          <p:cNvSpPr txBox="1">
            <a:spLocks noChangeArrowheads="1"/>
          </p:cNvSpPr>
          <p:nvPr/>
        </p:nvSpPr>
        <p:spPr>
          <a:xfrm>
            <a:off x="6787916" y="4389800"/>
            <a:ext cx="2209800" cy="381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Interferometry  </a:t>
            </a:r>
          </a:p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(phase measurement)</a:t>
            </a:r>
          </a:p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1354" name="Object 2"/>
          <p:cNvGraphicFramePr>
            <a:graphicFrameLocks noChangeAspect="1"/>
          </p:cNvGraphicFramePr>
          <p:nvPr>
            <p:extLst/>
          </p:nvPr>
        </p:nvGraphicFramePr>
        <p:xfrm>
          <a:off x="6638150" y="4753944"/>
          <a:ext cx="2201863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6" name="Equation" r:id="rId20" imgW="1650960" imgH="279360" progId="Equation.3">
                  <p:embed/>
                </p:oleObj>
              </mc:Choice>
              <mc:Fallback>
                <p:oleObj name="Equation" r:id="rId20" imgW="16509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150" y="4753944"/>
                        <a:ext cx="2201863" cy="371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Rectangle 2"/>
          <p:cNvSpPr txBox="1">
            <a:spLocks noChangeArrowheads="1"/>
          </p:cNvSpPr>
          <p:nvPr/>
        </p:nvSpPr>
        <p:spPr>
          <a:xfrm>
            <a:off x="51470" y="2262207"/>
            <a:ext cx="6333268" cy="4165882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en-US" sz="1800" b="1" dirty="0">
                <a:latin typeface="Calibri" panose="020F0502020204030204" pitchFamily="34" charset="0"/>
              </a:rPr>
              <a:t>A multi-channel interferometer system is used to measure equilibrium density profile and its fluctuations in the HSX </a:t>
            </a:r>
            <a:r>
              <a:rPr lang="en-US" sz="1800" b="1" dirty="0" err="1">
                <a:latin typeface="Calibri" panose="020F0502020204030204" pitchFamily="34" charset="0"/>
              </a:rPr>
              <a:t>stellarator</a:t>
            </a:r>
            <a:r>
              <a:rPr lang="en-US" sz="1800" b="1" dirty="0">
                <a:latin typeface="Calibri" panose="020F0502020204030204" pitchFamily="34" charset="0"/>
              </a:rPr>
              <a:t>. Low-frequency, coherent density fluctuation modes are observed in certain quasi-helically symmetric (QHS) plasma conditions and have characteristic frequency of ~15kHz. The mode is observed for small displacement of the 1</a:t>
            </a:r>
            <a:r>
              <a:rPr lang="en-US" sz="1800" b="1" baseline="30000" dirty="0">
                <a:latin typeface="Calibri" panose="020F0502020204030204" pitchFamily="34" charset="0"/>
              </a:rPr>
              <a:t>st</a:t>
            </a:r>
            <a:r>
              <a:rPr lang="en-US" sz="1800" b="1" dirty="0">
                <a:latin typeface="Calibri" panose="020F0502020204030204" pitchFamily="34" charset="0"/>
              </a:rPr>
              <a:t> harmonic O-mode ECRH location inward from the magnetic axis. This mode is also observed on magnetic fluctuation signal, using external coils, which shows n=1. When HSX is operated without quasi-helical symmetry (mirror configuration), a coherent electrostatic mode at ~28 kHz is observed. Mode radial structure can be obtained from inversion of interferometer measurement when the m number is known. Under certain Mirror conditions, the coherent modes display strong bi-coherence with Langmuir probe signals. Detailed characterization of the observed coherent modes will be reported and their identification will be explored. </a:t>
            </a:r>
            <a:r>
              <a:rPr lang="en-US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*Supported by USDOE grants DE-FG03-01ER54615 and DE-FG02-93ER54222.  </a:t>
            </a:r>
          </a:p>
          <a:p>
            <a:pPr algn="just"/>
            <a:r>
              <a:rPr lang="en-US" sz="1800" b="1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  </a:t>
            </a:r>
            <a:endParaRPr lang="en-US" sz="1800" b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34" name="Text Box 441"/>
          <p:cNvSpPr txBox="1">
            <a:spLocks noChangeArrowheads="1"/>
          </p:cNvSpPr>
          <p:nvPr/>
        </p:nvSpPr>
        <p:spPr bwMode="auto">
          <a:xfrm>
            <a:off x="12306401" y="1808772"/>
            <a:ext cx="5781574" cy="615545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oherent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mode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in 50kW ECRH plasma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is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likely an m=1 mode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56" name="Text Box 498"/>
          <p:cNvSpPr txBox="1">
            <a:spLocks noChangeArrowheads="1"/>
          </p:cNvSpPr>
          <p:nvPr/>
        </p:nvSpPr>
        <p:spPr bwMode="auto">
          <a:xfrm>
            <a:off x="8933494" y="2590525"/>
            <a:ext cx="2743200" cy="193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Interferometer System</a:t>
            </a:r>
            <a:r>
              <a:rPr lang="en-US" sz="1400" dirty="0">
                <a:latin typeface="Calibri" charset="0"/>
              </a:rPr>
              <a:t>:</a:t>
            </a:r>
          </a:p>
          <a:p>
            <a:pPr marL="457200" indent="-457200" algn="l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1.     9 </a:t>
            </a:r>
            <a:r>
              <a:rPr lang="en-US" sz="1400" dirty="0">
                <a:latin typeface="Calibri" charset="0"/>
              </a:rPr>
              <a:t>chords</a:t>
            </a:r>
          </a:p>
          <a:p>
            <a:pPr marL="457200" indent="-457200" algn="l">
              <a:lnSpc>
                <a:spcPct val="80000"/>
              </a:lnSpc>
            </a:pPr>
            <a:r>
              <a:rPr lang="en-US" sz="1400" dirty="0" smtClean="0">
                <a:latin typeface="Calibri" charset="0"/>
              </a:rPr>
              <a:t>2.     1 </a:t>
            </a:r>
            <a:r>
              <a:rPr lang="en-US" sz="1400" dirty="0">
                <a:latin typeface="Calibri" charset="0"/>
              </a:rPr>
              <a:t>MHz bandwidth</a:t>
            </a:r>
          </a:p>
          <a:p>
            <a:pPr marL="457200" indent="-457200" algn="l">
              <a:lnSpc>
                <a:spcPct val="80000"/>
              </a:lnSpc>
            </a:pPr>
            <a:r>
              <a:rPr lang="en-US" sz="1400" dirty="0">
                <a:latin typeface="Calibri" charset="0"/>
              </a:rPr>
              <a:t>3.   </a:t>
            </a:r>
            <a:r>
              <a:rPr lang="en-US" sz="1400" dirty="0" smtClean="0">
                <a:latin typeface="Calibri" charset="0"/>
              </a:rPr>
              <a:t>  1.5 </a:t>
            </a:r>
            <a:r>
              <a:rPr lang="en-US" sz="1400" dirty="0">
                <a:latin typeface="Calibri" charset="0"/>
              </a:rPr>
              <a:t>cm chord spacing, width</a:t>
            </a:r>
          </a:p>
          <a:p>
            <a:pPr marL="457200" indent="-457200" algn="l">
              <a:lnSpc>
                <a:spcPct val="80000"/>
              </a:lnSpc>
              <a:buFontTx/>
              <a:buAutoNum type="arabicPeriod" startAt="4"/>
            </a:pPr>
            <a:r>
              <a:rPr lang="en-US" altLang="en-US" sz="1400" dirty="0">
                <a:cs typeface="Times New Roman" charset="0"/>
              </a:rPr>
              <a:t>k</a:t>
            </a:r>
            <a:r>
              <a:rPr lang="en-US" altLang="en-US" sz="1400" baseline="-25000" dirty="0">
                <a:latin typeface="Symbol" charset="2"/>
                <a:cs typeface="Times New Roman" charset="0"/>
              </a:rPr>
              <a:t>^</a:t>
            </a:r>
            <a:r>
              <a:rPr lang="en-US" altLang="en-US" sz="1400" baseline="-25000" dirty="0">
                <a:cs typeface="Times New Roman" charset="0"/>
              </a:rPr>
              <a:t> </a:t>
            </a:r>
            <a:r>
              <a:rPr lang="en-US" altLang="en-US" sz="1400" dirty="0">
                <a:cs typeface="Times New Roman" charset="0"/>
              </a:rPr>
              <a:t>&lt;</a:t>
            </a:r>
            <a:r>
              <a:rPr lang="en-US" altLang="en-US" sz="1400" dirty="0">
                <a:latin typeface="Calibri" charset="0"/>
                <a:cs typeface="Times New Roman" charset="0"/>
              </a:rPr>
              <a:t> 2 cm</a:t>
            </a:r>
            <a:r>
              <a:rPr lang="en-US" altLang="en-US" sz="1400" baseline="30000" dirty="0">
                <a:latin typeface="Calibri" charset="0"/>
                <a:cs typeface="Times New Roman" charset="0"/>
              </a:rPr>
              <a:t>-1</a:t>
            </a:r>
            <a:endParaRPr lang="en-US" sz="1400" baseline="30000" dirty="0">
              <a:cs typeface="Times New Roman" charset="0"/>
            </a:endParaRPr>
          </a:p>
          <a:p>
            <a:pPr marL="457200" indent="-457200">
              <a:lnSpc>
                <a:spcPct val="80000"/>
              </a:lnSpc>
            </a:pPr>
            <a:endParaRPr lang="en-US" sz="1400" baseline="30000" dirty="0" smtClean="0">
              <a:latin typeface="Calibri" charset="0"/>
              <a:cs typeface="Times New Roman" charset="0"/>
            </a:endParaRPr>
          </a:p>
          <a:p>
            <a:pPr indent="-457200">
              <a:lnSpc>
                <a:spcPct val="80000"/>
              </a:lnSpc>
            </a:pPr>
            <a:r>
              <a:rPr lang="en-US" sz="1400" dirty="0" smtClean="0">
                <a:latin typeface="Calibri" charset="0"/>
                <a:cs typeface="Times New Roman" charset="0"/>
              </a:rPr>
              <a:t>Density fluctuations can be measured from information of:</a:t>
            </a:r>
            <a:endParaRPr lang="en-US" sz="1400" dirty="0">
              <a:latin typeface="Calibri" charset="0"/>
              <a:cs typeface="Times New Roman" charset="0"/>
            </a:endParaRPr>
          </a:p>
          <a:p>
            <a:pPr marL="457200" indent="-457200" algn="l">
              <a:lnSpc>
                <a:spcPct val="80000"/>
              </a:lnSpc>
              <a:buFontTx/>
              <a:buAutoNum type="romanLcParenBoth"/>
            </a:pPr>
            <a:r>
              <a:rPr lang="en-US" sz="1400" dirty="0" smtClean="0">
                <a:latin typeface="Calibri" charset="0"/>
                <a:cs typeface="Times New Roman" charset="0"/>
              </a:rPr>
              <a:t>Amplitude</a:t>
            </a:r>
            <a:endParaRPr lang="en-US" sz="1400" dirty="0">
              <a:latin typeface="Calibri" charset="0"/>
              <a:cs typeface="Times New Roman" charset="0"/>
            </a:endParaRPr>
          </a:p>
          <a:p>
            <a:pPr marL="457200" indent="-457200" algn="l">
              <a:lnSpc>
                <a:spcPct val="80000"/>
              </a:lnSpc>
              <a:buAutoNum type="romanLcParenBoth" startAt="2"/>
            </a:pPr>
            <a:r>
              <a:rPr lang="en-US" sz="1400" dirty="0" smtClean="0">
                <a:latin typeface="Calibri" charset="0"/>
                <a:cs typeface="Times New Roman" charset="0"/>
              </a:rPr>
              <a:t>Phase</a:t>
            </a:r>
          </a:p>
          <a:p>
            <a:pPr marL="457200" indent="-457200" algn="l">
              <a:lnSpc>
                <a:spcPct val="80000"/>
              </a:lnSpc>
              <a:buAutoNum type="romanLcParenBoth" startAt="2"/>
            </a:pPr>
            <a:r>
              <a:rPr lang="en-US" sz="1400" dirty="0" smtClean="0">
                <a:latin typeface="Calibri" charset="0"/>
                <a:cs typeface="Times New Roman" charset="0"/>
              </a:rPr>
              <a:t>Differential</a:t>
            </a:r>
            <a:endParaRPr lang="en-US" sz="1200" dirty="0">
              <a:latin typeface="Calibri" charset="0"/>
              <a:cs typeface="Times New Roman" charset="0"/>
            </a:endParaRPr>
          </a:p>
        </p:txBody>
      </p:sp>
      <p:sp>
        <p:nvSpPr>
          <p:cNvPr id="2544" name="Text Box 496"/>
          <p:cNvSpPr txBox="1">
            <a:spLocks noChangeArrowheads="1"/>
          </p:cNvSpPr>
          <p:nvPr/>
        </p:nvSpPr>
        <p:spPr bwMode="auto">
          <a:xfrm>
            <a:off x="24175581" y="11038927"/>
            <a:ext cx="8741400" cy="444135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defTabSz="609600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Summary and Future Plans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8" name="Text Box 623"/>
          <p:cNvSpPr txBox="1">
            <a:spLocks noChangeArrowheads="1"/>
          </p:cNvSpPr>
          <p:nvPr/>
        </p:nvSpPr>
        <p:spPr bwMode="auto">
          <a:xfrm>
            <a:off x="6463928" y="2265789"/>
            <a:ext cx="5729246" cy="338546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/>
            <a:r>
              <a:rPr lang="en-US" sz="1800" b="1" dirty="0">
                <a:solidFill>
                  <a:schemeClr val="bg1"/>
                </a:solidFill>
                <a:latin typeface="Arial" charset="0"/>
              </a:rPr>
              <a:t>Flux Surface  and Chord Positions</a:t>
            </a:r>
          </a:p>
        </p:txBody>
      </p:sp>
      <p:sp>
        <p:nvSpPr>
          <p:cNvPr id="192" name="Rectangle 191"/>
          <p:cNvSpPr/>
          <p:nvPr/>
        </p:nvSpPr>
        <p:spPr>
          <a:xfrm>
            <a:off x="17897744" y="12496971"/>
            <a:ext cx="18473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 smtClean="0">
              <a:solidFill>
                <a:srgbClr val="0707E9"/>
              </a:solidFill>
              <a:latin typeface="Calibri" charset="0"/>
            </a:endParaRPr>
          </a:p>
        </p:txBody>
      </p:sp>
      <p:sp>
        <p:nvSpPr>
          <p:cNvPr id="252" name="TextBox 251"/>
          <p:cNvSpPr txBox="1"/>
          <p:nvPr/>
        </p:nvSpPr>
        <p:spPr>
          <a:xfrm>
            <a:off x="2485528" y="14022578"/>
            <a:ext cx="152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,</a:t>
            </a:r>
            <a:endParaRPr lang="en-US" dirty="0"/>
          </a:p>
        </p:txBody>
      </p:sp>
      <p:sp>
        <p:nvSpPr>
          <p:cNvPr id="6" name="Rectangle 786"/>
          <p:cNvSpPr>
            <a:spLocks noChangeArrowheads="1"/>
          </p:cNvSpPr>
          <p:nvPr/>
        </p:nvSpPr>
        <p:spPr bwMode="auto">
          <a:xfrm>
            <a:off x="0" y="-63787"/>
            <a:ext cx="28725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68" name="Object 3"/>
          <p:cNvGraphicFramePr>
            <a:graphicFrameLocks noChangeAspect="1"/>
          </p:cNvGraphicFramePr>
          <p:nvPr>
            <p:extLst/>
          </p:nvPr>
        </p:nvGraphicFramePr>
        <p:xfrm>
          <a:off x="9110996" y="4737409"/>
          <a:ext cx="2368763" cy="3483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7" name="Equation" r:id="rId22" imgW="1726920" imgH="253800" progId="Equation.3">
                  <p:embed/>
                </p:oleObj>
              </mc:Choice>
              <mc:Fallback>
                <p:oleObj name="Equation" r:id="rId22" imgW="172692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0996" y="4737409"/>
                        <a:ext cx="2368763" cy="34834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9" name="Rectangle 2"/>
          <p:cNvSpPr txBox="1">
            <a:spLocks noChangeArrowheads="1"/>
          </p:cNvSpPr>
          <p:nvPr/>
        </p:nvSpPr>
        <p:spPr>
          <a:xfrm>
            <a:off x="8897060" y="4509042"/>
            <a:ext cx="3050422" cy="3226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Far-forward Scattering- amplitude</a:t>
            </a:r>
          </a:p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609600" marR="0" lvl="0" indent="-609600" algn="l" defTabSz="2508250" rtl="0" eaLnBrk="1" fontAlgn="base" latinLnBrk="0" hangingPunct="1">
              <a:lnSpc>
                <a:spcPct val="6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1" name="Text Box 776"/>
          <p:cNvSpPr txBox="1">
            <a:spLocks noChangeArrowheads="1"/>
          </p:cNvSpPr>
          <p:nvPr/>
        </p:nvSpPr>
        <p:spPr bwMode="auto">
          <a:xfrm>
            <a:off x="0" y="9831551"/>
            <a:ext cx="6381750" cy="800211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defTabSz="609600">
              <a:defRPr/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HSX Provides Access to Configurations With and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Symmetry</a:t>
            </a:r>
          </a:p>
        </p:txBody>
      </p:sp>
      <p:sp>
        <p:nvSpPr>
          <p:cNvPr id="2" name="Rectangle 1"/>
          <p:cNvSpPr/>
          <p:nvPr/>
        </p:nvSpPr>
        <p:spPr>
          <a:xfrm>
            <a:off x="-11483" y="10574636"/>
            <a:ext cx="6308811" cy="825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FF"/>
                </a:solidFill>
                <a:latin typeface="Helvetica" charset="0"/>
              </a:rPr>
              <a:t>QHS:  helical axis of symmetry in |B|; predicted very low neoclassical transport Mirror: quasi-helical symmetry broken by adding a mirror field.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142" name="Picture 4"/>
          <p:cNvPicPr>
            <a:picLocks noChangeAspect="1" noChangeArrowheads="1"/>
          </p:cNvPicPr>
          <p:nvPr/>
        </p:nvPicPr>
        <p:blipFill>
          <a:blip r:embed="rId24" cstate="print"/>
          <a:srcRect l="20512"/>
          <a:stretch>
            <a:fillRect/>
          </a:stretch>
        </p:blipFill>
        <p:spPr bwMode="auto">
          <a:xfrm>
            <a:off x="12242" y="11972693"/>
            <a:ext cx="2648412" cy="249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8" name="Picture 3"/>
          <p:cNvPicPr>
            <a:picLocks noChangeAspect="1" noChangeArrowheads="1"/>
          </p:cNvPicPr>
          <p:nvPr/>
        </p:nvPicPr>
        <p:blipFill>
          <a:blip r:embed="rId25" cstate="print"/>
          <a:srcRect r="16470"/>
          <a:stretch>
            <a:fillRect/>
          </a:stretch>
        </p:blipFill>
        <p:spPr bwMode="auto">
          <a:xfrm>
            <a:off x="3533374" y="11867556"/>
            <a:ext cx="2803741" cy="2517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2" name="Text Box 6"/>
          <p:cNvSpPr txBox="1">
            <a:spLocks noChangeArrowheads="1"/>
          </p:cNvSpPr>
          <p:nvPr/>
        </p:nvSpPr>
        <p:spPr bwMode="auto">
          <a:xfrm>
            <a:off x="236694" y="11351497"/>
            <a:ext cx="1523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rgbClr val="FF0002"/>
                </a:solidFill>
              </a:rPr>
              <a:t>QHS</a:t>
            </a:r>
          </a:p>
          <a:p>
            <a:r>
              <a:rPr lang="en-US" sz="1600" b="1" dirty="0" smtClean="0">
                <a:solidFill>
                  <a:srgbClr val="FF0000"/>
                </a:solidFill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sz="1600" b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sym typeface="Symbol" charset="2"/>
              </a:rPr>
              <a:t>eff</a:t>
            </a:r>
            <a:r>
              <a:rPr lang="en-US" sz="1600" b="1" baseline="30000" dirty="0" smtClean="0">
                <a:solidFill>
                  <a:srgbClr val="FF0000"/>
                </a:solidFill>
                <a:sym typeface="Symbol" charset="2"/>
              </a:rPr>
              <a:t>2/3</a:t>
            </a:r>
            <a:r>
              <a:rPr lang="en-US" sz="1600" b="1" dirty="0" smtClean="0">
                <a:solidFill>
                  <a:srgbClr val="FF0000"/>
                </a:solidFill>
                <a:sym typeface="Symbol" charset="2"/>
              </a:rPr>
              <a:t>~0.04%</a:t>
            </a:r>
            <a:endParaRPr lang="en-US" sz="1600" dirty="0"/>
          </a:p>
        </p:txBody>
      </p:sp>
      <p:sp>
        <p:nvSpPr>
          <p:cNvPr id="174" name="Text Box 7"/>
          <p:cNvSpPr txBox="1">
            <a:spLocks noChangeArrowheads="1"/>
          </p:cNvSpPr>
          <p:nvPr/>
        </p:nvSpPr>
        <p:spPr bwMode="auto">
          <a:xfrm>
            <a:off x="3896800" y="11422538"/>
            <a:ext cx="839161" cy="584775"/>
          </a:xfrm>
          <a:prstGeom prst="rect">
            <a:avLst/>
          </a:prstGeom>
          <a:noFill/>
          <a:ln w="22225">
            <a:solidFill>
              <a:srgbClr val="0707E9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2"/>
                </a:solidFill>
              </a:rPr>
              <a:t>Broken Bands</a:t>
            </a:r>
            <a:endParaRPr lang="en-US" dirty="0"/>
          </a:p>
        </p:txBody>
      </p:sp>
      <p:sp>
        <p:nvSpPr>
          <p:cNvPr id="175" name="Text Box 7"/>
          <p:cNvSpPr txBox="1">
            <a:spLocks noChangeArrowheads="1"/>
          </p:cNvSpPr>
          <p:nvPr/>
        </p:nvSpPr>
        <p:spPr bwMode="auto">
          <a:xfrm>
            <a:off x="4720921" y="11358690"/>
            <a:ext cx="11953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2"/>
                </a:solidFill>
              </a:rPr>
              <a:t>Mirror</a:t>
            </a:r>
            <a:endParaRPr lang="en-US" sz="2400" dirty="0"/>
          </a:p>
        </p:txBody>
      </p:sp>
      <p:sp>
        <p:nvSpPr>
          <p:cNvPr id="176" name="Text Box 5"/>
          <p:cNvSpPr txBox="1">
            <a:spLocks noChangeArrowheads="1"/>
          </p:cNvSpPr>
          <p:nvPr/>
        </p:nvSpPr>
        <p:spPr bwMode="auto">
          <a:xfrm>
            <a:off x="44930" y="12926205"/>
            <a:ext cx="19834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QHS:Helical Bands of Constant |B|</a:t>
            </a:r>
          </a:p>
        </p:txBody>
      </p:sp>
      <p:sp>
        <p:nvSpPr>
          <p:cNvPr id="178" name="Text Box 8"/>
          <p:cNvSpPr txBox="1">
            <a:spLocks noChangeArrowheads="1"/>
          </p:cNvSpPr>
          <p:nvPr/>
        </p:nvSpPr>
        <p:spPr bwMode="auto">
          <a:xfrm>
            <a:off x="4404664" y="12746307"/>
            <a:ext cx="180167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Mirror: Helical Bands are Broken</a:t>
            </a:r>
          </a:p>
        </p:txBody>
      </p:sp>
      <p:sp>
        <p:nvSpPr>
          <p:cNvPr id="179" name="Text Box 9"/>
          <p:cNvSpPr txBox="1">
            <a:spLocks noChangeArrowheads="1"/>
          </p:cNvSpPr>
          <p:nvPr/>
        </p:nvSpPr>
        <p:spPr bwMode="auto">
          <a:xfrm>
            <a:off x="1925544" y="11382277"/>
            <a:ext cx="17450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3300"/>
                </a:solidFill>
              </a:rPr>
              <a:t>Red</a:t>
            </a:r>
            <a:r>
              <a:rPr lang="en-US" sz="1800" b="1" dirty="0">
                <a:solidFill>
                  <a:srgbClr val="FF3300"/>
                </a:solidFill>
                <a:sym typeface="Symbol" charset="2"/>
              </a:rPr>
              <a:t>|B|1.0 T</a:t>
            </a:r>
          </a:p>
          <a:p>
            <a:r>
              <a:rPr lang="en-US" sz="1800" b="1" dirty="0">
                <a:solidFill>
                  <a:srgbClr val="0707E9"/>
                </a:solidFill>
              </a:rPr>
              <a:t>Blue</a:t>
            </a:r>
            <a:r>
              <a:rPr lang="en-US" sz="1800" b="1" dirty="0">
                <a:solidFill>
                  <a:srgbClr val="0707E9"/>
                </a:solidFill>
                <a:sym typeface="Symbol" charset="2"/>
              </a:rPr>
              <a:t>|B|</a:t>
            </a:r>
            <a:r>
              <a:rPr lang="en-US" sz="1800" b="1" dirty="0">
                <a:solidFill>
                  <a:srgbClr val="0707E9"/>
                </a:solidFill>
                <a:cs typeface="Arial" charset="0"/>
                <a:sym typeface="Symbol" charset="2"/>
              </a:rPr>
              <a:t>&lt;1</a:t>
            </a:r>
            <a:r>
              <a:rPr lang="en-US" sz="1800" b="1" dirty="0">
                <a:solidFill>
                  <a:srgbClr val="0707E9"/>
                </a:solidFill>
                <a:sym typeface="Symbol" charset="2"/>
              </a:rPr>
              <a:t>.0 </a:t>
            </a:r>
            <a:r>
              <a:rPr lang="en-US" sz="1800" b="1" dirty="0" smtClean="0">
                <a:solidFill>
                  <a:srgbClr val="0707E9"/>
                </a:solidFill>
                <a:sym typeface="Symbol" charset="2"/>
              </a:rPr>
              <a:t>T</a:t>
            </a:r>
            <a:endParaRPr lang="en-US" sz="1800" b="1" dirty="0">
              <a:solidFill>
                <a:srgbClr val="0707E9"/>
              </a:solidFill>
              <a:sym typeface="Symbol" charset="2"/>
            </a:endParaRPr>
          </a:p>
        </p:txBody>
      </p:sp>
      <p:sp>
        <p:nvSpPr>
          <p:cNvPr id="180" name="Text Box 9"/>
          <p:cNvSpPr txBox="1">
            <a:spLocks noChangeArrowheads="1"/>
          </p:cNvSpPr>
          <p:nvPr/>
        </p:nvSpPr>
        <p:spPr bwMode="auto">
          <a:xfrm>
            <a:off x="1862106" y="12152591"/>
            <a:ext cx="1218456" cy="593716"/>
          </a:xfrm>
          <a:prstGeom prst="rect">
            <a:avLst/>
          </a:prstGeom>
          <a:noFill/>
          <a:ln w="28575">
            <a:solidFill>
              <a:srgbClr val="0033CC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707E9"/>
                </a:solidFill>
                <a:sym typeface="Symbol" charset="2"/>
              </a:rPr>
              <a:t>Mirror I: </a:t>
            </a:r>
          </a:p>
          <a:p>
            <a:r>
              <a:rPr lang="en-US" b="1" dirty="0">
                <a:solidFill>
                  <a:srgbClr val="0000FF"/>
                </a:solidFill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b="1" baseline="-25000" dirty="0">
                <a:solidFill>
                  <a:srgbClr val="0000FF"/>
                </a:solidFill>
                <a:latin typeface="Times New Roman" panose="02020603050405020304" pitchFamily="18" charset="0"/>
                <a:sym typeface="Symbol" charset="2"/>
              </a:rPr>
              <a:t>eff</a:t>
            </a:r>
            <a:r>
              <a:rPr lang="en-US" b="1" baseline="30000" dirty="0">
                <a:solidFill>
                  <a:srgbClr val="0000FF"/>
                </a:solidFill>
                <a:sym typeface="Symbol" charset="2"/>
              </a:rPr>
              <a:t>2/3</a:t>
            </a:r>
            <a:r>
              <a:rPr lang="en-US" sz="1600" b="1" dirty="0" smtClean="0">
                <a:solidFill>
                  <a:srgbClr val="0707E9"/>
                </a:solidFill>
                <a:sym typeface="Symbol" charset="2"/>
              </a:rPr>
              <a:t> ~0.3%</a:t>
            </a:r>
            <a:endParaRPr lang="en-US" sz="1600" b="1" dirty="0">
              <a:solidFill>
                <a:srgbClr val="0707E9"/>
              </a:solidFill>
              <a:sym typeface="Symbol" charset="2"/>
            </a:endParaRPr>
          </a:p>
        </p:txBody>
      </p:sp>
      <p:sp>
        <p:nvSpPr>
          <p:cNvPr id="182" name="Text Box 9"/>
          <p:cNvSpPr txBox="1">
            <a:spLocks noChangeArrowheads="1"/>
          </p:cNvSpPr>
          <p:nvPr/>
        </p:nvSpPr>
        <p:spPr bwMode="auto">
          <a:xfrm>
            <a:off x="3131393" y="12153810"/>
            <a:ext cx="1210147" cy="58477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Mirror II:</a:t>
            </a:r>
            <a:r>
              <a:rPr lang="en-US" sz="1600" b="1" dirty="0" smtClean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b="1" baseline="-25000" dirty="0">
                <a:solidFill>
                  <a:srgbClr val="FF0000"/>
                </a:solidFill>
                <a:latin typeface="Times New Roman" panose="02020603050405020304" pitchFamily="18" charset="0"/>
                <a:sym typeface="Symbol" charset="2"/>
              </a:rPr>
              <a:t>eff</a:t>
            </a:r>
            <a:r>
              <a:rPr lang="en-US" b="1" baseline="30000" dirty="0">
                <a:solidFill>
                  <a:srgbClr val="FF0000"/>
                </a:solidFill>
                <a:sym typeface="Symbol" charset="2"/>
              </a:rPr>
              <a:t>2/3</a:t>
            </a:r>
            <a:r>
              <a:rPr lang="en-US" sz="1600" b="1" dirty="0" smtClean="0">
                <a:solidFill>
                  <a:srgbClr val="FF0000"/>
                </a:solidFill>
                <a:sym typeface="Symbol" charset="2"/>
              </a:rPr>
              <a:t> ~1.8%</a:t>
            </a:r>
            <a:endParaRPr lang="en-US" sz="1600" b="1" dirty="0">
              <a:solidFill>
                <a:srgbClr val="FF0000"/>
              </a:solidFill>
              <a:sym typeface="Symbol" charset="2"/>
            </a:endParaRPr>
          </a:p>
        </p:txBody>
      </p:sp>
      <p:sp>
        <p:nvSpPr>
          <p:cNvPr id="186" name="Text Box 9"/>
          <p:cNvSpPr txBox="1">
            <a:spLocks noChangeArrowheads="1"/>
          </p:cNvSpPr>
          <p:nvPr/>
        </p:nvSpPr>
        <p:spPr bwMode="auto">
          <a:xfrm>
            <a:off x="3956706" y="14154024"/>
            <a:ext cx="2384752" cy="1015663"/>
          </a:xfrm>
          <a:prstGeom prst="rect">
            <a:avLst/>
          </a:prstGeom>
          <a:noFill/>
          <a:ln w="19050">
            <a:solidFill>
              <a:schemeClr val="accent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 smtClean="0">
                <a:sym typeface="Symbol" charset="2"/>
              </a:rPr>
              <a:t>+ (-): direction of current through auxiliary coils, which adds </a:t>
            </a:r>
            <a:r>
              <a:rPr lang="en-US" sz="1200" b="1" dirty="0">
                <a:sym typeface="Symbol" charset="2"/>
              </a:rPr>
              <a:t>(subtracts ) </a:t>
            </a:r>
            <a:r>
              <a:rPr lang="en-US" sz="1200" b="1" dirty="0" smtClean="0">
                <a:sym typeface="Symbol" charset="2"/>
              </a:rPr>
              <a:t>B field to main field</a:t>
            </a:r>
          </a:p>
          <a:p>
            <a:r>
              <a:rPr lang="en-US" sz="1200" b="1" dirty="0">
                <a:latin typeface="Symbol" panose="05050102010706020507" pitchFamily="18" charset="2"/>
                <a:sym typeface="Symbol" charset="2"/>
              </a:rPr>
              <a:t>e</a:t>
            </a:r>
            <a:r>
              <a:rPr lang="en-US" sz="1200" b="1" baseline="-25000" dirty="0">
                <a:latin typeface="Times New Roman" panose="02020603050405020304" pitchFamily="18" charset="0"/>
                <a:sym typeface="Symbol" charset="2"/>
              </a:rPr>
              <a:t>eff</a:t>
            </a:r>
            <a:r>
              <a:rPr lang="en-US" sz="1200" b="1" baseline="30000" dirty="0">
                <a:sym typeface="Symbol" charset="2"/>
              </a:rPr>
              <a:t>2/3</a:t>
            </a:r>
            <a:r>
              <a:rPr lang="en-US" sz="1200" b="1" dirty="0" smtClean="0">
                <a:sym typeface="Symbol" charset="2"/>
              </a:rPr>
              <a:t> : effective magnetic  field ripple at r/a=2/3</a:t>
            </a:r>
            <a:endParaRPr lang="en-US" sz="1200" b="1" dirty="0">
              <a:sym typeface="Symbol" charset="2"/>
            </a:endParaRPr>
          </a:p>
        </p:txBody>
      </p:sp>
      <p:sp>
        <p:nvSpPr>
          <p:cNvPr id="187" name="Text Box 11"/>
          <p:cNvSpPr txBox="1">
            <a:spLocks noChangeArrowheads="1"/>
          </p:cNvSpPr>
          <p:nvPr/>
        </p:nvSpPr>
        <p:spPr bwMode="auto">
          <a:xfrm>
            <a:off x="26273" y="15188365"/>
            <a:ext cx="263789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99"/>
                </a:solidFill>
                <a:latin typeface="Helvetica" charset="0"/>
              </a:rPr>
              <a:t>helical axis of symmetry, </a:t>
            </a:r>
          </a:p>
          <a:p>
            <a:pPr algn="l"/>
            <a:r>
              <a:rPr lang="en-US" b="1" dirty="0">
                <a:solidFill>
                  <a:srgbClr val="000099"/>
                </a:solidFill>
                <a:latin typeface="Helvetica" charset="0"/>
              </a:rPr>
              <a:t>no </a:t>
            </a:r>
            <a:r>
              <a:rPr lang="en-US" b="1" dirty="0" err="1">
                <a:solidFill>
                  <a:srgbClr val="000099"/>
                </a:solidFill>
                <a:latin typeface="Helvetica" charset="0"/>
              </a:rPr>
              <a:t>toroidal</a:t>
            </a:r>
            <a:r>
              <a:rPr lang="en-US" b="1" dirty="0">
                <a:solidFill>
                  <a:srgbClr val="000099"/>
                </a:solidFill>
                <a:latin typeface="Helvetica" charset="0"/>
              </a:rPr>
              <a:t> curvature, </a:t>
            </a:r>
          </a:p>
          <a:p>
            <a:pPr algn="l"/>
            <a:r>
              <a:rPr lang="en-US" b="1" dirty="0">
                <a:solidFill>
                  <a:srgbClr val="000099"/>
                </a:solidFill>
                <a:latin typeface="Helvetica" charset="0"/>
              </a:rPr>
              <a:t>no </a:t>
            </a:r>
            <a:r>
              <a:rPr lang="en-US" b="1" dirty="0" err="1">
                <a:solidFill>
                  <a:srgbClr val="000099"/>
                </a:solidFill>
                <a:latin typeface="Helvetica" charset="0"/>
              </a:rPr>
              <a:t>toroidal</a:t>
            </a:r>
            <a:r>
              <a:rPr lang="en-US" b="1" dirty="0">
                <a:solidFill>
                  <a:srgbClr val="000099"/>
                </a:solidFill>
                <a:latin typeface="Helvetica" charset="0"/>
              </a:rPr>
              <a:t> ripple</a:t>
            </a:r>
            <a:endParaRPr lang="en-US" sz="2000" b="1" dirty="0">
              <a:solidFill>
                <a:srgbClr val="000099"/>
              </a:solidFill>
              <a:latin typeface="Calibri" charset="0"/>
            </a:endParaRPr>
          </a:p>
        </p:txBody>
      </p:sp>
      <p:sp>
        <p:nvSpPr>
          <p:cNvPr id="189" name="Text Box 10"/>
          <p:cNvSpPr txBox="1">
            <a:spLocks noChangeArrowheads="1"/>
          </p:cNvSpPr>
          <p:nvPr/>
        </p:nvSpPr>
        <p:spPr bwMode="auto">
          <a:xfrm>
            <a:off x="2619590" y="15180543"/>
            <a:ext cx="35781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000099"/>
                </a:solidFill>
                <a:latin typeface="Helvetica" charset="0"/>
                <a:cs typeface="Times New Roman" charset="0"/>
              </a:rPr>
              <a:t>Conventional </a:t>
            </a:r>
            <a:r>
              <a:rPr lang="en-US" b="1" dirty="0" err="1">
                <a:solidFill>
                  <a:srgbClr val="000099"/>
                </a:solidFill>
                <a:latin typeface="Helvetica" charset="0"/>
                <a:cs typeface="Times New Roman" charset="0"/>
              </a:rPr>
              <a:t>stellarators</a:t>
            </a:r>
            <a:r>
              <a:rPr lang="en-US" b="1" dirty="0">
                <a:solidFill>
                  <a:srgbClr val="000099"/>
                </a:solidFill>
                <a:latin typeface="Helvetica" charset="0"/>
                <a:cs typeface="Times New Roman" charset="0"/>
              </a:rPr>
              <a:t> exhibit poor </a:t>
            </a:r>
            <a:r>
              <a:rPr lang="en-US" b="1" dirty="0" smtClean="0">
                <a:solidFill>
                  <a:srgbClr val="000099"/>
                </a:solidFill>
                <a:latin typeface="Helvetica" charset="0"/>
                <a:cs typeface="Times New Roman" charset="0"/>
              </a:rPr>
              <a:t>neoclassical </a:t>
            </a:r>
            <a:r>
              <a:rPr lang="en-US" b="1" dirty="0">
                <a:solidFill>
                  <a:srgbClr val="000099"/>
                </a:solidFill>
                <a:latin typeface="Helvetica" charset="0"/>
                <a:cs typeface="Times New Roman" charset="0"/>
              </a:rPr>
              <a:t>transport in </a:t>
            </a:r>
            <a:endParaRPr lang="en-US" b="1" dirty="0" smtClean="0">
              <a:solidFill>
                <a:srgbClr val="000099"/>
              </a:solidFill>
              <a:latin typeface="Helvetica" charset="0"/>
              <a:cs typeface="Times New Roman" charset="0"/>
            </a:endParaRPr>
          </a:p>
          <a:p>
            <a:pPr algn="l"/>
            <a:r>
              <a:rPr lang="en-US" b="1" dirty="0" smtClean="0">
                <a:solidFill>
                  <a:srgbClr val="230ACC"/>
                </a:solidFill>
                <a:latin typeface="Helvetica" charset="0"/>
                <a:cs typeface="Times New Roman" charset="0"/>
              </a:rPr>
              <a:t>low-</a:t>
            </a:r>
            <a:r>
              <a:rPr lang="en-US" b="1" dirty="0" err="1" smtClean="0">
                <a:solidFill>
                  <a:srgbClr val="230ACC"/>
                </a:solidFill>
                <a:latin typeface="Helvetica" charset="0"/>
                <a:cs typeface="Times New Roman" charset="0"/>
              </a:rPr>
              <a:t>collisionality</a:t>
            </a:r>
            <a:r>
              <a:rPr lang="en-US" b="1" dirty="0" smtClean="0">
                <a:solidFill>
                  <a:srgbClr val="230ACC"/>
                </a:solidFill>
                <a:latin typeface="Helvetica" charset="0"/>
                <a:cs typeface="Times New Roman" charset="0"/>
              </a:rPr>
              <a:t> regime </a:t>
            </a:r>
            <a:r>
              <a:rPr lang="en-US" b="1" dirty="0">
                <a:solidFill>
                  <a:srgbClr val="230ACC"/>
                </a:solidFill>
                <a:latin typeface="Helvetica" charset="0"/>
                <a:cs typeface="Times New Roman" charset="0"/>
              </a:rPr>
              <a:t>due to</a:t>
            </a:r>
            <a:r>
              <a:rPr lang="en-US" b="1" dirty="0">
                <a:solidFill>
                  <a:schemeClr val="accent2"/>
                </a:solidFill>
                <a:latin typeface="Helvetica" charset="0"/>
                <a:cs typeface="Times New Roman" charset="0"/>
              </a:rPr>
              <a:t> </a:t>
            </a:r>
            <a:r>
              <a:rPr lang="en-US" b="1" dirty="0">
                <a:solidFill>
                  <a:srgbClr val="230ACC"/>
                </a:solidFill>
                <a:latin typeface="Helvetica" charset="0"/>
                <a:cs typeface="Times New Roman" charset="0"/>
              </a:rPr>
              <a:t>magnetic field ripple</a:t>
            </a:r>
            <a:endParaRPr lang="en-US" sz="2000" b="1" dirty="0">
              <a:solidFill>
                <a:srgbClr val="230ACC"/>
              </a:solidFill>
              <a:latin typeface="Calibri" charset="0"/>
              <a:cs typeface="Times New Roman" charset="0"/>
            </a:endParaRPr>
          </a:p>
        </p:txBody>
      </p:sp>
      <p:cxnSp>
        <p:nvCxnSpPr>
          <p:cNvPr id="190" name="Straight Arrow Connector 189"/>
          <p:cNvCxnSpPr/>
          <p:nvPr/>
        </p:nvCxnSpPr>
        <p:spPr>
          <a:xfrm>
            <a:off x="4380563" y="12012464"/>
            <a:ext cx="336358" cy="4444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/>
          <p:nvPr/>
        </p:nvCxnSpPr>
        <p:spPr>
          <a:xfrm>
            <a:off x="4721264" y="11878668"/>
            <a:ext cx="315326" cy="201900"/>
          </a:xfrm>
          <a:prstGeom prst="straightConnector1">
            <a:avLst/>
          </a:prstGeom>
          <a:ln w="38100">
            <a:solidFill>
              <a:srgbClr val="0707E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Text Box 433"/>
          <p:cNvSpPr txBox="1">
            <a:spLocks noChangeArrowheads="1"/>
          </p:cNvSpPr>
          <p:nvPr/>
        </p:nvSpPr>
        <p:spPr bwMode="auto">
          <a:xfrm>
            <a:off x="6470160" y="1806065"/>
            <a:ext cx="5724482" cy="430879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charset="0"/>
              </a:rPr>
              <a:t>Interferometry</a:t>
            </a:r>
            <a:r>
              <a:rPr lang="en-US" alt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System </a:t>
            </a:r>
          </a:p>
        </p:txBody>
      </p:sp>
      <p:sp>
        <p:nvSpPr>
          <p:cNvPr id="194" name="Rectangle 2"/>
          <p:cNvSpPr txBox="1">
            <a:spLocks noChangeArrowheads="1"/>
          </p:cNvSpPr>
          <p:nvPr/>
        </p:nvSpPr>
        <p:spPr>
          <a:xfrm>
            <a:off x="-43502" y="7768226"/>
            <a:ext cx="6324543" cy="1988333"/>
          </a:xfrm>
          <a:prstGeom prst="rect">
            <a:avLst/>
          </a:prstGeom>
        </p:spPr>
        <p:txBody>
          <a:bodyPr/>
          <a:lstStyle>
            <a:lvl1pPr marL="941388" indent="-941388" algn="l" defTabSz="250825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8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763" indent="-782638" algn="l" defTabSz="250825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7700">
                <a:solidFill>
                  <a:schemeClr val="tx1"/>
                </a:solidFill>
                <a:latin typeface="+mn-lt"/>
              </a:defRPr>
            </a:lvl2pPr>
            <a:lvl3pPr marL="3135313" indent="-627063" algn="l" defTabSz="2508250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6600">
                <a:solidFill>
                  <a:schemeClr val="tx1"/>
                </a:solidFill>
                <a:latin typeface="+mn-lt"/>
              </a:defRPr>
            </a:lvl3pPr>
            <a:lvl4pPr marL="4387850" indent="-625475" algn="l" defTabSz="2508250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5500">
                <a:solidFill>
                  <a:schemeClr val="tx1"/>
                </a:solidFill>
                <a:latin typeface="+mn-lt"/>
              </a:defRPr>
            </a:lvl4pPr>
            <a:lvl5pPr marL="5641975" indent="-627063" algn="l" defTabSz="2508250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5500">
                <a:solidFill>
                  <a:schemeClr val="tx1"/>
                </a:solidFill>
                <a:latin typeface="+mn-lt"/>
              </a:defRPr>
            </a:lvl5pPr>
            <a:lvl6pPr marL="6099175" indent="-627063" algn="l" defTabSz="2508250" rtl="0" fontAlgn="base">
              <a:spcBef>
                <a:spcPct val="20000"/>
              </a:spcBef>
              <a:spcAft>
                <a:spcPct val="0"/>
              </a:spcAft>
              <a:buChar char="»"/>
              <a:defRPr sz="5500">
                <a:solidFill>
                  <a:schemeClr val="tx1"/>
                </a:solidFill>
                <a:latin typeface="+mn-lt"/>
              </a:defRPr>
            </a:lvl6pPr>
            <a:lvl7pPr marL="6556375" indent="-627063" algn="l" defTabSz="2508250" rtl="0" fontAlgn="base">
              <a:spcBef>
                <a:spcPct val="20000"/>
              </a:spcBef>
              <a:spcAft>
                <a:spcPct val="0"/>
              </a:spcAft>
              <a:buChar char="»"/>
              <a:defRPr sz="5500">
                <a:solidFill>
                  <a:schemeClr val="tx1"/>
                </a:solidFill>
                <a:latin typeface="+mn-lt"/>
              </a:defRPr>
            </a:lvl7pPr>
            <a:lvl8pPr marL="7013575" indent="-627063" algn="l" defTabSz="2508250" rtl="0" fontAlgn="base">
              <a:spcBef>
                <a:spcPct val="20000"/>
              </a:spcBef>
              <a:spcAft>
                <a:spcPct val="0"/>
              </a:spcAft>
              <a:buChar char="»"/>
              <a:defRPr sz="5500">
                <a:solidFill>
                  <a:schemeClr val="tx1"/>
                </a:solidFill>
                <a:latin typeface="+mn-lt"/>
              </a:defRPr>
            </a:lvl8pPr>
            <a:lvl9pPr marL="7470775" indent="-627063" algn="l" defTabSz="2508250" rtl="0" fontAlgn="base">
              <a:spcBef>
                <a:spcPct val="20000"/>
              </a:spcBef>
              <a:spcAft>
                <a:spcPct val="0"/>
              </a:spcAft>
              <a:buChar char="»"/>
              <a:defRPr sz="55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sz="1800" b="1" kern="0" dirty="0" smtClean="0">
                <a:latin typeface="Times New Roman" panose="02020603050405020304" pitchFamily="18" charset="0"/>
              </a:rPr>
              <a:t>1.  HSX configurations: QHS, Mirror </a:t>
            </a:r>
          </a:p>
          <a:p>
            <a:pPr marL="0" indent="0" eaLnBrk="1" hangingPunct="1">
              <a:buNone/>
            </a:pPr>
            <a:r>
              <a:rPr lang="en-US" sz="1800" b="1" kern="0" dirty="0" smtClean="0">
                <a:latin typeface="Times New Roman" panose="02020603050405020304" pitchFamily="18" charset="0"/>
              </a:rPr>
              <a:t>2.  Density fluctuation measurement techniques</a:t>
            </a:r>
            <a:endParaRPr lang="en-US" sz="1800" b="1" kern="0" dirty="0" smtClean="0">
              <a:solidFill>
                <a:srgbClr val="FF0000"/>
              </a:solidFill>
              <a:latin typeface="Times New Roman" panose="02020603050405020304" pitchFamily="18" charset="0"/>
            </a:endParaRPr>
          </a:p>
          <a:p>
            <a:pPr marL="0" indent="0" eaLnBrk="1" hangingPunct="1">
              <a:buNone/>
            </a:pPr>
            <a:r>
              <a:rPr lang="en-US" sz="1800" b="1" kern="0" dirty="0" smtClean="0">
                <a:latin typeface="Times New Roman" panose="02020603050405020304" pitchFamily="18" charset="0"/>
              </a:rPr>
              <a:t>3.  Measurement Results: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</a:rPr>
              <a:t>      I</a:t>
            </a:r>
            <a:r>
              <a:rPr lang="en-US" sz="1800" b="1" dirty="0">
                <a:solidFill>
                  <a:srgbClr val="FF0000"/>
                </a:solidFill>
              </a:rPr>
              <a:t>: Coherent mode in slightly inboard ECRH QHS </a:t>
            </a:r>
            <a:r>
              <a:rPr lang="en-US" sz="1800" b="1" dirty="0" smtClean="0">
                <a:solidFill>
                  <a:srgbClr val="FF0000"/>
                </a:solidFill>
              </a:rPr>
              <a:t>plasmas</a:t>
            </a:r>
            <a:endParaRPr lang="en-US" sz="1800" b="1" dirty="0">
              <a:solidFill>
                <a:srgbClr val="FF0000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b="1" dirty="0">
                <a:solidFill>
                  <a:srgbClr val="FF0000"/>
                </a:solidFill>
              </a:rPr>
              <a:t>       </a:t>
            </a:r>
            <a:r>
              <a:rPr lang="en-US" sz="1800" b="1" dirty="0" smtClean="0">
                <a:solidFill>
                  <a:srgbClr val="FF0000"/>
                </a:solidFill>
              </a:rPr>
              <a:t>II</a:t>
            </a:r>
            <a:r>
              <a:rPr lang="en-US" sz="1800" b="1" dirty="0">
                <a:solidFill>
                  <a:srgbClr val="FF0000"/>
                </a:solidFill>
              </a:rPr>
              <a:t>: Coherent mode in Mirror configurations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</a:rPr>
              <a:t>      III</a:t>
            </a:r>
            <a:r>
              <a:rPr lang="en-US" sz="1800" b="1" dirty="0">
                <a:solidFill>
                  <a:srgbClr val="FF0000"/>
                </a:solidFill>
              </a:rPr>
              <a:t>: Candidates for the coherent </a:t>
            </a:r>
            <a:r>
              <a:rPr lang="en-US" sz="1800" b="1" dirty="0" smtClean="0">
                <a:solidFill>
                  <a:srgbClr val="FF0000"/>
                </a:solidFill>
              </a:rPr>
              <a:t>modes</a:t>
            </a:r>
            <a:r>
              <a:rPr lang="en-US" sz="1800" b="1" kern="0" dirty="0" smtClean="0">
                <a:latin typeface="Times New Roman" panose="02020603050405020304" pitchFamily="18" charset="0"/>
              </a:rPr>
              <a:t>	</a:t>
            </a:r>
          </a:p>
          <a:p>
            <a:pPr marL="0" indent="0" eaLnBrk="1" hangingPunct="1">
              <a:lnSpc>
                <a:spcPct val="60000"/>
              </a:lnSpc>
              <a:buNone/>
            </a:pPr>
            <a:r>
              <a:rPr lang="en-US" sz="1800" b="1" kern="0" dirty="0" smtClean="0">
                <a:latin typeface="Times New Roman" panose="02020603050405020304" pitchFamily="18" charset="0"/>
              </a:rPr>
              <a:t>4.  Summary and future plans</a:t>
            </a:r>
            <a:endParaRPr lang="en-US" sz="1800" kern="0" dirty="0" smtClean="0">
              <a:solidFill>
                <a:srgbClr val="898989"/>
              </a:solidFill>
            </a:endParaRPr>
          </a:p>
          <a:p>
            <a:pPr marL="609600" indent="-609600" eaLnBrk="1" hangingPunct="1">
              <a:lnSpc>
                <a:spcPct val="60000"/>
              </a:lnSpc>
              <a:buFont typeface="Times" charset="0"/>
              <a:buNone/>
            </a:pPr>
            <a:endParaRPr lang="en-US" sz="1400" kern="0" dirty="0" smtClean="0">
              <a:solidFill>
                <a:srgbClr val="898989"/>
              </a:solidFill>
            </a:endParaRPr>
          </a:p>
          <a:p>
            <a:pPr marL="609600" indent="-609600" eaLnBrk="1" hangingPunct="1">
              <a:lnSpc>
                <a:spcPct val="60000"/>
              </a:lnSpc>
              <a:buFont typeface="Times" charset="0"/>
              <a:buAutoNum type="arabicPeriod"/>
            </a:pPr>
            <a:endParaRPr lang="en-US" sz="1400" kern="0" dirty="0" smtClean="0">
              <a:solidFill>
                <a:srgbClr val="898989"/>
              </a:solidFill>
            </a:endParaRPr>
          </a:p>
        </p:txBody>
      </p:sp>
      <p:sp>
        <p:nvSpPr>
          <p:cNvPr id="256" name="Text Box 660"/>
          <p:cNvSpPr txBox="1">
            <a:spLocks noChangeArrowheads="1"/>
          </p:cNvSpPr>
          <p:nvPr/>
        </p:nvSpPr>
        <p:spPr bwMode="auto">
          <a:xfrm>
            <a:off x="6448812" y="11669439"/>
            <a:ext cx="5745830" cy="338546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 eaLnBrk="0" hangingPunct="0"/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Inversion method used to get mode structure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93" name="Text Box 441"/>
          <p:cNvSpPr txBox="1">
            <a:spLocks noChangeArrowheads="1"/>
          </p:cNvSpPr>
          <p:nvPr/>
        </p:nvSpPr>
        <p:spPr bwMode="auto">
          <a:xfrm>
            <a:off x="12313416" y="4236489"/>
            <a:ext cx="5761539" cy="338546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Coherent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toroidal mode number is n=-1 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14" name="Text Box 766"/>
          <p:cNvSpPr txBox="1">
            <a:spLocks noChangeArrowheads="1"/>
          </p:cNvSpPr>
          <p:nvPr/>
        </p:nvSpPr>
        <p:spPr bwMode="auto">
          <a:xfrm>
            <a:off x="6463361" y="5110560"/>
            <a:ext cx="5729813" cy="430879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60952" tIns="30476" rIns="60952" bIns="30476">
            <a:spAutoFit/>
          </a:bodyPr>
          <a:lstStyle/>
          <a:p>
            <a:pPr defTabSz="609600"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Coherent Modes in QHS plasms</a:t>
            </a:r>
            <a:endParaRPr lang="en-US" sz="2400" b="1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5" name="Text Box 660"/>
          <p:cNvSpPr txBox="1">
            <a:spLocks noChangeArrowheads="1"/>
          </p:cNvSpPr>
          <p:nvPr/>
        </p:nvSpPr>
        <p:spPr bwMode="auto">
          <a:xfrm>
            <a:off x="6465705" y="5574055"/>
            <a:ext cx="5727470" cy="33884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 eaLnBrk="0" hangingPunct="0"/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Coherent mode is observed in 50kW QHS plasma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16" name="Text Box 660"/>
          <p:cNvSpPr txBox="1">
            <a:spLocks noChangeArrowheads="1"/>
          </p:cNvSpPr>
          <p:nvPr/>
        </p:nvSpPr>
        <p:spPr bwMode="auto">
          <a:xfrm>
            <a:off x="24173786" y="1817972"/>
            <a:ext cx="8743195" cy="430879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 eaLnBrk="0" hangingPunct="0"/>
            <a:r>
              <a:rPr lang="en-US" sz="2400" b="1" dirty="0">
                <a:solidFill>
                  <a:schemeClr val="bg1"/>
                </a:solidFill>
              </a:rPr>
              <a:t>Coherent Density Fluctuation </a:t>
            </a:r>
            <a:r>
              <a:rPr lang="en-US" sz="2400" b="1" dirty="0" smtClean="0">
                <a:solidFill>
                  <a:schemeClr val="bg1"/>
                </a:solidFill>
              </a:rPr>
              <a:t>mode observed </a:t>
            </a:r>
            <a:r>
              <a:rPr lang="en-US" sz="2400" b="1" dirty="0">
                <a:solidFill>
                  <a:schemeClr val="bg1"/>
                </a:solidFill>
              </a:rPr>
              <a:t>in Mirror II Plasma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17" name="Text Box 660"/>
          <p:cNvSpPr txBox="1">
            <a:spLocks noChangeArrowheads="1"/>
          </p:cNvSpPr>
          <p:nvPr/>
        </p:nvSpPr>
        <p:spPr bwMode="auto">
          <a:xfrm>
            <a:off x="18212427" y="8449117"/>
            <a:ext cx="5837745" cy="430879"/>
          </a:xfrm>
          <a:prstGeom prst="rect">
            <a:avLst/>
          </a:prstGeom>
          <a:solidFill>
            <a:srgbClr val="A90034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 eaLnBrk="0" hangingPunct="0"/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Coherent 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modes in </a:t>
            </a:r>
            <a:r>
              <a:rPr lang="en-US" sz="2400" b="1" dirty="0" smtClean="0">
                <a:solidFill>
                  <a:schemeClr val="bg1"/>
                </a:solidFill>
                <a:latin typeface="Times New Roman" panose="02020603050405020304" pitchFamily="18" charset="0"/>
              </a:rPr>
              <a:t>Mirror I plasma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0" name="TextBox 319"/>
          <p:cNvSpPr txBox="1"/>
          <p:nvPr/>
        </p:nvSpPr>
        <p:spPr>
          <a:xfrm>
            <a:off x="6444058" y="6123299"/>
            <a:ext cx="30272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1400" dirty="0">
                <a:solidFill>
                  <a:srgbClr val="0707E9"/>
                </a:solidFill>
              </a:rPr>
              <a:t>Coherent mode (density fluctuation) is observed with slight inboard offset of ECRH heating location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  <a:r>
              <a:rPr lang="en-US" sz="1400" dirty="0" smtClean="0">
                <a:solidFill>
                  <a:srgbClr val="FF0000"/>
                </a:solidFill>
              </a:rPr>
              <a:t>at r/a~0.05</a:t>
            </a:r>
            <a:endParaRPr lang="en-US" sz="1400" dirty="0">
              <a:solidFill>
                <a:srgbClr val="0707E9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>
                <a:solidFill>
                  <a:srgbClr val="0707E9"/>
                </a:solidFill>
              </a:rPr>
              <a:t> Coherent magnetic fluctuations also observed on some </a:t>
            </a:r>
            <a:r>
              <a:rPr lang="en-US" sz="1400" dirty="0" err="1">
                <a:solidFill>
                  <a:srgbClr val="0707E9"/>
                </a:solidFill>
              </a:rPr>
              <a:t>Mirnov</a:t>
            </a:r>
            <a:r>
              <a:rPr lang="en-US" sz="1400" dirty="0">
                <a:solidFill>
                  <a:srgbClr val="0707E9"/>
                </a:solidFill>
              </a:rPr>
              <a:t> coils</a:t>
            </a: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707E9"/>
                </a:solidFill>
              </a:rPr>
              <a:t>ECE </a:t>
            </a:r>
            <a:r>
              <a:rPr lang="en-US" sz="1400" dirty="0">
                <a:solidFill>
                  <a:srgbClr val="0707E9"/>
                </a:solidFill>
              </a:rPr>
              <a:t>signal reduced when coherent mode present</a:t>
            </a:r>
          </a:p>
          <a:p>
            <a:pPr algn="l">
              <a:buFont typeface="Arial" pitchFamily="34" charset="0"/>
              <a:buChar char="•"/>
            </a:pPr>
            <a:r>
              <a:rPr lang="en-US" sz="1400" dirty="0" smtClean="0">
                <a:solidFill>
                  <a:srgbClr val="0707E9"/>
                </a:solidFill>
              </a:rPr>
              <a:t>No </a:t>
            </a:r>
            <a:r>
              <a:rPr lang="en-US" sz="1400" dirty="0">
                <a:solidFill>
                  <a:srgbClr val="0707E9"/>
                </a:solidFill>
              </a:rPr>
              <a:t>change in n</a:t>
            </a:r>
            <a:r>
              <a:rPr lang="en-US" sz="1400" baseline="-25000" dirty="0">
                <a:solidFill>
                  <a:srgbClr val="0707E9"/>
                </a:solidFill>
              </a:rPr>
              <a:t>e</a:t>
            </a:r>
            <a:r>
              <a:rPr lang="en-US" sz="1400" dirty="0">
                <a:solidFill>
                  <a:srgbClr val="0707E9"/>
                </a:solidFill>
              </a:rPr>
              <a:t>(r</a:t>
            </a:r>
            <a:r>
              <a:rPr lang="en-US" sz="1400" dirty="0" smtClean="0">
                <a:solidFill>
                  <a:srgbClr val="0707E9"/>
                </a:solidFill>
              </a:rPr>
              <a:t>)</a:t>
            </a:r>
            <a:endParaRPr lang="en-US" sz="1400" dirty="0">
              <a:solidFill>
                <a:srgbClr val="0707E9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en-US" sz="1400" dirty="0">
                <a:solidFill>
                  <a:srgbClr val="0707E9"/>
                </a:solidFill>
              </a:rPr>
              <a:t> Mode unknown….</a:t>
            </a:r>
          </a:p>
        </p:txBody>
      </p:sp>
      <p:pic>
        <p:nvPicPr>
          <p:cNvPr id="321" name="Picture 7" descr="Ne_Wdai_ECE_ntilde_wavelet_3_24_09shot71.jpg"/>
          <p:cNvPicPr>
            <a:picLocks noChangeAspect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21486323" y="9295332"/>
            <a:ext cx="2533169" cy="1697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2" name="TextBox 8"/>
          <p:cNvSpPr txBox="1">
            <a:spLocks noChangeArrowheads="1"/>
          </p:cNvSpPr>
          <p:nvPr/>
        </p:nvSpPr>
        <p:spPr bwMode="auto">
          <a:xfrm>
            <a:off x="18385698" y="9090706"/>
            <a:ext cx="3277952" cy="228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buFont typeface="Arial" charset="0"/>
              <a:buChar char="•"/>
            </a:pPr>
            <a:r>
              <a:rPr lang="en-US" dirty="0">
                <a:solidFill>
                  <a:srgbClr val="0707E9"/>
                </a:solidFill>
                <a:latin typeface="Calibri" charset="0"/>
              </a:rPr>
              <a:t>Coherent mode observed in Mirror I Plasma for B</a:t>
            </a:r>
            <a:r>
              <a:rPr lang="en-US" baseline="-25000" dirty="0">
                <a:solidFill>
                  <a:srgbClr val="0707E9"/>
                </a:solidFill>
                <a:latin typeface="Calibri" charset="0"/>
              </a:rPr>
              <a:t>T</a:t>
            </a:r>
            <a:r>
              <a:rPr lang="en-US" dirty="0">
                <a:solidFill>
                  <a:srgbClr val="0707E9"/>
                </a:solidFill>
                <a:latin typeface="Calibri" charset="0"/>
              </a:rPr>
              <a:t>=1 T </a:t>
            </a:r>
          </a:p>
          <a:p>
            <a:pPr algn="l">
              <a:buFont typeface="Arial" charset="0"/>
              <a:buChar char="•"/>
            </a:pPr>
            <a:r>
              <a:rPr lang="en-US" dirty="0">
                <a:solidFill>
                  <a:srgbClr val="0707E9"/>
                </a:solidFill>
                <a:latin typeface="Calibri" charset="0"/>
              </a:rPr>
              <a:t> Mode observed in density, not in magnetic </a:t>
            </a:r>
            <a:r>
              <a:rPr lang="en-US" dirty="0" smtClean="0">
                <a:solidFill>
                  <a:srgbClr val="0707E9"/>
                </a:solidFill>
                <a:latin typeface="Calibri" charset="0"/>
              </a:rPr>
              <a:t>signals</a:t>
            </a:r>
            <a:endParaRPr lang="en-US" dirty="0">
              <a:solidFill>
                <a:srgbClr val="0707E9"/>
              </a:solidFill>
              <a:latin typeface="Calibri" charset="0"/>
            </a:endParaRPr>
          </a:p>
          <a:p>
            <a:pPr algn="l">
              <a:buFont typeface="Arial" charset="0"/>
              <a:buChar char="•"/>
            </a:pPr>
            <a:r>
              <a:rPr lang="en-US" dirty="0">
                <a:solidFill>
                  <a:srgbClr val="FF0000"/>
                </a:solidFill>
                <a:latin typeface="Calibri" charset="0"/>
              </a:rPr>
              <a:t> Density window for mode is   narrow: (3.5-4.5)*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10</a:t>
            </a:r>
            <a:r>
              <a:rPr lang="en-US" baseline="30000" dirty="0" smtClean="0">
                <a:solidFill>
                  <a:srgbClr val="FF0000"/>
                </a:solidFill>
                <a:latin typeface="Calibri" charset="0"/>
              </a:rPr>
              <a:t>12</a:t>
            </a:r>
            <a:r>
              <a:rPr lang="en-US" dirty="0" smtClean="0">
                <a:solidFill>
                  <a:srgbClr val="FF0000"/>
                </a:solidFill>
                <a:latin typeface="Calibri" charset="0"/>
              </a:rPr>
              <a:t>cm</a:t>
            </a:r>
            <a:r>
              <a:rPr lang="en-US" baseline="30000" dirty="0" smtClean="0">
                <a:solidFill>
                  <a:srgbClr val="FF0000"/>
                </a:solidFill>
                <a:latin typeface="Calibri" charset="0"/>
              </a:rPr>
              <a:t>-3</a:t>
            </a:r>
            <a:endParaRPr lang="en-US" dirty="0">
              <a:solidFill>
                <a:srgbClr val="0707E9"/>
              </a:solidFill>
              <a:latin typeface="Calibri" charset="0"/>
            </a:endParaRPr>
          </a:p>
          <a:p>
            <a:pPr algn="l">
              <a:buFont typeface="Arial" charset="0"/>
              <a:buChar char="•"/>
            </a:pPr>
            <a:r>
              <a:rPr lang="en-US" dirty="0">
                <a:solidFill>
                  <a:srgbClr val="0707E9"/>
                </a:solidFill>
                <a:latin typeface="Calibri" charset="0"/>
              </a:rPr>
              <a:t>Decrease in ECE emission suggests decrease in energetic electron confinement</a:t>
            </a:r>
            <a:r>
              <a:rPr lang="en-US" dirty="0" smtClean="0">
                <a:solidFill>
                  <a:srgbClr val="0707E9"/>
                </a:solidFill>
                <a:latin typeface="Calibri" charset="0"/>
              </a:rPr>
              <a:t>.</a:t>
            </a:r>
            <a:endParaRPr lang="en-US" sz="1500" baseline="30000" dirty="0">
              <a:latin typeface="Calibri" charset="0"/>
            </a:endParaRPr>
          </a:p>
        </p:txBody>
      </p:sp>
      <p:sp>
        <p:nvSpPr>
          <p:cNvPr id="325" name="Subtitle 4"/>
          <p:cNvSpPr txBox="1">
            <a:spLocks/>
          </p:cNvSpPr>
          <p:nvPr/>
        </p:nvSpPr>
        <p:spPr bwMode="auto">
          <a:xfrm>
            <a:off x="24213657" y="2464872"/>
            <a:ext cx="5860011" cy="15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707E9"/>
                </a:solidFill>
              </a:rPr>
              <a:t>mode at f=20kHz is observed on interferometer, magnetic pick-up coils and Langmuir probes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mode</a:t>
            </a:r>
            <a:r>
              <a:rPr lang="en-US" dirty="0">
                <a:solidFill>
                  <a:srgbClr val="0707E9"/>
                </a:solidFill>
              </a:rPr>
              <a:t> is intermittent, </a:t>
            </a:r>
            <a:r>
              <a:rPr lang="en-US" dirty="0" smtClean="0">
                <a:solidFill>
                  <a:srgbClr val="0707E9"/>
                </a:solidFill>
              </a:rPr>
              <a:t>coherent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Mode </a:t>
            </a:r>
            <a:r>
              <a:rPr lang="en-US" dirty="0">
                <a:solidFill>
                  <a:srgbClr val="0707E9"/>
                </a:solidFill>
              </a:rPr>
              <a:t>not driven by energetic electrons ( mode exists for 5ms after ECRH)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707E9"/>
                </a:solidFill>
              </a:rPr>
              <a:t>Bi-coherency </a:t>
            </a:r>
            <a:r>
              <a:rPr lang="en-US" dirty="0">
                <a:solidFill>
                  <a:srgbClr val="0707E9"/>
                </a:solidFill>
              </a:rPr>
              <a:t>observed on Langmuir probe signals: </a:t>
            </a:r>
            <a:r>
              <a:rPr lang="en-US" dirty="0">
                <a:solidFill>
                  <a:srgbClr val="FF0000"/>
                </a:solidFill>
              </a:rPr>
              <a:t>zonal flows may be active</a:t>
            </a:r>
            <a:r>
              <a:rPr lang="en-US" dirty="0">
                <a:solidFill>
                  <a:srgbClr val="0707E9"/>
                </a:solidFill>
              </a:rPr>
              <a:t> </a:t>
            </a:r>
          </a:p>
        </p:txBody>
      </p:sp>
      <p:cxnSp>
        <p:nvCxnSpPr>
          <p:cNvPr id="184" name="Straight Arrow Connector 183"/>
          <p:cNvCxnSpPr/>
          <p:nvPr/>
        </p:nvCxnSpPr>
        <p:spPr>
          <a:xfrm flipH="1">
            <a:off x="3442055" y="12738585"/>
            <a:ext cx="30273" cy="72692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5" name="Picture 164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93741" y="13472474"/>
            <a:ext cx="1917527" cy="1634814"/>
          </a:xfrm>
          <a:prstGeom prst="rect">
            <a:avLst/>
          </a:prstGeom>
        </p:spPr>
      </p:pic>
      <p:cxnSp>
        <p:nvCxnSpPr>
          <p:cNvPr id="173" name="Straight Arrow Connector 172"/>
          <p:cNvCxnSpPr>
            <a:stCxn id="180" idx="2"/>
          </p:cNvCxnSpPr>
          <p:nvPr/>
        </p:nvCxnSpPr>
        <p:spPr>
          <a:xfrm flipH="1">
            <a:off x="2234300" y="12746307"/>
            <a:ext cx="237034" cy="1015571"/>
          </a:xfrm>
          <a:prstGeom prst="straightConnector1">
            <a:avLst/>
          </a:prstGeom>
          <a:ln w="38100">
            <a:solidFill>
              <a:srgbClr val="0707E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 flipH="1" flipV="1">
            <a:off x="3740532" y="13646467"/>
            <a:ext cx="449647" cy="48485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9"/>
          <p:cNvSpPr txBox="1">
            <a:spLocks noChangeArrowheads="1"/>
          </p:cNvSpPr>
          <p:nvPr/>
        </p:nvSpPr>
        <p:spPr bwMode="auto">
          <a:xfrm>
            <a:off x="7792752" y="7802517"/>
            <a:ext cx="462757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Calibri" charset="0"/>
              </a:rPr>
              <a:t>Coherent mode is sensitive to ECRH location  </a:t>
            </a:r>
            <a:endParaRPr lang="en-US" sz="1800" b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203" name="Text Box 660"/>
          <p:cNvSpPr txBox="1">
            <a:spLocks noChangeArrowheads="1"/>
          </p:cNvSpPr>
          <p:nvPr/>
        </p:nvSpPr>
        <p:spPr bwMode="auto">
          <a:xfrm>
            <a:off x="6453148" y="8104212"/>
            <a:ext cx="5738078" cy="62899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 eaLnBrk="0" hangingPunct="0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Coherent mode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appears on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both density and magnetic fluctuations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4" name="Picture 203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407" y="8926865"/>
            <a:ext cx="1902380" cy="1345042"/>
          </a:xfrm>
          <a:prstGeom prst="rect">
            <a:avLst/>
          </a:prstGeom>
        </p:spPr>
      </p:pic>
      <p:sp>
        <p:nvSpPr>
          <p:cNvPr id="205" name="TextBox 204"/>
          <p:cNvSpPr txBox="1"/>
          <p:nvPr/>
        </p:nvSpPr>
        <p:spPr>
          <a:xfrm>
            <a:off x="6892428" y="8657875"/>
            <a:ext cx="1977359" cy="345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</a:rPr>
              <a:t>Density fluctuation</a:t>
            </a:r>
          </a:p>
        </p:txBody>
      </p:sp>
      <p:pic>
        <p:nvPicPr>
          <p:cNvPr id="206" name="Picture 20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533" y="8949855"/>
            <a:ext cx="1881183" cy="1362174"/>
          </a:xfrm>
          <a:prstGeom prst="rect">
            <a:avLst/>
          </a:prstGeom>
        </p:spPr>
      </p:pic>
      <p:sp>
        <p:nvSpPr>
          <p:cNvPr id="207" name="TextBox 206"/>
          <p:cNvSpPr txBox="1"/>
          <p:nvPr/>
        </p:nvSpPr>
        <p:spPr>
          <a:xfrm>
            <a:off x="8940772" y="8664556"/>
            <a:ext cx="3229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</a:rPr>
              <a:t>Magnetic fluctuation(</a:t>
            </a:r>
            <a:r>
              <a:rPr lang="en-US" dirty="0" err="1" smtClean="0">
                <a:latin typeface="Times New Roman" panose="02020603050405020304" pitchFamily="18" charset="0"/>
              </a:rPr>
              <a:t>Mirnov</a:t>
            </a:r>
            <a:r>
              <a:rPr lang="en-US" dirty="0" smtClean="0">
                <a:latin typeface="Times New Roman" panose="02020603050405020304" pitchFamily="18" charset="0"/>
              </a:rPr>
              <a:t> coils)</a:t>
            </a:r>
          </a:p>
        </p:txBody>
      </p:sp>
      <p:sp>
        <p:nvSpPr>
          <p:cNvPr id="208" name="Rectangle 207"/>
          <p:cNvSpPr/>
          <p:nvPr/>
        </p:nvSpPr>
        <p:spPr>
          <a:xfrm>
            <a:off x="6590756" y="10120495"/>
            <a:ext cx="556909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sz="1400" dirty="0" smtClean="0">
                <a:solidFill>
                  <a:srgbClr val="0707E9"/>
                </a:solidFill>
              </a:rPr>
              <a:t>Interferometer measurement shows: </a:t>
            </a:r>
          </a:p>
          <a:p>
            <a:pPr marL="2857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707E9"/>
                </a:solidFill>
              </a:rPr>
              <a:t>There is sharp peak at f=16kHz on density fluctuations spectrum for slightly inboard heating </a:t>
            </a:r>
            <a:r>
              <a:rPr lang="en-US" sz="1400" dirty="0" smtClean="0">
                <a:solidFill>
                  <a:srgbClr val="FF0000"/>
                </a:solidFill>
              </a:rPr>
              <a:t>[ECRH inboard at r/a~0.05]</a:t>
            </a:r>
          </a:p>
          <a:p>
            <a:pPr marL="2857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707E9"/>
                </a:solidFill>
              </a:rPr>
              <a:t>Coherent mode observed in both density and magnetic fluctuation signals</a:t>
            </a:r>
          </a:p>
          <a:p>
            <a:pPr marL="285750" indent="-285750" algn="l" fontAlgn="auto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rgbClr val="0707E9"/>
                </a:solidFill>
              </a:rPr>
              <a:t>Broadband fluctuations are similar for on-axis and (slightly) inboard heating locations</a:t>
            </a:r>
          </a:p>
        </p:txBody>
      </p:sp>
      <p:pic>
        <p:nvPicPr>
          <p:cNvPr id="209" name="Picture 208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5961" y="2938074"/>
            <a:ext cx="1559847" cy="1047100"/>
          </a:xfrm>
          <a:prstGeom prst="rect">
            <a:avLst/>
          </a:prstGeom>
        </p:spPr>
      </p:pic>
      <p:sp>
        <p:nvSpPr>
          <p:cNvPr id="210" name="Rectangle 209"/>
          <p:cNvSpPr/>
          <p:nvPr/>
        </p:nvSpPr>
        <p:spPr>
          <a:xfrm>
            <a:off x="6480081" y="11965996"/>
            <a:ext cx="56579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dirty="0" smtClean="0">
                <a:solidFill>
                  <a:srgbClr val="0707E9"/>
                </a:solidFill>
              </a:rPr>
              <a:t>assuming m is known, also including the ballooning effect, find the best </a:t>
            </a:r>
            <a:r>
              <a:rPr lang="en-US" dirty="0">
                <a:solidFill>
                  <a:srgbClr val="0707E9"/>
                </a:solidFill>
              </a:rPr>
              <a:t>fit </a:t>
            </a:r>
            <a:r>
              <a:rPr lang="en-US" dirty="0" smtClean="0">
                <a:solidFill>
                  <a:srgbClr val="0707E9"/>
                </a:solidFill>
              </a:rPr>
              <a:t>to both the line-integrated mode amplitude and phase of Interferometer data by varying values of m and a.</a:t>
            </a:r>
          </a:p>
        </p:txBody>
      </p:sp>
      <p:sp>
        <p:nvSpPr>
          <p:cNvPr id="230" name="TextBox 229"/>
          <p:cNvSpPr txBox="1"/>
          <p:nvPr/>
        </p:nvSpPr>
        <p:spPr>
          <a:xfrm>
            <a:off x="6460794" y="14960238"/>
            <a:ext cx="24256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Ballooning effect has the form:</a:t>
            </a:r>
            <a:endParaRPr lang="en-US" sz="1400" dirty="0"/>
          </a:p>
        </p:txBody>
      </p:sp>
      <p:sp>
        <p:nvSpPr>
          <p:cNvPr id="243" name="TextBox 242"/>
          <p:cNvSpPr txBox="1"/>
          <p:nvPr/>
        </p:nvSpPr>
        <p:spPr>
          <a:xfrm>
            <a:off x="6449440" y="15340041"/>
            <a:ext cx="4951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 smtClean="0"/>
              <a:t>When a&gt;0, ballooning effects, when a&lt;0, anti-ballooning effects</a:t>
            </a:r>
            <a:endParaRPr lang="en-US" sz="1400" dirty="0"/>
          </a:p>
        </p:txBody>
      </p:sp>
      <p:pic>
        <p:nvPicPr>
          <p:cNvPr id="245" name="Picture 244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3907" y="2933192"/>
            <a:ext cx="1498105" cy="1021690"/>
          </a:xfrm>
          <a:prstGeom prst="rect">
            <a:avLst/>
          </a:prstGeom>
        </p:spPr>
      </p:pic>
      <p:sp>
        <p:nvSpPr>
          <p:cNvPr id="249" name="Rectangle 248"/>
          <p:cNvSpPr/>
          <p:nvPr/>
        </p:nvSpPr>
        <p:spPr>
          <a:xfrm>
            <a:off x="12200874" y="3921058"/>
            <a:ext cx="44295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m=1 mode located in the plasma core:  r/a~0.1</a:t>
            </a:r>
          </a:p>
        </p:txBody>
      </p:sp>
      <p:pic>
        <p:nvPicPr>
          <p:cNvPr id="251" name="Picture 250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7236" y="4841014"/>
            <a:ext cx="1965368" cy="1340358"/>
          </a:xfrm>
          <a:prstGeom prst="rect">
            <a:avLst/>
          </a:prstGeom>
        </p:spPr>
      </p:pic>
      <p:sp>
        <p:nvSpPr>
          <p:cNvPr id="253" name="TextBox 252"/>
          <p:cNvSpPr txBox="1"/>
          <p:nvPr/>
        </p:nvSpPr>
        <p:spPr>
          <a:xfrm>
            <a:off x="12482396" y="6095505"/>
            <a:ext cx="54321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0033CC"/>
                </a:solidFill>
                <a:latin typeface="Times New Roman" panose="02020603050405020304" pitchFamily="18" charset="0"/>
              </a:rPr>
              <a:t>n=-1 toroidal mode number (measured by magnetic), no low m/n rational surfaces in HSX: </a:t>
            </a:r>
          </a:p>
          <a:p>
            <a:pPr algn="l"/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indicating the mode may be driven by energetic particles, or non-linear turbulence</a:t>
            </a:r>
          </a:p>
        </p:txBody>
      </p:sp>
      <p:sp>
        <p:nvSpPr>
          <p:cNvPr id="254" name="Text Box 441"/>
          <p:cNvSpPr txBox="1">
            <a:spLocks noChangeArrowheads="1"/>
          </p:cNvSpPr>
          <p:nvPr/>
        </p:nvSpPr>
        <p:spPr bwMode="auto">
          <a:xfrm>
            <a:off x="12306862" y="7124296"/>
            <a:ext cx="5780810" cy="615545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Mode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frequency is close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to ion thermal transit frequency (50kW ECRH Plasma) </a:t>
            </a:r>
          </a:p>
        </p:txBody>
      </p:sp>
      <p:graphicFrame>
        <p:nvGraphicFramePr>
          <p:cNvPr id="258" name="Object 4"/>
          <p:cNvGraphicFramePr>
            <a:graphicFrameLocks noChangeAspect="1"/>
          </p:cNvGraphicFramePr>
          <p:nvPr>
            <p:extLst/>
          </p:nvPr>
        </p:nvGraphicFramePr>
        <p:xfrm>
          <a:off x="15141219" y="7771216"/>
          <a:ext cx="2368238" cy="9057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8" name="Equation" r:id="rId33" imgW="2260440" imgH="863280" progId="Equation.3">
                  <p:embed/>
                </p:oleObj>
              </mc:Choice>
              <mc:Fallback>
                <p:oleObj name="Equation" r:id="rId33" imgW="226044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1219" y="7771216"/>
                        <a:ext cx="2368238" cy="905770"/>
                      </a:xfrm>
                      <a:prstGeom prst="rect">
                        <a:avLst/>
                      </a:prstGeom>
                      <a:solidFill>
                        <a:srgbClr val="00B0F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" name="Object 5"/>
          <p:cNvGraphicFramePr>
            <a:graphicFrameLocks noChangeAspect="1"/>
          </p:cNvGraphicFramePr>
          <p:nvPr>
            <p:extLst/>
          </p:nvPr>
        </p:nvGraphicFramePr>
        <p:xfrm>
          <a:off x="15141219" y="8704413"/>
          <a:ext cx="1395791" cy="451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9" name="Equation" r:id="rId35" imgW="1295280" imgH="419040" progId="Equation.3">
                  <p:embed/>
                </p:oleObj>
              </mc:Choice>
              <mc:Fallback>
                <p:oleObj name="Equation" r:id="rId35" imgW="129528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1219" y="8704413"/>
                        <a:ext cx="1395791" cy="451280"/>
                      </a:xfrm>
                      <a:prstGeom prst="rect">
                        <a:avLst/>
                      </a:prstGeom>
                      <a:solidFill>
                        <a:srgbClr val="009900"/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" name="Object 2"/>
          <p:cNvGraphicFramePr>
            <a:graphicFrameLocks noChangeAspect="1"/>
          </p:cNvGraphicFramePr>
          <p:nvPr>
            <p:extLst/>
          </p:nvPr>
        </p:nvGraphicFramePr>
        <p:xfrm>
          <a:off x="15141219" y="9170236"/>
          <a:ext cx="2377301" cy="590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00" name="Equation" r:id="rId37" imgW="1714320" imgH="558720" progId="Equation.3">
                  <p:embed/>
                </p:oleObj>
              </mc:Choice>
              <mc:Fallback>
                <p:oleObj name="Equation" r:id="rId37" imgW="1714320" imgH="5587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41219" y="9170236"/>
                        <a:ext cx="2377301" cy="590665"/>
                      </a:xfrm>
                      <a:prstGeom prst="rect">
                        <a:avLst/>
                      </a:prstGeom>
                      <a:solidFill>
                        <a:srgbClr val="92D050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6" name="TextBox 265"/>
              <p:cNvSpPr txBox="1"/>
              <p:nvPr/>
            </p:nvSpPr>
            <p:spPr>
              <a:xfrm>
                <a:off x="16588994" y="8704512"/>
                <a:ext cx="1134691" cy="446051"/>
              </a:xfrm>
              <a:prstGeom prst="rect">
                <a:avLst/>
              </a:prstGeom>
              <a:noFill/>
              <a:ln>
                <a:noFill/>
              </a:ln>
              <a:effectLst>
                <a:outerShdw algn="ctr" rotWithShape="0">
                  <a:schemeClr val="bg2"/>
                </a:outerShdw>
              </a:effectLst>
            </p:spPr>
            <p:txBody>
              <a:bodyPr vert="horz" wrap="none" lIns="0" tIns="0" rIns="0" bIns="0" rtlCol="0" anchor="ctr">
                <a:normAutofit fontScale="55000" lnSpcReduction="20000"/>
              </a:bodyPr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</m:ctrlPr>
                        </m:fPr>
                        <m:num>
                          <m: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𝑚</m:t>
                          </m:r>
                        </m:num>
                        <m:den>
                          <m: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j-ea"/>
                              <a:cs typeface="+mj-cs"/>
                            </a:rPr>
                            <m:t>𝑛</m:t>
                          </m:r>
                        </m:den>
                      </m:f>
                      <m:r>
                        <a:rPr kumimoji="0" lang="en-US" sz="2800" b="0" i="1" u="none" strike="noStrike" kern="1200" cap="none" spc="0" normalizeH="0" noProof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j-ea"/>
                          <a:cs typeface="+mj-cs"/>
                        </a:rPr>
                        <m:t>=1/1</m:t>
                      </m:r>
                    </m:oMath>
                  </m:oMathPara>
                </a14:m>
                <a:endParaRPr kumimoji="0" lang="en-US" sz="2800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266" name="TextBox 2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994" y="8704512"/>
                <a:ext cx="1134691" cy="446051"/>
              </a:xfrm>
              <a:prstGeom prst="rect">
                <a:avLst/>
              </a:prstGeom>
              <a:blipFill rotWithShape="0">
                <a:blip r:embed="rId39"/>
                <a:stretch>
                  <a:fillRect/>
                </a:stretch>
              </a:blipFill>
              <a:ln>
                <a:noFill/>
              </a:ln>
              <a:effectLst>
                <a:outerShdw algn="ctr" rotWithShape="0">
                  <a:schemeClr val="bg2"/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7" name="Rectangle 266"/>
          <p:cNvSpPr/>
          <p:nvPr/>
        </p:nvSpPr>
        <p:spPr>
          <a:xfrm>
            <a:off x="14899246" y="10199104"/>
            <a:ext cx="33680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Mode frequency close to ion transit frequency, indicating the mode may be : (1) BAE   (2) BAAE  (3) KBM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70" name="Text Box 441"/>
          <p:cNvSpPr txBox="1">
            <a:spLocks noChangeArrowheads="1"/>
          </p:cNvSpPr>
          <p:nvPr/>
        </p:nvSpPr>
        <p:spPr bwMode="auto">
          <a:xfrm>
            <a:off x="12308203" y="11019067"/>
            <a:ext cx="5791046" cy="338546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Mode frequency increases with ECRH Power</a:t>
            </a:r>
          </a:p>
        </p:txBody>
      </p:sp>
      <p:pic>
        <p:nvPicPr>
          <p:cNvPr id="272" name="Picture 271"/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4623" y="11603277"/>
            <a:ext cx="2088197" cy="1424127"/>
          </a:xfrm>
          <a:prstGeom prst="rect">
            <a:avLst/>
          </a:prstGeom>
        </p:spPr>
      </p:pic>
      <p:sp>
        <p:nvSpPr>
          <p:cNvPr id="285" name="Rectangle 284"/>
          <p:cNvSpPr/>
          <p:nvPr/>
        </p:nvSpPr>
        <p:spPr>
          <a:xfrm>
            <a:off x="15470391" y="12471104"/>
            <a:ext cx="25018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i="1" dirty="0" smtClean="0">
                <a:solidFill>
                  <a:srgbClr val="FF0000"/>
                </a:solidFill>
              </a:rPr>
              <a:t>mode resonates to different particle energies</a:t>
            </a:r>
          </a:p>
        </p:txBody>
      </p:sp>
      <p:sp>
        <p:nvSpPr>
          <p:cNvPr id="7" name="Rectangle 6"/>
          <p:cNvSpPr/>
          <p:nvPr/>
        </p:nvSpPr>
        <p:spPr>
          <a:xfrm>
            <a:off x="12306862" y="13044416"/>
            <a:ext cx="5780811" cy="646331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Coherent mode in 100kW ECRH plasma is likely an m=1 mode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86" name="Picture 285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084" y="13975949"/>
            <a:ext cx="1877852" cy="1232128"/>
          </a:xfrm>
          <a:prstGeom prst="rect">
            <a:avLst/>
          </a:prstGeom>
        </p:spPr>
      </p:pic>
      <p:pic>
        <p:nvPicPr>
          <p:cNvPr id="334" name="Picture 333"/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3728" y="13943520"/>
            <a:ext cx="1862753" cy="1270378"/>
          </a:xfrm>
          <a:prstGeom prst="rect">
            <a:avLst/>
          </a:prstGeom>
        </p:spPr>
      </p:pic>
      <p:sp>
        <p:nvSpPr>
          <p:cNvPr id="338" name="Rectangle 337"/>
          <p:cNvSpPr/>
          <p:nvPr/>
        </p:nvSpPr>
        <p:spPr>
          <a:xfrm>
            <a:off x="12376970" y="15149713"/>
            <a:ext cx="385363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Best fit </a:t>
            </a:r>
            <a:r>
              <a:rPr lang="en-US" b="1" dirty="0" smtClean="0">
                <a:solidFill>
                  <a:srgbClr val="FF0000"/>
                </a:solidFill>
              </a:rPr>
              <a:t>to </a:t>
            </a:r>
            <a:r>
              <a:rPr lang="en-US" b="1" dirty="0">
                <a:solidFill>
                  <a:srgbClr val="FF0000"/>
                </a:solidFill>
              </a:rPr>
              <a:t>Inversion of Interferometer data shows:</a:t>
            </a:r>
            <a:r>
              <a:rPr lang="en-US" b="1" dirty="0" smtClean="0">
                <a:solidFill>
                  <a:srgbClr val="FF0000"/>
                </a:solidFill>
              </a:rPr>
              <a:t>            mode </a:t>
            </a:r>
            <a:r>
              <a:rPr lang="en-US" b="1" dirty="0">
                <a:solidFill>
                  <a:srgbClr val="FF0000"/>
                </a:solidFill>
              </a:rPr>
              <a:t>is most likely m=1 </a:t>
            </a:r>
            <a:r>
              <a:rPr lang="en-US" b="1" dirty="0" smtClean="0">
                <a:solidFill>
                  <a:srgbClr val="FF0000"/>
                </a:solidFill>
              </a:rPr>
              <a:t>mode, and located at r/a~0.2</a:t>
            </a:r>
          </a:p>
        </p:txBody>
      </p:sp>
      <p:sp>
        <p:nvSpPr>
          <p:cNvPr id="339" name="Title 1"/>
          <p:cNvSpPr txBox="1">
            <a:spLocks/>
          </p:cNvSpPr>
          <p:nvPr/>
        </p:nvSpPr>
        <p:spPr>
          <a:xfrm>
            <a:off x="18208549" y="1806181"/>
            <a:ext cx="5841623" cy="663889"/>
          </a:xfrm>
          <a:prstGeom prst="rect">
            <a:avLst/>
          </a:prstGeom>
          <a:solidFill>
            <a:srgbClr val="0033CC"/>
          </a:solidFill>
        </p:spPr>
        <p:txBody>
          <a:bodyPr>
            <a:noAutofit/>
          </a:bodyPr>
          <a:lstStyle>
            <a:lvl1pPr algn="ctr" defTabSz="2508250" rtl="0" eaLnBrk="0" fontAlgn="base" hangingPunct="0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defTabSz="2508250" rtl="0" eaLnBrk="0" fontAlgn="base" hangingPunct="0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2pPr>
            <a:lvl3pPr algn="ctr" defTabSz="2508250" rtl="0" eaLnBrk="0" fontAlgn="base" hangingPunct="0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3pPr>
            <a:lvl4pPr algn="ctr" defTabSz="2508250" rtl="0" eaLnBrk="0" fontAlgn="base" hangingPunct="0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4pPr>
            <a:lvl5pPr algn="ctr" defTabSz="2508250" rtl="0" eaLnBrk="0" fontAlgn="base" hangingPunct="0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5pPr>
            <a:lvl6pPr marL="457200" algn="ctr" defTabSz="2508250" rtl="0" fontAlgn="base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6pPr>
            <a:lvl7pPr marL="914400" algn="ctr" defTabSz="2508250" rtl="0" fontAlgn="base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7pPr>
            <a:lvl8pPr marL="1371600" algn="ctr" defTabSz="2508250" rtl="0" fontAlgn="base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8pPr>
            <a:lvl9pPr marL="1828800" algn="ctr" defTabSz="2508250" rtl="0" fontAlgn="base">
              <a:spcBef>
                <a:spcPct val="0"/>
              </a:spcBef>
              <a:spcAft>
                <a:spcPct val="0"/>
              </a:spcAft>
              <a:defRPr sz="121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sz="1800" b="1" kern="0" dirty="0" smtClean="0">
                <a:solidFill>
                  <a:schemeClr val="bg1"/>
                </a:solidFill>
                <a:latin typeface="Arial" panose="020B0604020202020204" pitchFamily="34" charset="0"/>
              </a:rPr>
              <a:t>Mode Frequency is close to GAM frequency for 100kW ECRH plasma</a:t>
            </a:r>
            <a:endParaRPr lang="en-US" sz="1800" kern="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41" name="Picture 340"/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0838" y="2661887"/>
            <a:ext cx="1970711" cy="1381360"/>
          </a:xfrm>
          <a:prstGeom prst="rect">
            <a:avLst/>
          </a:prstGeom>
        </p:spPr>
      </p:pic>
      <p:sp>
        <p:nvSpPr>
          <p:cNvPr id="342" name="TextBox 341"/>
          <p:cNvSpPr txBox="1"/>
          <p:nvPr/>
        </p:nvSpPr>
        <p:spPr>
          <a:xfrm>
            <a:off x="18799269" y="2406208"/>
            <a:ext cx="171444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/>
              <a:t>Plasma parameters</a:t>
            </a:r>
            <a:endParaRPr lang="en-US" dirty="0"/>
          </a:p>
        </p:txBody>
      </p:sp>
      <p:sp>
        <p:nvSpPr>
          <p:cNvPr id="344" name="Rectangle 343"/>
          <p:cNvSpPr/>
          <p:nvPr/>
        </p:nvSpPr>
        <p:spPr>
          <a:xfrm>
            <a:off x="19084249" y="3933049"/>
            <a:ext cx="31593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Candidates of the coherent Mode: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 (1) GAM (2) Ion sound wave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218527" y="4484137"/>
            <a:ext cx="5831645" cy="646331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Simulations show GAM could exist on HSX when </a:t>
            </a:r>
            <a:r>
              <a:rPr lang="en-US" sz="1800" b="1" dirty="0" err="1">
                <a:solidFill>
                  <a:schemeClr val="bg1"/>
                </a:solidFill>
                <a:latin typeface="Arial" panose="020B0604020202020204" pitchFamily="34" charset="0"/>
              </a:rPr>
              <a:t>Te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&gt;&gt;</a:t>
            </a:r>
            <a:r>
              <a:rPr lang="en-US" sz="1800" b="1" dirty="0" err="1">
                <a:solidFill>
                  <a:schemeClr val="bg1"/>
                </a:solidFill>
                <a:latin typeface="Arial" panose="020B0604020202020204" pitchFamily="34" charset="0"/>
              </a:rPr>
              <a:t>Ti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  (Alexey Mishchenko)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45" name="Rectangle 344"/>
          <p:cNvSpPr/>
          <p:nvPr/>
        </p:nvSpPr>
        <p:spPr>
          <a:xfrm>
            <a:off x="18195329" y="5660223"/>
            <a:ext cx="18420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FF"/>
                </a:solidFill>
              </a:rPr>
              <a:t>GAM damping </a:t>
            </a:r>
            <a:r>
              <a:rPr lang="en-US" sz="1400" b="1" dirty="0" smtClean="0">
                <a:solidFill>
                  <a:srgbClr val="0000FF"/>
                </a:solidFill>
              </a:rPr>
              <a:t>rate: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6" name="Rectangle 345"/>
              <p:cNvSpPr/>
              <p:nvPr/>
            </p:nvSpPr>
            <p:spPr>
              <a:xfrm>
                <a:off x="19885769" y="5575729"/>
                <a:ext cx="2854896" cy="4726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en-US" sz="1100">
                          <a:latin typeface="Cambria Math" panose="02040503050406030204" pitchFamily="18" charset="0"/>
                        </a:rPr>
                        <m:t>∝−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sz="110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110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sz="11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10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110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1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en-US" sz="1100" i="1">
                          <a:latin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sz="110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46" name="Rectangle 3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85769" y="5575729"/>
                <a:ext cx="2854896" cy="472694"/>
              </a:xfrm>
              <a:prstGeom prst="rect">
                <a:avLst/>
              </a:prstGeom>
              <a:blipFill rotWithShape="0"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7" name="Rectangle 346"/>
              <p:cNvSpPr/>
              <p:nvPr/>
            </p:nvSpPr>
            <p:spPr>
              <a:xfrm>
                <a:off x="22768033" y="5581786"/>
                <a:ext cx="1232969" cy="449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i="1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11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11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1100">
                          <a:latin typeface="Cambria Math" panose="02040503050406030204" pitchFamily="18" charset="0"/>
                        </a:rPr>
                        <m:t> ;    </m:t>
                      </m:r>
                      <m:r>
                        <a:rPr lang="en-US" sz="1100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11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100" i="1">
                              <a:latin typeface="Cambria Math" panose="02040503050406030204" pitchFamily="18" charset="0"/>
                            </a:rPr>
                            <m:t>𝜄</m:t>
                          </m:r>
                        </m:den>
                      </m:f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347" name="Rectangle 3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8033" y="5581786"/>
                <a:ext cx="1232969" cy="449104"/>
              </a:xfrm>
              <a:prstGeom prst="rect">
                <a:avLst/>
              </a:prstGeom>
              <a:blipFill rotWithShape="0"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" name="Rectangle 347"/>
          <p:cNvSpPr/>
          <p:nvPr/>
        </p:nvSpPr>
        <p:spPr>
          <a:xfrm>
            <a:off x="18218409" y="5109672"/>
            <a:ext cx="558133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 smtClean="0">
                <a:solidFill>
                  <a:srgbClr val="0707E9"/>
                </a:solidFill>
              </a:rPr>
              <a:t>HSX for 50kW ECRH QHS plasma  </a:t>
            </a:r>
            <a:r>
              <a:rPr lang="en-US" sz="1500" b="1" dirty="0" err="1" smtClean="0">
                <a:solidFill>
                  <a:srgbClr val="0707E9"/>
                </a:solidFill>
              </a:rPr>
              <a:t>Te</a:t>
            </a:r>
            <a:r>
              <a:rPr lang="en-US" sz="1500" b="1" dirty="0" smtClean="0">
                <a:solidFill>
                  <a:srgbClr val="0707E9"/>
                </a:solidFill>
              </a:rPr>
              <a:t>(0)/</a:t>
            </a:r>
            <a:r>
              <a:rPr lang="en-US" sz="1500" b="1" dirty="0" err="1" smtClean="0">
                <a:solidFill>
                  <a:srgbClr val="0707E9"/>
                </a:solidFill>
              </a:rPr>
              <a:t>Ti</a:t>
            </a:r>
            <a:r>
              <a:rPr lang="en-US" sz="1500" b="1" dirty="0" smtClean="0">
                <a:solidFill>
                  <a:srgbClr val="0707E9"/>
                </a:solidFill>
              </a:rPr>
              <a:t>(0)=1000eV/55eV=18, </a:t>
            </a:r>
            <a:r>
              <a:rPr lang="en-US" sz="1500" b="1" dirty="0" smtClean="0">
                <a:solidFill>
                  <a:srgbClr val="FF0000"/>
                </a:solidFill>
              </a:rPr>
              <a:t>no Landau damping to sound wave</a:t>
            </a:r>
            <a:endParaRPr lang="en-US" sz="1500" b="1" dirty="0">
              <a:solidFill>
                <a:srgbClr val="FF0000"/>
              </a:solidFill>
            </a:endParaRPr>
          </a:p>
        </p:txBody>
      </p:sp>
      <p:pic>
        <p:nvPicPr>
          <p:cNvPr id="349" name="Picture 348"/>
          <p:cNvPicPr/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9070" y="6275332"/>
            <a:ext cx="2005612" cy="1210912"/>
          </a:xfrm>
          <a:prstGeom prst="rect">
            <a:avLst/>
          </a:prstGeom>
        </p:spPr>
      </p:pic>
      <p:pic>
        <p:nvPicPr>
          <p:cNvPr id="350" name="Picture 349"/>
          <p:cNvPicPr/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9621" y="6238762"/>
            <a:ext cx="2004406" cy="1292371"/>
          </a:xfrm>
          <a:prstGeom prst="rect">
            <a:avLst/>
          </a:prstGeom>
        </p:spPr>
      </p:pic>
      <p:sp>
        <p:nvSpPr>
          <p:cNvPr id="351" name="Rectangle 350"/>
          <p:cNvSpPr/>
          <p:nvPr/>
        </p:nvSpPr>
        <p:spPr>
          <a:xfrm>
            <a:off x="18680653" y="6028006"/>
            <a:ext cx="3089219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GAM </a:t>
            </a:r>
            <a:r>
              <a:rPr lang="en-US" sz="1400" b="1" dirty="0">
                <a:solidFill>
                  <a:srgbClr val="FF0000"/>
                </a:solidFill>
              </a:rPr>
              <a:t>observed when </a:t>
            </a:r>
            <a:r>
              <a:rPr lang="en-US" sz="1400" b="1" dirty="0" err="1">
                <a:solidFill>
                  <a:srgbClr val="FF0000"/>
                </a:solidFill>
              </a:rPr>
              <a:t>T</a:t>
            </a:r>
            <a:r>
              <a:rPr lang="en-US" sz="1400" b="1" baseline="-25000" dirty="0" err="1">
                <a:solidFill>
                  <a:srgbClr val="FF0000"/>
                </a:solidFill>
              </a:rPr>
              <a:t>e</a:t>
            </a:r>
            <a:r>
              <a:rPr lang="en-US" sz="1400" b="1" dirty="0">
                <a:solidFill>
                  <a:srgbClr val="FF0000"/>
                </a:solidFill>
              </a:rPr>
              <a:t>/</a:t>
            </a:r>
            <a:r>
              <a:rPr lang="en-US" sz="1400" b="1" dirty="0" err="1">
                <a:solidFill>
                  <a:srgbClr val="FF0000"/>
                </a:solidFill>
              </a:rPr>
              <a:t>T</a:t>
            </a:r>
            <a:r>
              <a:rPr lang="en-US" sz="1400" b="1" baseline="-25000" dirty="0" err="1">
                <a:solidFill>
                  <a:srgbClr val="FF0000"/>
                </a:solidFill>
              </a:rPr>
              <a:t>i</a:t>
            </a:r>
            <a:r>
              <a:rPr lang="en-US" sz="1400" b="1" dirty="0">
                <a:solidFill>
                  <a:srgbClr val="FF0000"/>
                </a:solidFill>
              </a:rPr>
              <a:t>=20 on HSX</a:t>
            </a:r>
          </a:p>
        </p:txBody>
      </p:sp>
      <p:sp>
        <p:nvSpPr>
          <p:cNvPr id="352" name="Rectangle 351"/>
          <p:cNvSpPr/>
          <p:nvPr/>
        </p:nvSpPr>
        <p:spPr>
          <a:xfrm>
            <a:off x="18492883" y="7510641"/>
            <a:ext cx="550403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</a:rPr>
              <a:t>The linear HSX simulations (using adiabatic-electron approximation) at large flat </a:t>
            </a:r>
            <a:r>
              <a:rPr lang="en-US" b="1" dirty="0" err="1">
                <a:solidFill>
                  <a:srgbClr val="FF0000"/>
                </a:solidFill>
              </a:rPr>
              <a:t>Te</a:t>
            </a:r>
            <a:r>
              <a:rPr lang="en-US" b="1" dirty="0">
                <a:solidFill>
                  <a:srgbClr val="FF0000"/>
                </a:solidFill>
              </a:rPr>
              <a:t>/</a:t>
            </a:r>
            <a:r>
              <a:rPr lang="en-US" b="1" dirty="0" err="1">
                <a:solidFill>
                  <a:srgbClr val="FF0000"/>
                </a:solidFill>
              </a:rPr>
              <a:t>Ti</a:t>
            </a:r>
            <a:r>
              <a:rPr lang="en-US" b="1" dirty="0">
                <a:solidFill>
                  <a:srgbClr val="FF0000"/>
                </a:solidFill>
              </a:rPr>
              <a:t> ~ </a:t>
            </a:r>
            <a:r>
              <a:rPr lang="en-US" b="1" dirty="0" smtClean="0">
                <a:solidFill>
                  <a:srgbClr val="FF0000"/>
                </a:solidFill>
              </a:rPr>
              <a:t>20 show:</a:t>
            </a:r>
          </a:p>
          <a:p>
            <a:pPr marL="342900" indent="-342900" algn="l">
              <a:lnSpc>
                <a:spcPct val="90000"/>
              </a:lnSpc>
              <a:buAutoNum type="alphaLcParenR"/>
            </a:pPr>
            <a:r>
              <a:rPr lang="en-US" b="1" dirty="0" smtClean="0">
                <a:solidFill>
                  <a:srgbClr val="FF0000"/>
                </a:solidFill>
              </a:rPr>
              <a:t>GAM exists</a:t>
            </a:r>
          </a:p>
          <a:p>
            <a:pPr marL="342900" indent="-342900" algn="l">
              <a:lnSpc>
                <a:spcPct val="90000"/>
              </a:lnSpc>
              <a:buAutoNum type="alphaLcParenR"/>
            </a:pPr>
            <a:r>
              <a:rPr lang="en-US" b="1" dirty="0" smtClean="0">
                <a:solidFill>
                  <a:srgbClr val="FF0000"/>
                </a:solidFill>
              </a:rPr>
              <a:t>Ambient </a:t>
            </a:r>
            <a:r>
              <a:rPr lang="en-US" b="1" dirty="0" err="1" smtClean="0">
                <a:solidFill>
                  <a:srgbClr val="FF0000"/>
                </a:solidFill>
              </a:rPr>
              <a:t>Er</a:t>
            </a:r>
            <a:r>
              <a:rPr lang="en-US" b="1" dirty="0" smtClean="0">
                <a:solidFill>
                  <a:srgbClr val="FF0000"/>
                </a:solidFill>
              </a:rPr>
              <a:t> affects GAM </a:t>
            </a:r>
          </a:p>
        </p:txBody>
      </p:sp>
      <p:sp>
        <p:nvSpPr>
          <p:cNvPr id="353" name="TextBox 352"/>
          <p:cNvSpPr txBox="1"/>
          <p:nvPr/>
        </p:nvSpPr>
        <p:spPr>
          <a:xfrm>
            <a:off x="12864623" y="9325189"/>
            <a:ext cx="1820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Plasma parameters</a:t>
            </a:r>
            <a:endParaRPr lang="en-US" dirty="0"/>
          </a:p>
        </p:txBody>
      </p:sp>
      <p:sp>
        <p:nvSpPr>
          <p:cNvPr id="354" name="TextBox 353"/>
          <p:cNvSpPr txBox="1"/>
          <p:nvPr/>
        </p:nvSpPr>
        <p:spPr>
          <a:xfrm>
            <a:off x="21547420" y="2434841"/>
            <a:ext cx="105015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 smtClean="0"/>
              <a:t>Frequencies</a:t>
            </a:r>
            <a:endParaRPr lang="en-US" dirty="0"/>
          </a:p>
        </p:txBody>
      </p:sp>
      <p:sp>
        <p:nvSpPr>
          <p:cNvPr id="355" name="TextBox 354"/>
          <p:cNvSpPr txBox="1"/>
          <p:nvPr/>
        </p:nvSpPr>
        <p:spPr>
          <a:xfrm>
            <a:off x="12930391" y="7692592"/>
            <a:ext cx="15576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Frequencies</a:t>
            </a:r>
            <a:endParaRPr lang="en-US" dirty="0"/>
          </a:p>
        </p:txBody>
      </p:sp>
      <p:sp>
        <p:nvSpPr>
          <p:cNvPr id="357" name="TextBox 356"/>
          <p:cNvSpPr txBox="1"/>
          <p:nvPr/>
        </p:nvSpPr>
        <p:spPr>
          <a:xfrm>
            <a:off x="12314736" y="4525590"/>
            <a:ext cx="3229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</a:rPr>
              <a:t>Magnetic fluctuation(</a:t>
            </a:r>
            <a:r>
              <a:rPr lang="en-US" dirty="0" err="1" smtClean="0">
                <a:latin typeface="Times New Roman" panose="02020603050405020304" pitchFamily="18" charset="0"/>
              </a:rPr>
              <a:t>Mirnov</a:t>
            </a:r>
            <a:r>
              <a:rPr lang="en-US" dirty="0" smtClean="0">
                <a:latin typeface="Times New Roman" panose="02020603050405020304" pitchFamily="18" charset="0"/>
              </a:rPr>
              <a:t> coils)</a:t>
            </a:r>
          </a:p>
        </p:txBody>
      </p:sp>
      <p:sp>
        <p:nvSpPr>
          <p:cNvPr id="358" name="TextBox 9"/>
          <p:cNvSpPr txBox="1">
            <a:spLocks noChangeArrowheads="1"/>
          </p:cNvSpPr>
          <p:nvPr/>
        </p:nvSpPr>
        <p:spPr bwMode="auto">
          <a:xfrm>
            <a:off x="19671718" y="11076252"/>
            <a:ext cx="45261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Coherent mode is sensitive to electron density</a:t>
            </a:r>
            <a:endParaRPr lang="en-US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0" name="Text Box 441"/>
          <p:cNvSpPr txBox="1">
            <a:spLocks noChangeArrowheads="1"/>
          </p:cNvSpPr>
          <p:nvPr/>
        </p:nvSpPr>
        <p:spPr bwMode="auto">
          <a:xfrm>
            <a:off x="18217993" y="11391769"/>
            <a:ext cx="5832179" cy="615545"/>
          </a:xfrm>
          <a:prstGeom prst="rect">
            <a:avLst/>
          </a:prstGeom>
          <a:solidFill>
            <a:srgbClr val="0033CC"/>
          </a:solidFill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Coherent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mode is likely an m=1 and shows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anti-ballooning effect</a:t>
            </a:r>
          </a:p>
        </p:txBody>
      </p:sp>
      <p:pic>
        <p:nvPicPr>
          <p:cNvPr id="361" name="Picture 360"/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9154" y="12291165"/>
            <a:ext cx="1850581" cy="1214236"/>
          </a:xfrm>
          <a:prstGeom prst="rect">
            <a:avLst/>
          </a:prstGeom>
        </p:spPr>
      </p:pic>
      <p:sp>
        <p:nvSpPr>
          <p:cNvPr id="362" name="Rectangle 361"/>
          <p:cNvSpPr/>
          <p:nvPr/>
        </p:nvSpPr>
        <p:spPr>
          <a:xfrm>
            <a:off x="18217993" y="13447686"/>
            <a:ext cx="5324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Best fit </a:t>
            </a:r>
            <a:r>
              <a:rPr lang="en-US" b="1" dirty="0" smtClean="0">
                <a:solidFill>
                  <a:srgbClr val="FF0000"/>
                </a:solidFill>
              </a:rPr>
              <a:t>to </a:t>
            </a:r>
            <a:r>
              <a:rPr lang="en-US" b="1" dirty="0">
                <a:solidFill>
                  <a:srgbClr val="FF0000"/>
                </a:solidFill>
              </a:rPr>
              <a:t>Inversion of Interferometer data shows: </a:t>
            </a:r>
          </a:p>
          <a:p>
            <a:pPr algn="l" fontAlgn="auto"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the mode is most likely m=1 </a:t>
            </a:r>
            <a:r>
              <a:rPr lang="en-US" b="1" dirty="0" smtClean="0">
                <a:solidFill>
                  <a:srgbClr val="FF0000"/>
                </a:solidFill>
              </a:rPr>
              <a:t>mode and located at r/a~0.3</a:t>
            </a:r>
          </a:p>
        </p:txBody>
      </p:sp>
      <p:pic>
        <p:nvPicPr>
          <p:cNvPr id="363" name="Picture 362"/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5609" y="12269170"/>
            <a:ext cx="1787806" cy="121926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8221287" y="14021768"/>
            <a:ext cx="5820125" cy="369332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Mode frequency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is close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to GAM frequency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66" name="Rectangle 365"/>
          <p:cNvSpPr/>
          <p:nvPr/>
        </p:nvSpPr>
        <p:spPr>
          <a:xfrm>
            <a:off x="22091548" y="14729766"/>
            <a:ext cx="1968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i="1" dirty="0" smtClean="0">
                <a:solidFill>
                  <a:srgbClr val="FF0000"/>
                </a:solidFill>
              </a:rPr>
              <a:t>Candidates of the coherent mode:</a:t>
            </a:r>
          </a:p>
          <a:p>
            <a:pPr fontAlgn="auto">
              <a:spcAft>
                <a:spcPts val="0"/>
              </a:spcAft>
            </a:pPr>
            <a:r>
              <a:rPr lang="en-US" b="1" i="1" dirty="0" smtClean="0">
                <a:solidFill>
                  <a:srgbClr val="FF0000"/>
                </a:solidFill>
              </a:rPr>
              <a:t>(1) GAM  (2) EPM</a:t>
            </a:r>
          </a:p>
        </p:txBody>
      </p:sp>
      <p:pic>
        <p:nvPicPr>
          <p:cNvPr id="368" name="Picture 367"/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2605" y="14672431"/>
            <a:ext cx="1887296" cy="1369250"/>
          </a:xfrm>
          <a:prstGeom prst="rect">
            <a:avLst/>
          </a:prstGeom>
        </p:spPr>
      </p:pic>
      <p:pic>
        <p:nvPicPr>
          <p:cNvPr id="369" name="Picture 368"/>
          <p:cNvPicPr>
            <a:picLocks noChangeAspect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3663" y="2273322"/>
            <a:ext cx="2699480" cy="196842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4168479" y="4255067"/>
            <a:ext cx="4204018" cy="646331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Coherent mode in Mirror II plasma is likely an m=0 mode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71" name="Picture 370"/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084" y="4961558"/>
            <a:ext cx="2004979" cy="1466006"/>
          </a:xfrm>
          <a:prstGeom prst="rect">
            <a:avLst/>
          </a:prstGeom>
        </p:spPr>
      </p:pic>
      <p:sp>
        <p:nvSpPr>
          <p:cNvPr id="372" name="Rectangle 371"/>
          <p:cNvSpPr/>
          <p:nvPr/>
        </p:nvSpPr>
        <p:spPr>
          <a:xfrm>
            <a:off x="26132665" y="6713750"/>
            <a:ext cx="2268655" cy="1199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auto">
              <a:lnSpc>
                <a:spcPct val="90000"/>
              </a:lnSpc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Best fit of Inversion </a:t>
            </a:r>
            <a:r>
              <a:rPr lang="en-US" b="1" dirty="0" smtClean="0">
                <a:solidFill>
                  <a:srgbClr val="FF0000"/>
                </a:solidFill>
              </a:rPr>
              <a:t>shows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</a:p>
          <a:p>
            <a:pPr algn="l" fontAlgn="auto">
              <a:lnSpc>
                <a:spcPct val="90000"/>
              </a:lnSpc>
              <a:spcAft>
                <a:spcPts val="0"/>
              </a:spcAft>
            </a:pPr>
            <a:r>
              <a:rPr lang="en-US" b="1" dirty="0">
                <a:solidFill>
                  <a:srgbClr val="FF0000"/>
                </a:solidFill>
              </a:rPr>
              <a:t>the mode is most likely m=0 </a:t>
            </a:r>
            <a:r>
              <a:rPr lang="en-US" b="1" dirty="0" smtClean="0">
                <a:solidFill>
                  <a:srgbClr val="FF0000"/>
                </a:solidFill>
              </a:rPr>
              <a:t>mode, peaked at r/a~0.2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533834" y="4253319"/>
            <a:ext cx="4395028" cy="646331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Mode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frequency is close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to GAM wave frequency 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76" name="Picture 375"/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6748" y="5131820"/>
            <a:ext cx="2112114" cy="1532358"/>
          </a:xfrm>
          <a:prstGeom prst="rect">
            <a:avLst/>
          </a:prstGeom>
        </p:spPr>
      </p:pic>
      <p:sp>
        <p:nvSpPr>
          <p:cNvPr id="377" name="Rectangle 376"/>
          <p:cNvSpPr/>
          <p:nvPr/>
        </p:nvSpPr>
        <p:spPr>
          <a:xfrm>
            <a:off x="28540221" y="6567798"/>
            <a:ext cx="42587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</a:pPr>
            <a:r>
              <a:rPr lang="en-US" b="1" dirty="0" smtClean="0">
                <a:solidFill>
                  <a:srgbClr val="FF0000"/>
                </a:solidFill>
              </a:rPr>
              <a:t>Candidate of the coherent mode:   GAM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173786" y="7856366"/>
            <a:ext cx="4193404" cy="646331"/>
          </a:xfrm>
          <a:prstGeom prst="rect">
            <a:avLst/>
          </a:prstGeom>
          <a:solidFill>
            <a:srgbClr val="0033CC"/>
          </a:solidFill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Strong </a:t>
            </a:r>
            <a:r>
              <a:rPr lang="en-US" sz="18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Bicoherence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of ion saturation currents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is observed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79" name="TextBox 378"/>
          <p:cNvSpPr txBox="1"/>
          <p:nvPr/>
        </p:nvSpPr>
        <p:spPr>
          <a:xfrm>
            <a:off x="26678075" y="8547767"/>
            <a:ext cx="1023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2</a:t>
            </a:r>
            <a:r>
              <a:rPr lang="en-US" dirty="0" smtClean="0"/>
              <a:t>=20kHz</a:t>
            </a:r>
            <a:endParaRPr lang="en-US" dirty="0"/>
          </a:p>
        </p:txBody>
      </p:sp>
      <p:sp>
        <p:nvSpPr>
          <p:cNvPr id="380" name="TextBox 379"/>
          <p:cNvSpPr txBox="1"/>
          <p:nvPr/>
        </p:nvSpPr>
        <p:spPr>
          <a:xfrm>
            <a:off x="26643419" y="9236438"/>
            <a:ext cx="1151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2</a:t>
            </a:r>
            <a:r>
              <a:rPr lang="en-US" dirty="0" smtClean="0"/>
              <a:t>=-20kHz</a:t>
            </a:r>
            <a:endParaRPr lang="en-US" dirty="0"/>
          </a:p>
        </p:txBody>
      </p:sp>
      <p:sp>
        <p:nvSpPr>
          <p:cNvPr id="381" name="TextBox 380"/>
          <p:cNvSpPr txBox="1"/>
          <p:nvPr/>
        </p:nvSpPr>
        <p:spPr>
          <a:xfrm>
            <a:off x="26643419" y="9614821"/>
            <a:ext cx="1353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1</a:t>
            </a:r>
            <a:r>
              <a:rPr lang="en-US" dirty="0" smtClean="0"/>
              <a:t>+f</a:t>
            </a:r>
            <a:r>
              <a:rPr lang="en-US" baseline="-25000" dirty="0" smtClean="0"/>
              <a:t>2</a:t>
            </a:r>
            <a:r>
              <a:rPr lang="en-US" dirty="0" smtClean="0"/>
              <a:t>=20kHz</a:t>
            </a:r>
            <a:endParaRPr lang="en-US" dirty="0"/>
          </a:p>
        </p:txBody>
      </p:sp>
      <p:cxnSp>
        <p:nvCxnSpPr>
          <p:cNvPr id="382" name="Straight Arrow Connector 381"/>
          <p:cNvCxnSpPr/>
          <p:nvPr/>
        </p:nvCxnSpPr>
        <p:spPr>
          <a:xfrm flipH="1" flipV="1">
            <a:off x="25915146" y="9279432"/>
            <a:ext cx="814956" cy="258694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Arrow Connector 382"/>
          <p:cNvCxnSpPr/>
          <p:nvPr/>
        </p:nvCxnSpPr>
        <p:spPr>
          <a:xfrm flipH="1">
            <a:off x="25887434" y="9841986"/>
            <a:ext cx="789767" cy="20510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Arrow Connector 383"/>
          <p:cNvCxnSpPr/>
          <p:nvPr/>
        </p:nvCxnSpPr>
        <p:spPr>
          <a:xfrm flipH="1">
            <a:off x="25915146" y="8821645"/>
            <a:ext cx="781579" cy="361319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5" name="TextBox 384"/>
          <p:cNvSpPr txBox="1"/>
          <p:nvPr/>
        </p:nvSpPr>
        <p:spPr>
          <a:xfrm>
            <a:off x="24406575" y="10491859"/>
            <a:ext cx="3798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0000FF"/>
                </a:solidFill>
              </a:rPr>
              <a:t>Bicoherence</a:t>
            </a:r>
            <a:r>
              <a:rPr lang="en-US" dirty="0" smtClean="0">
                <a:solidFill>
                  <a:srgbClr val="0000FF"/>
                </a:solidFill>
              </a:rPr>
              <a:t> of ion saturation  current 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Zonal flow-like oscillations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8521953" y="6876726"/>
            <a:ext cx="4406909" cy="646331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Coherent mode </a:t>
            </a:r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modulates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</a:rPr>
              <a:t>density fluctuations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86" name="Picture 385"/>
          <p:cNvPicPr>
            <a:picLocks noChangeAspect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5659" y="8489370"/>
            <a:ext cx="2303787" cy="1511601"/>
          </a:xfrm>
          <a:prstGeom prst="rect">
            <a:avLst/>
          </a:prstGeom>
        </p:spPr>
      </p:pic>
      <p:sp>
        <p:nvSpPr>
          <p:cNvPr id="388" name="TextBox 387"/>
          <p:cNvSpPr txBox="1"/>
          <p:nvPr/>
        </p:nvSpPr>
        <p:spPr>
          <a:xfrm>
            <a:off x="30319919" y="9893102"/>
            <a:ext cx="927336" cy="338554"/>
          </a:xfrm>
          <a:prstGeom prst="rect">
            <a:avLst/>
          </a:prstGeom>
          <a:noFill/>
          <a:ln w="19050">
            <a:solidFill>
              <a:srgbClr val="FF0000"/>
            </a:solidFill>
          </a:ln>
          <a:effectLst>
            <a:outerShdw sx="1000" sy="1000" algn="ctr" rotWithShape="0">
              <a:schemeClr val="bg2"/>
            </a:outerShdw>
          </a:effectLst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envelope</a:t>
            </a:r>
          </a:p>
        </p:txBody>
      </p:sp>
      <p:cxnSp>
        <p:nvCxnSpPr>
          <p:cNvPr id="389" name="Straight Arrow Connector 388"/>
          <p:cNvCxnSpPr/>
          <p:nvPr/>
        </p:nvCxnSpPr>
        <p:spPr>
          <a:xfrm flipH="1" flipV="1">
            <a:off x="29949513" y="9630942"/>
            <a:ext cx="380957" cy="387198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0" name="TextBox 389"/>
          <p:cNvSpPr txBox="1"/>
          <p:nvPr/>
        </p:nvSpPr>
        <p:spPr>
          <a:xfrm>
            <a:off x="28719474" y="10177237"/>
            <a:ext cx="41989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smtClean="0">
                <a:solidFill>
                  <a:srgbClr val="FF0000"/>
                </a:solidFill>
              </a:rPr>
              <a:t>Strong </a:t>
            </a:r>
            <a:r>
              <a:rPr lang="en-US" b="1" dirty="0">
                <a:solidFill>
                  <a:srgbClr val="FF0000"/>
                </a:solidFill>
              </a:rPr>
              <a:t>correlation between floating potential and envelop of ion saturation </a:t>
            </a:r>
            <a:r>
              <a:rPr lang="en-US" b="1" dirty="0" smtClean="0">
                <a:solidFill>
                  <a:srgbClr val="FF0000"/>
                </a:solidFill>
              </a:rPr>
              <a:t>current fluctuations </a:t>
            </a:r>
            <a:r>
              <a:rPr lang="en-US" b="1" dirty="0">
                <a:solidFill>
                  <a:srgbClr val="FF0000"/>
                </a:solidFill>
              </a:rPr>
              <a:t>at mode frequency in Mirror II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3" name="TextBox 392"/>
              <p:cNvSpPr txBox="1"/>
              <p:nvPr/>
            </p:nvSpPr>
            <p:spPr>
              <a:xfrm>
                <a:off x="15156304" y="9796350"/>
                <a:ext cx="1593953" cy="4767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algn="ctr" rotWithShape="0">
                  <a:schemeClr val="bg2"/>
                </a:outerShdw>
              </a:effectLst>
            </p:spPr>
            <p:txBody>
              <a:bodyPr vert="horz" wrap="none" lIns="0" tIns="0" rIns="0" bIns="0" rtlCol="0" anchor="ctr">
                <a:normAutofit fontScale="47500" lnSpcReduction="20000"/>
              </a:bodyPr>
              <a:lstStyle/>
              <a:p>
                <a:pPr algn="ctr" fontAlgn="auto"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j-cs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j-cs"/>
                            </a:rPr>
                            <m:t>𝜔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j-cs"/>
                            </a:rPr>
                            <m:t>𝑇𝑖</m:t>
                          </m:r>
                        </m:sub>
                      </m:sSub>
                      <m:r>
                        <a:rPr kumimoji="0" lang="en-US" sz="2800" b="0" i="1" u="none" strike="noStrike" kern="1200" cap="none" spc="0" normalizeH="0" noProof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j-cs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j-cs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kumimoji="0" lang="en-US" sz="2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j-cs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type m:val="skw"/>
                                  <m:ctrlPr>
                                    <a:rPr kumimoji="0" lang="en-US" sz="2800" b="0" i="1" u="none" strike="noStrike" kern="1200" cap="none" spc="0" normalizeH="0" noProof="0" smtClean="0">
                                      <a:ln>
                                        <a:noFill/>
                                      </a:ln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j-cs"/>
                                    </a:rPr>
                                  </m:ctrlPr>
                                </m:fPr>
                                <m:num>
                                  <m:r>
                                    <a:rPr kumimoji="0" lang="en-US" sz="2800" b="0" i="1" u="none" strike="noStrike" kern="1200" cap="none" spc="0" normalizeH="0" noProof="0" smtClean="0">
                                      <a:ln>
                                        <a:noFill/>
                                      </a:ln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j-cs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noProof="0" smtClean="0">
                                          <a:ln>
                                            <a:noFill/>
                                          </a:ln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j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noProof="0" smtClean="0">
                                          <a:ln>
                                            <a:noFill/>
                                          </a:ln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j-cs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noProof="0" smtClean="0">
                                          <a:ln>
                                            <a:noFill/>
                                          </a:ln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j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kumimoji="0" lang="en-US" sz="2800" b="0" i="1" u="none" strike="noStrike" kern="1200" cap="none" spc="0" normalizeH="0" noProof="0" smtClean="0">
                                          <a:ln>
                                            <a:noFill/>
                                          </a:ln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j-c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800" b="0" i="1" u="none" strike="noStrike" kern="1200" cap="none" spc="0" normalizeH="0" noProof="0" smtClean="0">
                                          <a:ln>
                                            <a:noFill/>
                                          </a:ln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j-cs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kumimoji="0" lang="en-US" sz="2800" b="0" i="1" u="none" strike="noStrike" kern="1200" cap="none" spc="0" normalizeH="0" noProof="0" smtClean="0">
                                          <a:ln>
                                            <a:noFill/>
                                          </a:ln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j-cs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rad>
                        </m:num>
                        <m:den>
                          <m:r>
                            <a:rPr kumimoji="0" lang="en-US" sz="2800" b="0" i="1" u="none" strike="noStrike" kern="1200" cap="none" spc="0" normalizeH="0" noProof="0" smtClean="0">
                              <a:ln>
                                <a:noFill/>
                              </a:ln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j-cs"/>
                            </a:rPr>
                            <m:t>𝑞</m:t>
                          </m:r>
                          <m:sSub>
                            <m:sSubPr>
                              <m:ctrlPr>
                                <a:rPr kumimoji="0" lang="en-US" sz="2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j-cs"/>
                                </a:rPr>
                              </m:ctrlPr>
                            </m:sSubPr>
                            <m:e>
                              <m:r>
                                <a:rPr kumimoji="0" lang="en-US" sz="2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j-cs"/>
                                </a:rPr>
                                <m:t>𝑅</m:t>
                              </m:r>
                            </m:e>
                            <m:sub>
                              <m:r>
                                <a:rPr kumimoji="0" lang="en-US" sz="2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j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kumimoji="0" lang="en-US" sz="2800" b="0" i="0" u="none" strike="noStrike" kern="1200" cap="none" spc="0" normalizeH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  <a:ea typeface="+mj-ea"/>
                  <a:cs typeface="+mj-cs"/>
                </a:endParaRPr>
              </a:p>
            </p:txBody>
          </p:sp>
        </mc:Choice>
        <mc:Fallback xmlns="">
          <p:sp>
            <p:nvSpPr>
              <p:cNvPr id="393" name="TextBox 3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56304" y="9796350"/>
                <a:ext cx="1593953" cy="476716"/>
              </a:xfrm>
              <a:prstGeom prst="rect">
                <a:avLst/>
              </a:prstGeom>
              <a:blipFill rotWithShape="0">
                <a:blip r:embed="rId57"/>
                <a:stretch>
                  <a:fillRect/>
                </a:stretch>
              </a:blipFill>
              <a:ln>
                <a:noFill/>
              </a:ln>
              <a:effectLst>
                <a:outerShdw algn="ctr" rotWithShape="0">
                  <a:schemeClr val="bg2"/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7" name="TextBox 196"/>
          <p:cNvSpPr txBox="1"/>
          <p:nvPr/>
        </p:nvSpPr>
        <p:spPr>
          <a:xfrm>
            <a:off x="15458694" y="4530636"/>
            <a:ext cx="2070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Symbol" panose="05050102010706020507" pitchFamily="18" charset="2"/>
              </a:rPr>
              <a:t>i </a:t>
            </a:r>
            <a:r>
              <a:rPr lang="en-US" dirty="0" smtClean="0">
                <a:latin typeface="+mj-lt"/>
              </a:rPr>
              <a:t>and rational surfaces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2" name="Rectangle 211"/>
              <p:cNvSpPr/>
              <p:nvPr/>
            </p:nvSpPr>
            <p:spPr>
              <a:xfrm>
                <a:off x="6412215" y="12723965"/>
                <a:ext cx="5810419" cy="10379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9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9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𝑁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81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Cambria Math" panose="02040503050406030204" pitchFamily="18" charset="0"/>
                                      </a:rPr>
                                      <m:t>𝑗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  <m:r>
                        <a:rPr lang="en-US" sz="9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9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5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9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1,1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1,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1,40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2,1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2,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2,40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𝑘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,1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𝑘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,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𝑘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,40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81,1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81,1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81,1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81,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81,</m:t>
                                            </m:r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𝑗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81,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81,40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∙</m:t>
                                </m:r>
                                <m:func>
                                  <m:func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900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cos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900" i="1">
                                            <a:latin typeface="Cambria Math" panose="02040503050406030204" pitchFamily="18" charset="0"/>
                                            <a:ea typeface="Calibri" panose="020F0502020204030204" pitchFamily="34" charset="0"/>
                                            <a:cs typeface="Times New Roman" panose="02020603050405020304" pitchFamily="18" charset="0"/>
                                          </a:rPr>
                                          <m:t>𝑚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𝜃</m:t>
                                            </m:r>
                                          </m:e>
                                          <m:sub>
                                            <m:r>
                                              <a:rPr lang="en-US" sz="900" i="1">
                                                <a:latin typeface="Cambria Math" panose="02040503050406030204" pitchFamily="18" charset="0"/>
                                                <a:ea typeface="Calibri" panose="020F0502020204030204" pitchFamily="34" charset="0"/>
                                                <a:cs typeface="Times New Roman" panose="02020603050405020304" pitchFamily="18" charset="0"/>
                                              </a:rPr>
                                              <m:t>81,40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</m:e>
                                </m:func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𝑓</m:t>
                                </m:r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𝜃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81,40</m:t>
                                    </m:r>
                                  </m:sub>
                                </m:sSub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Times New Roman" panose="02020603050405020304" pitchFamily="18" charset="0"/>
                                  </a:rPr>
                                  <m:t>)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9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∙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9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9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𝑗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sz="9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𝑛</m:t>
                                    </m:r>
                                  </m:e>
                                  <m:sub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40</m:t>
                                    </m:r>
                                  </m:sub>
                                  <m:sup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𝑟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900" i="1"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Times New Roman" panose="02020603050405020304" pitchFamily="18" charset="0"/>
                                      </a:rPr>
                                      <m:t>𝑖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900" dirty="0"/>
              </a:p>
            </p:txBody>
          </p:sp>
        </mc:Choice>
        <mc:Fallback xmlns="">
          <p:sp>
            <p:nvSpPr>
              <p:cNvPr id="212" name="Rectangle 2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215" y="12723965"/>
                <a:ext cx="5810419" cy="1037913"/>
              </a:xfrm>
              <a:prstGeom prst="rect">
                <a:avLst/>
              </a:prstGeom>
              <a:blipFill rotWithShape="0">
                <a:blip r:embed="rId6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6465864" y="13719408"/>
                <a:ext cx="5489212" cy="13159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l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Where</a:t>
                </a:r>
                <a:r>
                  <a:rPr lang="en-US" sz="12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𝑟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,</m:t>
                        </m:r>
                        <m:r>
                          <a:rPr lang="en-US" sz="12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sz="1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 line-integrated real (r ) and imaginary (i) part of mode amplitude at k-</a:t>
                </a:r>
                <a:r>
                  <a:rPr lang="en-US" sz="1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1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chord, obtained by spline fitting of data measured by interferometer;</a:t>
                </a:r>
                <a14:m>
                  <m:oMath xmlns:m="http://schemas.openxmlformats.org/officeDocument/2006/math">
                    <m:r>
                      <a:rPr lang="en-US" sz="1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</m:t>
                    </m:r>
                    <m:sSubSup>
                      <m:sSubSupPr>
                        <m:ctrlP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SupPr>
                      <m:e>
                        <m: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𝑟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lang="en-US" sz="1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1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is the inverted real and imaginary mode amplitude at j-</a:t>
                </a:r>
                <a:r>
                  <a:rPr lang="en-US" sz="14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US" sz="1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ring.</a:t>
                </a:r>
                <a:r>
                  <a:rPr lang="en-US" sz="1400" dirty="0">
                    <a:latin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200" dirty="0"/>
                  <a:t> </a:t>
                </a:r>
                <a:r>
                  <a:rPr lang="en-US" sz="1400" dirty="0"/>
                  <a:t>is </a:t>
                </a:r>
                <a:r>
                  <a:rPr lang="en-US" sz="1400" dirty="0" smtClean="0"/>
                  <a:t>path length </a:t>
                </a:r>
                <a:r>
                  <a:rPr lang="en-US" sz="1400" dirty="0"/>
                  <a:t>at k-</a:t>
                </a:r>
                <a:r>
                  <a:rPr lang="en-US" sz="1400" dirty="0" err="1"/>
                  <a:t>th</a:t>
                </a:r>
                <a:r>
                  <a:rPr lang="en-US" sz="1400" dirty="0"/>
                  <a:t> chord, j-</a:t>
                </a:r>
                <a:r>
                  <a:rPr lang="en-US" sz="1400" dirty="0" err="1"/>
                  <a:t>th</a:t>
                </a:r>
                <a:r>
                  <a:rPr lang="en-US" sz="1400" dirty="0"/>
                  <a:t> flux ring . 40 flux surface rings, 81 Chord </a:t>
                </a:r>
                <a:r>
                  <a:rPr lang="en-US" sz="1400" dirty="0" smtClean="0"/>
                  <a:t>positions are used.</a:t>
                </a:r>
                <a:endParaRPr lang="en-US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5864" y="13719408"/>
                <a:ext cx="5489212" cy="1315938"/>
              </a:xfrm>
              <a:prstGeom prst="rect">
                <a:avLst/>
              </a:prstGeom>
              <a:blipFill rotWithShape="0">
                <a:blip r:embed="rId61"/>
                <a:stretch>
                  <a:fillRect l="-333" t="-930" b="-27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3" name="Rectangle 212"/>
              <p:cNvSpPr/>
              <p:nvPr/>
            </p:nvSpPr>
            <p:spPr>
              <a:xfrm>
                <a:off x="9039990" y="14979826"/>
                <a:ext cx="1262012" cy="2731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0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sz="10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1000" b="0" i="1" smtClean="0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US" sz="1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1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,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10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sz="10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;</m:t>
                      </m:r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13" name="Rectangle 2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9990" y="14979826"/>
                <a:ext cx="1262012" cy="273152"/>
              </a:xfrm>
              <a:prstGeom prst="rect">
                <a:avLst/>
              </a:prstGeom>
              <a:blipFill rotWithShape="0">
                <a:blip r:embed="rId6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5" name="TextBox 214"/>
              <p:cNvSpPr txBox="1"/>
              <p:nvPr/>
            </p:nvSpPr>
            <p:spPr>
              <a:xfrm>
                <a:off x="10268986" y="14836693"/>
                <a:ext cx="1546160" cy="5136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𝑎𝑠𝑖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type m:val="skw"/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1000" b="0" i="1" smtClean="0">
                              <a:latin typeface="Cambria Math" panose="02040503050406030204" pitchFamily="18" charset="0"/>
                            </a:rPr>
                            <m:t>𝑎𝑠𝑖</m:t>
                          </m:r>
                          <m:sSup>
                            <m:sSupPr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>
                            <m:fPr>
                              <m:type m:val="skw"/>
                              <m:ctrlP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15" name="TextBox 2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68986" y="14836693"/>
                <a:ext cx="1546160" cy="513667"/>
              </a:xfrm>
              <a:prstGeom prst="rect">
                <a:avLst/>
              </a:prstGeom>
              <a:blipFill rotWithShape="0">
                <a:blip r:embed="rId63"/>
                <a:stretch>
                  <a:fillRect t="-59524" r="-23320" b="-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6" name="Rectangle 215"/>
              <p:cNvSpPr/>
              <p:nvPr/>
            </p:nvSpPr>
            <p:spPr>
              <a:xfrm>
                <a:off x="6451506" y="15560953"/>
                <a:ext cx="3587243" cy="4891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400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Mode phase can be obtained: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1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𝑝h𝑎𝑠𝑒</m:t>
                        </m:r>
                      </m:e>
                      <m:sub>
                        <m:r>
                          <a:rPr lang="en-US" sz="1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sz="1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unc>
                      <m:funcPr>
                        <m:ctrlPr>
                          <a:rPr lang="en-US" sz="1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1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200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US" sz="1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f>
                          <m:fPr>
                            <m:ctrlPr>
                              <a:rPr lang="en-US" sz="1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𝑖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𝑗</m:t>
                                </m:r>
                              </m:sub>
                              <m:sup>
                                <m:r>
                                  <a:rPr lang="en-US" sz="1200" i="1"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𝑟</m:t>
                                </m:r>
                              </m:sup>
                            </m:sSubSup>
                          </m:den>
                        </m:f>
                      </m:e>
                    </m:func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216" name="Rectangle 2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506" y="15560953"/>
                <a:ext cx="3587243" cy="489104"/>
              </a:xfrm>
              <a:prstGeom prst="rect">
                <a:avLst/>
              </a:prstGeom>
              <a:blipFill rotWithShape="0">
                <a:blip r:embed="rId6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>
          <a:xfrm>
            <a:off x="24338158" y="14672431"/>
            <a:ext cx="8345395" cy="1249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200" b="1" dirty="0"/>
              <a:t>Future works </a:t>
            </a:r>
          </a:p>
          <a:p>
            <a:pPr marL="457200" indent="-457200" algn="l">
              <a:buAutoNum type="arabicPeriod"/>
            </a:pPr>
            <a:r>
              <a:rPr lang="en-US" sz="1700" b="1" dirty="0"/>
              <a:t>Identification of coherent modes and relation to transport</a:t>
            </a:r>
          </a:p>
          <a:p>
            <a:pPr marL="457200" indent="-457200" algn="l">
              <a:buAutoNum type="arabicPeriod"/>
            </a:pPr>
            <a:r>
              <a:rPr lang="en-US" sz="1700" b="1" dirty="0" smtClean="0"/>
              <a:t>Upgrade </a:t>
            </a:r>
            <a:r>
              <a:rPr lang="en-US" sz="1700" b="1" dirty="0"/>
              <a:t>of FIR interferometer and collective scattering system is proposed to increase wavenumber sensitivity from an upper bound of 2 cm</a:t>
            </a:r>
            <a:r>
              <a:rPr lang="en-US" sz="1700" b="1" baseline="30000" dirty="0"/>
              <a:t>-1</a:t>
            </a:r>
            <a:r>
              <a:rPr lang="en-US" sz="1700" b="1" dirty="0"/>
              <a:t> to 10-15 cm</a:t>
            </a:r>
            <a:r>
              <a:rPr lang="en-US" sz="1700" b="1" baseline="30000" dirty="0"/>
              <a:t>-1</a:t>
            </a:r>
            <a:r>
              <a:rPr lang="en-US" sz="1700" b="1" dirty="0" smtClean="0"/>
              <a:t>.</a:t>
            </a:r>
            <a:endParaRPr lang="en-US" sz="1700" b="1" dirty="0"/>
          </a:p>
        </p:txBody>
      </p:sp>
      <p:pic>
        <p:nvPicPr>
          <p:cNvPr id="183" name="Picture 182"/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3268" y="9630942"/>
            <a:ext cx="2167242" cy="1376145"/>
          </a:xfrm>
          <a:prstGeom prst="rect">
            <a:avLst/>
          </a:prstGeom>
        </p:spPr>
      </p:pic>
      <p:pic>
        <p:nvPicPr>
          <p:cNvPr id="219" name="Picture 218"/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8927" y="14665821"/>
            <a:ext cx="2156114" cy="13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5076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09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6096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59455</TotalTime>
  <Words>1469</Words>
  <Application>Microsoft Office PowerPoint</Application>
  <PresentationFormat>Custom</PresentationFormat>
  <Paragraphs>174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Calibri</vt:lpstr>
      <vt:lpstr>Cambria Math</vt:lpstr>
      <vt:lpstr>Helvetica</vt:lpstr>
      <vt:lpstr>Symbol</vt:lpstr>
      <vt:lpstr>Times</vt:lpstr>
      <vt:lpstr>Times New Roman</vt:lpstr>
      <vt:lpstr>Default Design</vt:lpstr>
      <vt:lpstr>Equation</vt:lpstr>
      <vt:lpstr>PowerPoint Presentation</vt:lpstr>
    </vt:vector>
  </TitlesOfParts>
  <Company>HSX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Stefan</dc:creator>
  <cp:lastModifiedBy>Chuanbao Deng</cp:lastModifiedBy>
  <cp:revision>749</cp:revision>
  <cp:lastPrinted>2015-11-13T15:13:21Z</cp:lastPrinted>
  <dcterms:created xsi:type="dcterms:W3CDTF">2003-10-22T11:56:04Z</dcterms:created>
  <dcterms:modified xsi:type="dcterms:W3CDTF">2015-11-24T17:33:22Z</dcterms:modified>
</cp:coreProperties>
</file>