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918400" cy="16459200"/>
  <p:notesSz cx="6858000" cy="9144000"/>
  <p:defaultTextStyle>
    <a:defPPr>
      <a:defRPr lang="en-US"/>
    </a:defPPr>
    <a:lvl1pPr algn="ctr" rtl="0" fontAlgn="base">
      <a:spcBef>
        <a:spcPct val="0"/>
      </a:spcBef>
      <a:spcAft>
        <a:spcPct val="0"/>
      </a:spcAft>
      <a:defRPr sz="1600" kern="1200">
        <a:solidFill>
          <a:schemeClr val="tx1"/>
        </a:solidFill>
        <a:latin typeface="Times New Roman" charset="0"/>
        <a:ea typeface="+mn-ea"/>
        <a:cs typeface="+mn-cs"/>
      </a:defRPr>
    </a:lvl1pPr>
    <a:lvl2pPr marL="457200" algn="ctr" rtl="0" fontAlgn="base">
      <a:spcBef>
        <a:spcPct val="0"/>
      </a:spcBef>
      <a:spcAft>
        <a:spcPct val="0"/>
      </a:spcAft>
      <a:defRPr sz="1600" kern="1200">
        <a:solidFill>
          <a:schemeClr val="tx1"/>
        </a:solidFill>
        <a:latin typeface="Times New Roman" charset="0"/>
        <a:ea typeface="+mn-ea"/>
        <a:cs typeface="+mn-cs"/>
      </a:defRPr>
    </a:lvl2pPr>
    <a:lvl3pPr marL="914400" algn="ctr" rtl="0" fontAlgn="base">
      <a:spcBef>
        <a:spcPct val="0"/>
      </a:spcBef>
      <a:spcAft>
        <a:spcPct val="0"/>
      </a:spcAft>
      <a:defRPr sz="1600" kern="1200">
        <a:solidFill>
          <a:schemeClr val="tx1"/>
        </a:solidFill>
        <a:latin typeface="Times New Roman" charset="0"/>
        <a:ea typeface="+mn-ea"/>
        <a:cs typeface="+mn-cs"/>
      </a:defRPr>
    </a:lvl3pPr>
    <a:lvl4pPr marL="1371600" algn="ctr" rtl="0" fontAlgn="base">
      <a:spcBef>
        <a:spcPct val="0"/>
      </a:spcBef>
      <a:spcAft>
        <a:spcPct val="0"/>
      </a:spcAft>
      <a:defRPr sz="1600" kern="1200">
        <a:solidFill>
          <a:schemeClr val="tx1"/>
        </a:solidFill>
        <a:latin typeface="Times New Roman" charset="0"/>
        <a:ea typeface="+mn-ea"/>
        <a:cs typeface="+mn-cs"/>
      </a:defRPr>
    </a:lvl4pPr>
    <a:lvl5pPr marL="1828800" algn="ctr" rtl="0" fontAlgn="base">
      <a:spcBef>
        <a:spcPct val="0"/>
      </a:spcBef>
      <a:spcAft>
        <a:spcPct val="0"/>
      </a:spcAft>
      <a:defRPr sz="1600" kern="1200">
        <a:solidFill>
          <a:schemeClr val="tx1"/>
        </a:solidFill>
        <a:latin typeface="Times New Roman" charset="0"/>
        <a:ea typeface="+mn-ea"/>
        <a:cs typeface="+mn-cs"/>
      </a:defRPr>
    </a:lvl5pPr>
    <a:lvl6pPr marL="2286000" algn="l" defTabSz="914400" rtl="0" eaLnBrk="1" latinLnBrk="0" hangingPunct="1">
      <a:defRPr sz="1600" kern="1200">
        <a:solidFill>
          <a:schemeClr val="tx1"/>
        </a:solidFill>
        <a:latin typeface="Times New Roman" charset="0"/>
        <a:ea typeface="+mn-ea"/>
        <a:cs typeface="+mn-cs"/>
      </a:defRPr>
    </a:lvl6pPr>
    <a:lvl7pPr marL="2743200" algn="l" defTabSz="914400" rtl="0" eaLnBrk="1" latinLnBrk="0" hangingPunct="1">
      <a:defRPr sz="1600" kern="1200">
        <a:solidFill>
          <a:schemeClr val="tx1"/>
        </a:solidFill>
        <a:latin typeface="Times New Roman" charset="0"/>
        <a:ea typeface="+mn-ea"/>
        <a:cs typeface="+mn-cs"/>
      </a:defRPr>
    </a:lvl7pPr>
    <a:lvl8pPr marL="3200400" algn="l" defTabSz="914400" rtl="0" eaLnBrk="1" latinLnBrk="0" hangingPunct="1">
      <a:defRPr sz="1600" kern="1200">
        <a:solidFill>
          <a:schemeClr val="tx1"/>
        </a:solidFill>
        <a:latin typeface="Times New Roman" charset="0"/>
        <a:ea typeface="+mn-ea"/>
        <a:cs typeface="+mn-cs"/>
      </a:defRPr>
    </a:lvl8pPr>
    <a:lvl9pPr marL="3657600" algn="l" defTabSz="914400" rtl="0" eaLnBrk="1" latinLnBrk="0" hangingPunct="1">
      <a:defRPr sz="16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5184">
          <p15:clr>
            <a:srgbClr val="A4A3A4"/>
          </p15:clr>
        </p15:guide>
        <p15:guide id="2" pos="10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0034"/>
    <a:srgbClr val="CC0000"/>
    <a:srgbClr val="FF0000"/>
    <a:srgbClr val="339933"/>
    <a:srgbClr val="0033CC"/>
    <a:srgbClr val="FF0066"/>
    <a:srgbClr val="FF99C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15" autoAdjust="0"/>
    <p:restoredTop sz="86441" autoAdjust="0"/>
  </p:normalViewPr>
  <p:slideViewPr>
    <p:cSldViewPr>
      <p:cViewPr>
        <p:scale>
          <a:sx n="200" d="100"/>
          <a:sy n="200" d="100"/>
        </p:scale>
        <p:origin x="-2064" y="-14736"/>
      </p:cViewPr>
      <p:guideLst>
        <p:guide orient="horz" pos="5184"/>
        <p:guide pos="10560"/>
      </p:guideLst>
    </p:cSldViewPr>
  </p:slideViewPr>
  <p:outlineViewPr>
    <p:cViewPr>
      <p:scale>
        <a:sx n="33" d="100"/>
        <a:sy n="33" d="100"/>
      </p:scale>
      <p:origin x="21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A246B4E-7C91-4487-923A-F26A89E5EF61}" type="datetimeFigureOut">
              <a:rPr lang="en-US"/>
              <a:pPr>
                <a:defRPr/>
              </a:pPr>
              <a:t>3/11/2015</a:t>
            </a:fld>
            <a:endParaRPr lang="en-US"/>
          </a:p>
        </p:txBody>
      </p:sp>
      <p:sp>
        <p:nvSpPr>
          <p:cNvPr id="4" name="Slide Image Placeholder 3"/>
          <p:cNvSpPr>
            <a:spLocks noGrp="1" noRot="1" noChangeAspect="1"/>
          </p:cNvSpPr>
          <p:nvPr>
            <p:ph type="sldImg" idx="2"/>
          </p:nvPr>
        </p:nvSpPr>
        <p:spPr>
          <a:xfrm>
            <a:off x="0" y="685800"/>
            <a:ext cx="6858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24CE2AB0-0D94-4660-8581-09A351F47F43}" type="slidenum">
              <a:rPr lang="en-US"/>
              <a:pPr>
                <a:defRPr/>
              </a:pPr>
              <a:t>‹#›</a:t>
            </a:fld>
            <a:endParaRPr lang="en-US"/>
          </a:p>
        </p:txBody>
      </p:sp>
    </p:spTree>
    <p:extLst>
      <p:ext uri="{BB962C8B-B14F-4D97-AF65-F5344CB8AC3E}">
        <p14:creationId xmlns:p14="http://schemas.microsoft.com/office/powerpoint/2010/main" val="36585783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6599A87-1087-4E2C-82BF-174900C39B54}" type="slidenum">
              <a:rPr lang="en-US"/>
              <a:pPr/>
              <a:t>1</a:t>
            </a:fld>
            <a:endParaRPr lang="en-US"/>
          </a:p>
        </p:txBody>
      </p:sp>
    </p:spTree>
    <p:extLst>
      <p:ext uri="{BB962C8B-B14F-4D97-AF65-F5344CB8AC3E}">
        <p14:creationId xmlns:p14="http://schemas.microsoft.com/office/powerpoint/2010/main" val="1441455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3" y="5113338"/>
            <a:ext cx="27981275" cy="3527425"/>
          </a:xfr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3"/>
            <a:ext cx="23044150" cy="42068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647281-F408-42DE-ABB2-5235AD4D6F4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A49718-8252-4FD0-B6E9-DDA97C311FA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5" y="10575925"/>
            <a:ext cx="27981275" cy="32702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5" y="6975475"/>
            <a:ext cx="27981275" cy="36004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53039-44CB-4800-B3E2-6598BDB57DB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468563" y="4756150"/>
            <a:ext cx="13914437" cy="9874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4756150"/>
            <a:ext cx="13914438" cy="9874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05031D-DD33-4D9D-A319-770DB8BE794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8813"/>
            <a:ext cx="29625925" cy="2743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5" cy="15351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0"/>
            <a:ext cx="14544675" cy="9483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0"/>
            <a:ext cx="14549438" cy="9483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C978549-3BEC-4F14-A4D1-90BDCCF29D1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629ED4-117C-47C2-A5A7-9AF34E1975F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116E74-28D4-4B38-B566-07EE79BFAAF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38"/>
            <a:ext cx="10829925" cy="27892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38"/>
            <a:ext cx="18402300" cy="140477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5" cy="112585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2ADD0B-7904-435E-A407-9E8F92B2E56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0" y="11522075"/>
            <a:ext cx="19751675" cy="135890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0" y="1470025"/>
            <a:ext cx="19751675" cy="98758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0" y="12880975"/>
            <a:ext cx="19751675" cy="19319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FDEB90-AFDA-4033-BAC9-C54DB3C866A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2206EC-4962-4BBE-BAF9-FC95A4D13D3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55313" y="1463675"/>
            <a:ext cx="6994525" cy="13166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468563" y="1463675"/>
            <a:ext cx="20834350" cy="13166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CF676D-ECC9-4F61-AE36-A5F97A152DB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468563" y="1463675"/>
            <a:ext cx="27981275" cy="2743200"/>
          </a:xfrm>
          <a:prstGeom prst="rect">
            <a:avLst/>
          </a:prstGeom>
          <a:noFill/>
          <a:ln w="9525">
            <a:noFill/>
            <a:miter lim="800000"/>
            <a:headEnd/>
            <a:tailEnd/>
          </a:ln>
        </p:spPr>
        <p:txBody>
          <a:bodyPr vert="horz" wrap="square" lIns="250767" tIns="125384" rIns="250767" bIns="125384"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2468563" y="4756150"/>
            <a:ext cx="27981275" cy="9874250"/>
          </a:xfrm>
          <a:prstGeom prst="rect">
            <a:avLst/>
          </a:prstGeom>
          <a:noFill/>
          <a:ln w="9525">
            <a:noFill/>
            <a:miter lim="800000"/>
            <a:headEnd/>
            <a:tailEnd/>
          </a:ln>
        </p:spPr>
        <p:txBody>
          <a:bodyPr vert="horz" wrap="square" lIns="250767" tIns="125384" rIns="250767" bIns="12538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468563" y="14997113"/>
            <a:ext cx="6858000"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lgn="l">
              <a:defRPr sz="3900" smtClean="0"/>
            </a:lvl1pPr>
          </a:lstStyle>
          <a:p>
            <a:pPr>
              <a:defRPr/>
            </a:pPr>
            <a:endParaRPr lang="en-US"/>
          </a:p>
        </p:txBody>
      </p:sp>
      <p:sp>
        <p:nvSpPr>
          <p:cNvPr id="1029" name="Rectangle 5"/>
          <p:cNvSpPr>
            <a:spLocks noGrp="1" noChangeArrowheads="1"/>
          </p:cNvSpPr>
          <p:nvPr>
            <p:ph type="ftr" sz="quarter" idx="3"/>
          </p:nvPr>
        </p:nvSpPr>
        <p:spPr bwMode="auto">
          <a:xfrm>
            <a:off x="11247438" y="14997113"/>
            <a:ext cx="10423525"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defRPr sz="3900" smtClean="0"/>
            </a:lvl1pPr>
          </a:lstStyle>
          <a:p>
            <a:pPr>
              <a:defRPr/>
            </a:pPr>
            <a:endParaRPr lang="en-US"/>
          </a:p>
        </p:txBody>
      </p:sp>
      <p:sp>
        <p:nvSpPr>
          <p:cNvPr id="1030" name="Rectangle 6"/>
          <p:cNvSpPr>
            <a:spLocks noGrp="1" noChangeArrowheads="1"/>
          </p:cNvSpPr>
          <p:nvPr>
            <p:ph type="sldNum" sz="quarter" idx="4"/>
          </p:nvPr>
        </p:nvSpPr>
        <p:spPr bwMode="auto">
          <a:xfrm>
            <a:off x="23591838" y="14997113"/>
            <a:ext cx="6858000" cy="1096962"/>
          </a:xfrm>
          <a:prstGeom prst="rect">
            <a:avLst/>
          </a:prstGeom>
          <a:noFill/>
          <a:ln w="9525">
            <a:noFill/>
            <a:miter lim="800000"/>
            <a:headEnd/>
            <a:tailEnd/>
          </a:ln>
          <a:effectLst/>
        </p:spPr>
        <p:txBody>
          <a:bodyPr vert="horz" wrap="square" lIns="250767" tIns="125384" rIns="250767" bIns="125384" numCol="1" anchor="t" anchorCtr="0" compatLnSpc="1">
            <a:prstTxWarp prst="textNoShape">
              <a:avLst/>
            </a:prstTxWarp>
          </a:bodyPr>
          <a:lstStyle>
            <a:lvl1pPr algn="r">
              <a:defRPr sz="3900" smtClean="0"/>
            </a:lvl1pPr>
          </a:lstStyle>
          <a:p>
            <a:pPr>
              <a:defRPr/>
            </a:pPr>
            <a:fld id="{4C43B6F8-7E0B-486E-BB01-5A9DBD37A63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508250" rtl="0" eaLnBrk="0" fontAlgn="base" hangingPunct="0">
        <a:spcBef>
          <a:spcPct val="0"/>
        </a:spcBef>
        <a:spcAft>
          <a:spcPct val="0"/>
        </a:spcAft>
        <a:defRPr sz="12100">
          <a:solidFill>
            <a:schemeClr val="tx2"/>
          </a:solidFill>
          <a:latin typeface="+mj-lt"/>
          <a:ea typeface="+mj-ea"/>
          <a:cs typeface="+mj-cs"/>
        </a:defRPr>
      </a:lvl1pPr>
      <a:lvl2pPr algn="ctr" defTabSz="2508250" rtl="0" eaLnBrk="0" fontAlgn="base" hangingPunct="0">
        <a:spcBef>
          <a:spcPct val="0"/>
        </a:spcBef>
        <a:spcAft>
          <a:spcPct val="0"/>
        </a:spcAft>
        <a:defRPr sz="12100">
          <a:solidFill>
            <a:schemeClr val="tx2"/>
          </a:solidFill>
          <a:latin typeface="Times New Roman" charset="0"/>
        </a:defRPr>
      </a:lvl2pPr>
      <a:lvl3pPr algn="ctr" defTabSz="2508250" rtl="0" eaLnBrk="0" fontAlgn="base" hangingPunct="0">
        <a:spcBef>
          <a:spcPct val="0"/>
        </a:spcBef>
        <a:spcAft>
          <a:spcPct val="0"/>
        </a:spcAft>
        <a:defRPr sz="12100">
          <a:solidFill>
            <a:schemeClr val="tx2"/>
          </a:solidFill>
          <a:latin typeface="Times New Roman" charset="0"/>
        </a:defRPr>
      </a:lvl3pPr>
      <a:lvl4pPr algn="ctr" defTabSz="2508250" rtl="0" eaLnBrk="0" fontAlgn="base" hangingPunct="0">
        <a:spcBef>
          <a:spcPct val="0"/>
        </a:spcBef>
        <a:spcAft>
          <a:spcPct val="0"/>
        </a:spcAft>
        <a:defRPr sz="12100">
          <a:solidFill>
            <a:schemeClr val="tx2"/>
          </a:solidFill>
          <a:latin typeface="Times New Roman" charset="0"/>
        </a:defRPr>
      </a:lvl4pPr>
      <a:lvl5pPr algn="ctr" defTabSz="2508250" rtl="0" eaLnBrk="0" fontAlgn="base" hangingPunct="0">
        <a:spcBef>
          <a:spcPct val="0"/>
        </a:spcBef>
        <a:spcAft>
          <a:spcPct val="0"/>
        </a:spcAft>
        <a:defRPr sz="12100">
          <a:solidFill>
            <a:schemeClr val="tx2"/>
          </a:solidFill>
          <a:latin typeface="Times New Roman" charset="0"/>
        </a:defRPr>
      </a:lvl5pPr>
      <a:lvl6pPr marL="457200" algn="ctr" defTabSz="2508250" rtl="0" fontAlgn="base">
        <a:spcBef>
          <a:spcPct val="0"/>
        </a:spcBef>
        <a:spcAft>
          <a:spcPct val="0"/>
        </a:spcAft>
        <a:defRPr sz="12100">
          <a:solidFill>
            <a:schemeClr val="tx2"/>
          </a:solidFill>
          <a:latin typeface="Times New Roman" charset="0"/>
        </a:defRPr>
      </a:lvl6pPr>
      <a:lvl7pPr marL="914400" algn="ctr" defTabSz="2508250" rtl="0" fontAlgn="base">
        <a:spcBef>
          <a:spcPct val="0"/>
        </a:spcBef>
        <a:spcAft>
          <a:spcPct val="0"/>
        </a:spcAft>
        <a:defRPr sz="12100">
          <a:solidFill>
            <a:schemeClr val="tx2"/>
          </a:solidFill>
          <a:latin typeface="Times New Roman" charset="0"/>
        </a:defRPr>
      </a:lvl7pPr>
      <a:lvl8pPr marL="1371600" algn="ctr" defTabSz="2508250" rtl="0" fontAlgn="base">
        <a:spcBef>
          <a:spcPct val="0"/>
        </a:spcBef>
        <a:spcAft>
          <a:spcPct val="0"/>
        </a:spcAft>
        <a:defRPr sz="12100">
          <a:solidFill>
            <a:schemeClr val="tx2"/>
          </a:solidFill>
          <a:latin typeface="Times New Roman" charset="0"/>
        </a:defRPr>
      </a:lvl8pPr>
      <a:lvl9pPr marL="1828800" algn="ctr" defTabSz="2508250" rtl="0" fontAlgn="base">
        <a:spcBef>
          <a:spcPct val="0"/>
        </a:spcBef>
        <a:spcAft>
          <a:spcPct val="0"/>
        </a:spcAft>
        <a:defRPr sz="12100">
          <a:solidFill>
            <a:schemeClr val="tx2"/>
          </a:solidFill>
          <a:latin typeface="Times New Roman" charset="0"/>
        </a:defRPr>
      </a:lvl9pPr>
    </p:titleStyle>
    <p:bodyStyle>
      <a:lvl1pPr marL="941388" indent="-941388" algn="l" defTabSz="2508250" rtl="0" eaLnBrk="0" fontAlgn="base" hangingPunct="0">
        <a:spcBef>
          <a:spcPct val="20000"/>
        </a:spcBef>
        <a:spcAft>
          <a:spcPct val="0"/>
        </a:spcAft>
        <a:buChar char="•"/>
        <a:defRPr sz="8800">
          <a:solidFill>
            <a:schemeClr val="tx1"/>
          </a:solidFill>
          <a:latin typeface="+mn-lt"/>
          <a:ea typeface="+mn-ea"/>
          <a:cs typeface="+mn-cs"/>
        </a:defRPr>
      </a:lvl1pPr>
      <a:lvl2pPr marL="2036763" indent="-782638" algn="l" defTabSz="2508250" rtl="0" eaLnBrk="0" fontAlgn="base" hangingPunct="0">
        <a:spcBef>
          <a:spcPct val="20000"/>
        </a:spcBef>
        <a:spcAft>
          <a:spcPct val="0"/>
        </a:spcAft>
        <a:buChar char="–"/>
        <a:defRPr sz="7700">
          <a:solidFill>
            <a:schemeClr val="tx1"/>
          </a:solidFill>
          <a:latin typeface="+mn-lt"/>
        </a:defRPr>
      </a:lvl2pPr>
      <a:lvl3pPr marL="3135313" indent="-627063" algn="l" defTabSz="2508250" rtl="0" eaLnBrk="0" fontAlgn="base" hangingPunct="0">
        <a:spcBef>
          <a:spcPct val="20000"/>
        </a:spcBef>
        <a:spcAft>
          <a:spcPct val="0"/>
        </a:spcAft>
        <a:buChar char="•"/>
        <a:defRPr sz="6600">
          <a:solidFill>
            <a:schemeClr val="tx1"/>
          </a:solidFill>
          <a:latin typeface="+mn-lt"/>
        </a:defRPr>
      </a:lvl3pPr>
      <a:lvl4pPr marL="4387850" indent="-625475" algn="l" defTabSz="2508250" rtl="0" eaLnBrk="0" fontAlgn="base" hangingPunct="0">
        <a:spcBef>
          <a:spcPct val="20000"/>
        </a:spcBef>
        <a:spcAft>
          <a:spcPct val="0"/>
        </a:spcAft>
        <a:buChar char="–"/>
        <a:defRPr sz="5500">
          <a:solidFill>
            <a:schemeClr val="tx1"/>
          </a:solidFill>
          <a:latin typeface="+mn-lt"/>
        </a:defRPr>
      </a:lvl4pPr>
      <a:lvl5pPr marL="5641975" indent="-627063" algn="l" defTabSz="2508250" rtl="0" eaLnBrk="0" fontAlgn="base" hangingPunct="0">
        <a:spcBef>
          <a:spcPct val="20000"/>
        </a:spcBef>
        <a:spcAft>
          <a:spcPct val="0"/>
        </a:spcAft>
        <a:buChar char="»"/>
        <a:defRPr sz="5500">
          <a:solidFill>
            <a:schemeClr val="tx1"/>
          </a:solidFill>
          <a:latin typeface="+mn-lt"/>
        </a:defRPr>
      </a:lvl5pPr>
      <a:lvl6pPr marL="6099175" indent="-627063" algn="l" defTabSz="2508250" rtl="0" fontAlgn="base">
        <a:spcBef>
          <a:spcPct val="20000"/>
        </a:spcBef>
        <a:spcAft>
          <a:spcPct val="0"/>
        </a:spcAft>
        <a:buChar char="»"/>
        <a:defRPr sz="5500">
          <a:solidFill>
            <a:schemeClr val="tx1"/>
          </a:solidFill>
          <a:latin typeface="+mn-lt"/>
        </a:defRPr>
      </a:lvl6pPr>
      <a:lvl7pPr marL="6556375" indent="-627063" algn="l" defTabSz="2508250" rtl="0" fontAlgn="base">
        <a:spcBef>
          <a:spcPct val="20000"/>
        </a:spcBef>
        <a:spcAft>
          <a:spcPct val="0"/>
        </a:spcAft>
        <a:buChar char="»"/>
        <a:defRPr sz="5500">
          <a:solidFill>
            <a:schemeClr val="tx1"/>
          </a:solidFill>
          <a:latin typeface="+mn-lt"/>
        </a:defRPr>
      </a:lvl7pPr>
      <a:lvl8pPr marL="7013575" indent="-627063" algn="l" defTabSz="2508250" rtl="0" fontAlgn="base">
        <a:spcBef>
          <a:spcPct val="20000"/>
        </a:spcBef>
        <a:spcAft>
          <a:spcPct val="0"/>
        </a:spcAft>
        <a:buChar char="»"/>
        <a:defRPr sz="5500">
          <a:solidFill>
            <a:schemeClr val="tx1"/>
          </a:solidFill>
          <a:latin typeface="+mn-lt"/>
        </a:defRPr>
      </a:lvl8pPr>
      <a:lvl9pPr marL="7470775" indent="-627063" algn="l" defTabSz="2508250" rtl="0" fontAlgn="base">
        <a:spcBef>
          <a:spcPct val="20000"/>
        </a:spcBef>
        <a:spcAft>
          <a:spcPct val="0"/>
        </a:spcAft>
        <a:buChar char="»"/>
        <a:defRPr sz="5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wmf"/><Relationship Id="rId26" Type="http://schemas.openxmlformats.org/officeDocument/2006/relationships/image" Target="../media/image6.wmf"/><Relationship Id="rId39" Type="http://schemas.openxmlformats.org/officeDocument/2006/relationships/image" Target="../media/image27.jpeg"/><Relationship Id="rId21" Type="http://schemas.openxmlformats.org/officeDocument/2006/relationships/oleObject" Target="../embeddings/oleObject4.bin"/><Relationship Id="rId34" Type="http://schemas.openxmlformats.org/officeDocument/2006/relationships/image" Target="../media/image22.jpeg"/><Relationship Id="rId42" Type="http://schemas.openxmlformats.org/officeDocument/2006/relationships/image" Target="../media/image30.jpeg"/><Relationship Id="rId47" Type="http://schemas.openxmlformats.org/officeDocument/2006/relationships/image" Target="../media/image33.jpeg"/><Relationship Id="rId50" Type="http://schemas.openxmlformats.org/officeDocument/2006/relationships/image" Target="../media/image36.jpeg"/><Relationship Id="rId55" Type="http://schemas.openxmlformats.org/officeDocument/2006/relationships/image" Target="../media/image41.jpeg"/><Relationship Id="rId7" Type="http://schemas.openxmlformats.org/officeDocument/2006/relationships/image" Target="../media/image12.jpeg"/><Relationship Id="rId2" Type="http://schemas.openxmlformats.org/officeDocument/2006/relationships/slideLayout" Target="../slideLayouts/slideLayout7.xml"/><Relationship Id="rId16" Type="http://schemas.openxmlformats.org/officeDocument/2006/relationships/image" Target="../media/image160.png"/><Relationship Id="rId29" Type="http://schemas.openxmlformats.org/officeDocument/2006/relationships/oleObject" Target="../embeddings/oleObject7.bin"/><Relationship Id="rId11" Type="http://schemas.openxmlformats.org/officeDocument/2006/relationships/image" Target="../media/image16.png"/><Relationship Id="rId24" Type="http://schemas.openxmlformats.org/officeDocument/2006/relationships/image" Target="../media/image5.wmf"/><Relationship Id="rId32" Type="http://schemas.openxmlformats.org/officeDocument/2006/relationships/image" Target="../media/image8.wmf"/><Relationship Id="rId37" Type="http://schemas.openxmlformats.org/officeDocument/2006/relationships/image" Target="../media/image25.jpeg"/><Relationship Id="rId40" Type="http://schemas.openxmlformats.org/officeDocument/2006/relationships/image" Target="../media/image28.jpeg"/><Relationship Id="rId53" Type="http://schemas.openxmlformats.org/officeDocument/2006/relationships/image" Target="../media/image39.jpeg"/><Relationship Id="rId58" Type="http://schemas.openxmlformats.org/officeDocument/2006/relationships/image" Target="../media/image44.jpeg"/><Relationship Id="rId5" Type="http://schemas.openxmlformats.org/officeDocument/2006/relationships/image" Target="../media/image10.jpeg"/><Relationship Id="rId19" Type="http://schemas.openxmlformats.org/officeDocument/2006/relationships/oleObject" Target="../embeddings/oleObject3.bin"/><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oleObject" Target="../embeddings/oleObject1.bin"/><Relationship Id="rId22" Type="http://schemas.openxmlformats.org/officeDocument/2006/relationships/image" Target="../media/image4.wmf"/><Relationship Id="rId27" Type="http://schemas.openxmlformats.org/officeDocument/2006/relationships/image" Target="../media/image19.png"/><Relationship Id="rId30" Type="http://schemas.openxmlformats.org/officeDocument/2006/relationships/image" Target="../media/image7.wmf"/><Relationship Id="rId35" Type="http://schemas.openxmlformats.org/officeDocument/2006/relationships/image" Target="../media/image23.jpeg"/><Relationship Id="rId43" Type="http://schemas.openxmlformats.org/officeDocument/2006/relationships/image" Target="../media/image31.jpeg"/><Relationship Id="rId48" Type="http://schemas.openxmlformats.org/officeDocument/2006/relationships/image" Target="../media/image34.jpeg"/><Relationship Id="rId56" Type="http://schemas.openxmlformats.org/officeDocument/2006/relationships/image" Target="../media/image42.jpeg"/><Relationship Id="rId8" Type="http://schemas.openxmlformats.org/officeDocument/2006/relationships/image" Target="../media/image13.jpeg"/><Relationship Id="rId51" Type="http://schemas.openxmlformats.org/officeDocument/2006/relationships/image" Target="../media/image37.jpeg"/><Relationship Id="rId3" Type="http://schemas.openxmlformats.org/officeDocument/2006/relationships/notesSlide" Target="../notesSlides/notesSlide1.xml"/><Relationship Id="rId12" Type="http://schemas.openxmlformats.org/officeDocument/2006/relationships/image" Target="../media/image17.jpeg"/><Relationship Id="rId17" Type="http://schemas.openxmlformats.org/officeDocument/2006/relationships/oleObject" Target="../embeddings/oleObject2.bin"/><Relationship Id="rId25" Type="http://schemas.openxmlformats.org/officeDocument/2006/relationships/oleObject" Target="../embeddings/oleObject6.bin"/><Relationship Id="rId33" Type="http://schemas.openxmlformats.org/officeDocument/2006/relationships/image" Target="../media/image21.jpeg"/><Relationship Id="rId38" Type="http://schemas.openxmlformats.org/officeDocument/2006/relationships/image" Target="../media/image26.jpeg"/><Relationship Id="rId46" Type="http://schemas.openxmlformats.org/officeDocument/2006/relationships/image" Target="../media/image34.png"/><Relationship Id="rId59" Type="http://schemas.openxmlformats.org/officeDocument/2006/relationships/image" Target="../media/image45.png"/><Relationship Id="rId20" Type="http://schemas.openxmlformats.org/officeDocument/2006/relationships/image" Target="../media/image3.wmf"/><Relationship Id="rId41" Type="http://schemas.openxmlformats.org/officeDocument/2006/relationships/image" Target="../media/image29.jpeg"/><Relationship Id="rId54" Type="http://schemas.openxmlformats.org/officeDocument/2006/relationships/image" Target="../media/image40.jpeg"/><Relationship Id="rId1" Type="http://schemas.openxmlformats.org/officeDocument/2006/relationships/vmlDrawing" Target="../drawings/vmlDrawing1.vml"/><Relationship Id="rId6" Type="http://schemas.openxmlformats.org/officeDocument/2006/relationships/image" Target="../media/image11.jpeg"/><Relationship Id="rId15" Type="http://schemas.openxmlformats.org/officeDocument/2006/relationships/image" Target="../media/image1.wmf"/><Relationship Id="rId23" Type="http://schemas.openxmlformats.org/officeDocument/2006/relationships/oleObject" Target="../embeddings/oleObject5.bin"/><Relationship Id="rId28" Type="http://schemas.openxmlformats.org/officeDocument/2006/relationships/image" Target="../media/image20.png"/><Relationship Id="rId36" Type="http://schemas.openxmlformats.org/officeDocument/2006/relationships/image" Target="../media/image24.jpeg"/><Relationship Id="rId49" Type="http://schemas.openxmlformats.org/officeDocument/2006/relationships/image" Target="../media/image35.jpeg"/><Relationship Id="rId57" Type="http://schemas.openxmlformats.org/officeDocument/2006/relationships/image" Target="../media/image43.jpeg"/><Relationship Id="rId10" Type="http://schemas.openxmlformats.org/officeDocument/2006/relationships/image" Target="../media/image15.jpeg"/><Relationship Id="rId31" Type="http://schemas.openxmlformats.org/officeDocument/2006/relationships/oleObject" Target="../embeddings/oleObject8.bin"/><Relationship Id="rId44" Type="http://schemas.openxmlformats.org/officeDocument/2006/relationships/image" Target="../media/image32.png"/><Relationship Id="rId52"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Picture 2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77944" y="3343453"/>
            <a:ext cx="1833066" cy="1248958"/>
          </a:xfrm>
          <a:prstGeom prst="rect">
            <a:avLst/>
          </a:prstGeom>
        </p:spPr>
      </p:pic>
      <p:pic>
        <p:nvPicPr>
          <p:cNvPr id="330" name="Picture 3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940399" y="4389800"/>
            <a:ext cx="1968476" cy="1341220"/>
          </a:xfrm>
          <a:prstGeom prst="rect">
            <a:avLst/>
          </a:prstGeom>
        </p:spPr>
      </p:pic>
      <p:sp>
        <p:nvSpPr>
          <p:cNvPr id="218" name="TextBox 217"/>
          <p:cNvSpPr txBox="1"/>
          <p:nvPr/>
        </p:nvSpPr>
        <p:spPr>
          <a:xfrm>
            <a:off x="19668328" y="2850426"/>
            <a:ext cx="2908211" cy="523220"/>
          </a:xfrm>
          <a:prstGeom prst="rect">
            <a:avLst/>
          </a:prstGeom>
          <a:solidFill>
            <a:schemeClr val="bg1"/>
          </a:solidFill>
          <a:ln>
            <a:noFill/>
          </a:ln>
          <a:effectLst/>
        </p:spPr>
        <p:txBody>
          <a:bodyPr vert="horz" wrap="square" lIns="91440" tIns="45720" rIns="91440" bIns="45720" rtlCol="0" anchor="ctr">
            <a:spAutoFit/>
          </a:bodyPr>
          <a:lstStyle/>
          <a:p>
            <a:pPr algn="ctr" fontAlgn="auto">
              <a:spcAft>
                <a:spcPts val="0"/>
              </a:spcAft>
            </a:pPr>
            <a:r>
              <a:rPr lang="en-US" sz="1400" dirty="0" smtClean="0">
                <a:latin typeface="Times New Roman" panose="02020603050405020304" pitchFamily="18" charset="0"/>
              </a:rPr>
              <a:t>Profiles</a:t>
            </a:r>
            <a:r>
              <a:rPr lang="en-US" sz="1400" dirty="0">
                <a:latin typeface="Times New Roman" panose="02020603050405020304" pitchFamily="18" charset="0"/>
              </a:rPr>
              <a:t> </a:t>
            </a:r>
            <a:r>
              <a:rPr lang="en-US" sz="1400" dirty="0" smtClean="0">
                <a:latin typeface="Times New Roman" panose="02020603050405020304" pitchFamily="18" charset="0"/>
              </a:rPr>
              <a:t>of </a:t>
            </a:r>
            <a:r>
              <a:rPr lang="en-US" sz="1400" dirty="0">
                <a:latin typeface="Times New Roman" panose="02020603050405020304" pitchFamily="18" charset="0"/>
                <a:ea typeface="+mj-ea"/>
                <a:cs typeface="+mj-cs"/>
              </a:rPr>
              <a:t>d</a:t>
            </a:r>
            <a:r>
              <a:rPr kumimoji="0" lang="en-US" sz="1400" u="none" strike="noStrike" kern="1200" cap="none" spc="0" normalizeH="0" noProof="0" dirty="0" err="1" smtClean="0">
                <a:ln>
                  <a:noFill/>
                </a:ln>
                <a:effectLst/>
                <a:uLnTx/>
                <a:uFillTx/>
                <a:latin typeface="Times New Roman" panose="02020603050405020304" pitchFamily="18" charset="0"/>
                <a:ea typeface="+mj-ea"/>
                <a:cs typeface="+mj-cs"/>
              </a:rPr>
              <a:t>ensity</a:t>
            </a:r>
            <a:r>
              <a:rPr kumimoji="0" lang="en-US" sz="1400" u="none" strike="noStrike" kern="1200" cap="none" spc="0" normalizeH="0" noProof="0" dirty="0" smtClean="0">
                <a:ln>
                  <a:noFill/>
                </a:ln>
                <a:effectLst/>
                <a:uLnTx/>
                <a:uFillTx/>
                <a:latin typeface="Times New Roman" panose="02020603050405020304" pitchFamily="18" charset="0"/>
                <a:ea typeface="+mj-ea"/>
                <a:cs typeface="+mj-cs"/>
              </a:rPr>
              <a:t> </a:t>
            </a:r>
            <a:r>
              <a:rPr lang="en-US" sz="1400" dirty="0">
                <a:latin typeface="Times New Roman" panose="02020603050405020304" pitchFamily="18" charset="0"/>
                <a:ea typeface="+mj-ea"/>
                <a:cs typeface="+mj-cs"/>
              </a:rPr>
              <a:t>f</a:t>
            </a:r>
            <a:r>
              <a:rPr kumimoji="0" lang="en-US" sz="1400" u="none" strike="noStrike" kern="1200" cap="none" spc="0" normalizeH="0" noProof="0" dirty="0" err="1" smtClean="0">
                <a:ln>
                  <a:noFill/>
                </a:ln>
                <a:effectLst/>
                <a:uLnTx/>
                <a:uFillTx/>
                <a:latin typeface="Times New Roman" panose="02020603050405020304" pitchFamily="18" charset="0"/>
                <a:ea typeface="+mj-ea"/>
                <a:cs typeface="+mj-cs"/>
              </a:rPr>
              <a:t>luctuations</a:t>
            </a:r>
            <a:r>
              <a:rPr kumimoji="0" lang="en-US" sz="1400" u="none" strike="noStrike" kern="1200" cap="none" spc="0" normalizeH="0" noProof="0" dirty="0" smtClean="0">
                <a:ln>
                  <a:noFill/>
                </a:ln>
                <a:effectLst/>
                <a:uLnTx/>
                <a:uFillTx/>
                <a:latin typeface="Times New Roman" panose="02020603050405020304" pitchFamily="18" charset="0"/>
                <a:ea typeface="+mj-ea"/>
                <a:cs typeface="+mj-cs"/>
              </a:rPr>
              <a:t> </a:t>
            </a:r>
            <a:r>
              <a:rPr lang="en-US" sz="1400" dirty="0" smtClean="0">
                <a:latin typeface="Times New Roman" panose="02020603050405020304" pitchFamily="18" charset="0"/>
                <a:ea typeface="+mj-ea"/>
                <a:cs typeface="+mj-cs"/>
              </a:rPr>
              <a:t>in frequency </a:t>
            </a:r>
            <a:r>
              <a:rPr lang="en-US" sz="1400" dirty="0">
                <a:latin typeface="Times New Roman" panose="02020603050405020304" pitchFamily="18" charset="0"/>
                <a:ea typeface="+mj-ea"/>
                <a:cs typeface="+mj-cs"/>
              </a:rPr>
              <a:t>r</a:t>
            </a:r>
            <a:r>
              <a:rPr lang="en-US" sz="1400" dirty="0" smtClean="0">
                <a:latin typeface="Times New Roman" panose="02020603050405020304" pitchFamily="18" charset="0"/>
                <a:ea typeface="+mj-ea"/>
                <a:cs typeface="+mj-cs"/>
              </a:rPr>
              <a:t>ange of (20-110)kHz </a:t>
            </a:r>
            <a:endParaRPr kumimoji="0" lang="en-US" sz="1400" u="none" strike="noStrike" kern="1200" cap="none" spc="0" normalizeH="0" noProof="0" dirty="0" smtClean="0">
              <a:ln>
                <a:noFill/>
              </a:ln>
              <a:effectLst/>
              <a:uLnTx/>
              <a:uFillTx/>
              <a:latin typeface="Times New Roman" panose="02020603050405020304" pitchFamily="18" charset="0"/>
              <a:ea typeface="+mj-ea"/>
              <a:cs typeface="+mj-cs"/>
            </a:endParaRPr>
          </a:p>
        </p:txBody>
      </p:sp>
      <p:pic>
        <p:nvPicPr>
          <p:cNvPr id="328" name="Picture 3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939561" y="2510759"/>
            <a:ext cx="1970152" cy="1368332"/>
          </a:xfrm>
          <a:prstGeom prst="rect">
            <a:avLst/>
          </a:prstGeom>
        </p:spPr>
      </p:pic>
      <p:sp>
        <p:nvSpPr>
          <p:cNvPr id="261" name="TextBox 260"/>
          <p:cNvSpPr txBox="1"/>
          <p:nvPr/>
        </p:nvSpPr>
        <p:spPr>
          <a:xfrm>
            <a:off x="25528597" y="2944070"/>
            <a:ext cx="2289742" cy="323165"/>
          </a:xfrm>
          <a:prstGeom prst="rect">
            <a:avLst/>
          </a:prstGeom>
          <a:solidFill>
            <a:schemeClr val="bg1"/>
          </a:solidFill>
          <a:ln>
            <a:noFill/>
          </a:ln>
          <a:effectLst/>
        </p:spPr>
        <p:txBody>
          <a:bodyPr vert="horz" wrap="square" lIns="91440" tIns="45720" rIns="91440" bIns="45720" rtlCol="0" anchor="ctr">
            <a:sp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500" b="0" i="0" u="none" strike="noStrike" kern="1200" cap="none" spc="0" normalizeH="0" noProof="0" dirty="0" smtClean="0">
                <a:ln>
                  <a:noFill/>
                </a:ln>
                <a:effectLst/>
                <a:uLnTx/>
                <a:uFillTx/>
                <a:latin typeface="Arial" panose="020B0604020202020204" pitchFamily="34" charset="0"/>
                <a:ea typeface="+mj-ea"/>
                <a:cs typeface="+mj-cs"/>
              </a:rPr>
              <a:t>Core density fluctuations</a:t>
            </a:r>
          </a:p>
        </p:txBody>
      </p:sp>
      <p:sp>
        <p:nvSpPr>
          <p:cNvPr id="260" name="TextBox 259"/>
          <p:cNvSpPr txBox="1"/>
          <p:nvPr/>
        </p:nvSpPr>
        <p:spPr>
          <a:xfrm>
            <a:off x="22932878" y="2824948"/>
            <a:ext cx="2271724" cy="553998"/>
          </a:xfrm>
          <a:prstGeom prst="rect">
            <a:avLst/>
          </a:prstGeom>
          <a:solidFill>
            <a:schemeClr val="bg1"/>
          </a:solidFill>
          <a:ln>
            <a:noFill/>
          </a:ln>
          <a:effectLst/>
        </p:spPr>
        <p:txBody>
          <a:bodyPr vert="horz" wrap="square" lIns="91440" tIns="45720" rIns="91440" bIns="45720" rtlCol="0" anchor="ctr">
            <a:sp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500" b="0" i="0" u="none" strike="noStrike" kern="1200" cap="none" spc="0" normalizeH="0" noProof="0" dirty="0" smtClean="0">
                <a:ln>
                  <a:noFill/>
                </a:ln>
                <a:effectLst/>
                <a:uLnTx/>
                <a:uFillTx/>
                <a:latin typeface="Arial" panose="020B0604020202020204" pitchFamily="34" charset="0"/>
                <a:ea typeface="+mj-ea"/>
                <a:cs typeface="+mj-cs"/>
              </a:rPr>
              <a:t>Parallel flow measured by CHERS</a:t>
            </a:r>
          </a:p>
        </p:txBody>
      </p:sp>
      <p:pic>
        <p:nvPicPr>
          <p:cNvPr id="281" name="Picture 28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50423" y="9265198"/>
            <a:ext cx="2183233" cy="1487545"/>
          </a:xfrm>
          <a:prstGeom prst="rect">
            <a:avLst/>
          </a:prstGeom>
        </p:spPr>
      </p:pic>
      <p:pic>
        <p:nvPicPr>
          <p:cNvPr id="95" name="Picture 94" descr="GeoFact_R025_475.jpg"/>
          <p:cNvPicPr>
            <a:picLocks noChangeAspect="1"/>
          </p:cNvPicPr>
          <p:nvPr/>
        </p:nvPicPr>
        <p:blipFill>
          <a:blip r:embed="rId8" cstate="print"/>
          <a:stretch>
            <a:fillRect/>
          </a:stretch>
        </p:blipFill>
        <p:spPr>
          <a:xfrm>
            <a:off x="9934982" y="6957514"/>
            <a:ext cx="2074685" cy="1646167"/>
          </a:xfrm>
          <a:prstGeom prst="rect">
            <a:avLst/>
          </a:prstGeom>
        </p:spPr>
      </p:pic>
      <p:pic>
        <p:nvPicPr>
          <p:cNvPr id="85" name="Picture 84" descr="Differentail_2.jpg"/>
          <p:cNvPicPr>
            <a:picLocks noChangeAspect="1"/>
          </p:cNvPicPr>
          <p:nvPr/>
        </p:nvPicPr>
        <p:blipFill>
          <a:blip r:embed="rId9" cstate="print"/>
          <a:stretch>
            <a:fillRect/>
          </a:stretch>
        </p:blipFill>
        <p:spPr>
          <a:xfrm>
            <a:off x="6594130" y="6975818"/>
            <a:ext cx="2589315" cy="1779900"/>
          </a:xfrm>
          <a:prstGeom prst="rect">
            <a:avLst/>
          </a:prstGeom>
        </p:spPr>
      </p:pic>
      <p:sp>
        <p:nvSpPr>
          <p:cNvPr id="1040" name="Rectangle 428"/>
          <p:cNvSpPr>
            <a:spLocks noChangeArrowheads="1"/>
          </p:cNvSpPr>
          <p:nvPr/>
        </p:nvSpPr>
        <p:spPr bwMode="auto">
          <a:xfrm>
            <a:off x="2833688" y="11258550"/>
            <a:ext cx="2859087" cy="1588"/>
          </a:xfrm>
          <a:prstGeom prst="rect">
            <a:avLst/>
          </a:prstGeom>
          <a:noFill/>
          <a:ln w="9525">
            <a:noFill/>
            <a:miter lim="800000"/>
            <a:headEnd/>
            <a:tailEnd/>
          </a:ln>
        </p:spPr>
        <p:txBody>
          <a:bodyPr/>
          <a:lstStyle/>
          <a:p>
            <a:endParaRPr lang="en-US" dirty="0"/>
          </a:p>
        </p:txBody>
      </p:sp>
      <p:sp>
        <p:nvSpPr>
          <p:cNvPr id="1041" name="Text Box 429"/>
          <p:cNvSpPr txBox="1">
            <a:spLocks noChangeArrowheads="1"/>
          </p:cNvSpPr>
          <p:nvPr/>
        </p:nvSpPr>
        <p:spPr bwMode="auto">
          <a:xfrm>
            <a:off x="4800600" y="0"/>
            <a:ext cx="24003000" cy="800211"/>
          </a:xfrm>
          <a:prstGeom prst="rect">
            <a:avLst/>
          </a:prstGeom>
          <a:noFill/>
          <a:ln w="9525">
            <a:noFill/>
            <a:miter lim="800000"/>
            <a:headEnd/>
            <a:tailEnd/>
          </a:ln>
        </p:spPr>
        <p:txBody>
          <a:bodyPr lIns="60952" tIns="30476" rIns="60952" bIns="30476">
            <a:spAutoFit/>
          </a:bodyPr>
          <a:lstStyle/>
          <a:p>
            <a:pPr defTabSz="609600" eaLnBrk="0" hangingPunct="0"/>
            <a:r>
              <a:rPr lang="en-US" sz="4800" b="1" dirty="0" smtClean="0">
                <a:solidFill>
                  <a:srgbClr val="FF0000"/>
                </a:solidFill>
                <a:latin typeface="Calibri" charset="0"/>
                <a:cs typeface="Times New Roman" charset="0"/>
              </a:rPr>
              <a:t>Core Density Fluctuations in </a:t>
            </a:r>
            <a:r>
              <a:rPr lang="en-US" sz="4800" b="1" dirty="0">
                <a:solidFill>
                  <a:srgbClr val="FF0000"/>
                </a:solidFill>
                <a:latin typeface="Calibri" charset="0"/>
                <a:cs typeface="Times New Roman" charset="0"/>
              </a:rPr>
              <a:t>the HSX </a:t>
            </a:r>
            <a:r>
              <a:rPr lang="en-US" sz="4800" b="1" dirty="0" err="1">
                <a:solidFill>
                  <a:srgbClr val="FF0000"/>
                </a:solidFill>
                <a:latin typeface="Calibri" charset="0"/>
                <a:cs typeface="Times New Roman" charset="0"/>
              </a:rPr>
              <a:t>Stellarator</a:t>
            </a:r>
            <a:endParaRPr lang="en-US" sz="4800" b="1" dirty="0">
              <a:solidFill>
                <a:srgbClr val="FF0000"/>
              </a:solidFill>
              <a:cs typeface="Times New Roman" charset="0"/>
            </a:endParaRPr>
          </a:p>
        </p:txBody>
      </p:sp>
      <p:sp>
        <p:nvSpPr>
          <p:cNvPr id="2478" name="Text Box 430"/>
          <p:cNvSpPr txBox="1">
            <a:spLocks noChangeArrowheads="1"/>
          </p:cNvSpPr>
          <p:nvPr/>
        </p:nvSpPr>
        <p:spPr bwMode="auto">
          <a:xfrm>
            <a:off x="0" y="1811208"/>
            <a:ext cx="6358401"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Times New Roman" panose="02020603050405020304" pitchFamily="18" charset="0"/>
              </a:rPr>
              <a:t>Abstract</a:t>
            </a:r>
            <a:endParaRPr lang="en-US" sz="2400" b="1" dirty="0">
              <a:solidFill>
                <a:schemeClr val="bg1"/>
              </a:solidFill>
              <a:latin typeface="Times New Roman" panose="02020603050405020304" pitchFamily="18" charset="0"/>
            </a:endParaRPr>
          </a:p>
        </p:txBody>
      </p:sp>
      <p:sp>
        <p:nvSpPr>
          <p:cNvPr id="1043" name="Text Box 431"/>
          <p:cNvSpPr txBox="1">
            <a:spLocks noChangeArrowheads="1"/>
          </p:cNvSpPr>
          <p:nvPr/>
        </p:nvSpPr>
        <p:spPr bwMode="auto">
          <a:xfrm>
            <a:off x="2133600" y="762000"/>
            <a:ext cx="28784550" cy="923925"/>
          </a:xfrm>
          <a:prstGeom prst="rect">
            <a:avLst/>
          </a:prstGeom>
          <a:noFill/>
          <a:ln w="9525">
            <a:noFill/>
            <a:miter lim="800000"/>
            <a:headEnd/>
            <a:tailEnd/>
          </a:ln>
        </p:spPr>
        <p:txBody>
          <a:bodyPr lIns="60952" tIns="30476" rIns="60952" bIns="30476">
            <a:spAutoFit/>
          </a:bodyPr>
          <a:lstStyle/>
          <a:p>
            <a:pPr defTabSz="609600"/>
            <a:r>
              <a:rPr lang="en-US" sz="2800" b="1" dirty="0"/>
              <a:t>C. Deng , D.L. Brower</a:t>
            </a:r>
            <a:r>
              <a:rPr lang="en-US" sz="2800" b="1" dirty="0">
                <a:latin typeface="Arial" charset="0"/>
              </a:rPr>
              <a:t>, </a:t>
            </a:r>
            <a:r>
              <a:rPr lang="en-US" sz="2800" b="1" i="1" dirty="0">
                <a:solidFill>
                  <a:schemeClr val="accent2"/>
                </a:solidFill>
              </a:rPr>
              <a:t>University of California, Los Angeles</a:t>
            </a:r>
            <a:r>
              <a:rPr lang="en-US" sz="2800" b="1" i="1" dirty="0"/>
              <a:t>,</a:t>
            </a:r>
            <a:r>
              <a:rPr lang="en-US" sz="2800" b="1" dirty="0">
                <a:latin typeface="Arial" charset="0"/>
              </a:rPr>
              <a:t> </a:t>
            </a:r>
          </a:p>
          <a:p>
            <a:pPr defTabSz="609600"/>
            <a:r>
              <a:rPr lang="en-US" sz="2800" b="1" dirty="0">
                <a:solidFill>
                  <a:srgbClr val="333300"/>
                </a:solidFill>
                <a:cs typeface="Times New Roman" charset="0"/>
              </a:rPr>
              <a:t>D.T. Anderson, F.S.B. Anderson,  </a:t>
            </a:r>
            <a:r>
              <a:rPr lang="en-US" sz="2800" b="1" dirty="0" smtClean="0">
                <a:solidFill>
                  <a:srgbClr val="333300"/>
                </a:solidFill>
                <a:cs typeface="Times New Roman" charset="0"/>
              </a:rPr>
              <a:t>A. </a:t>
            </a:r>
            <a:r>
              <a:rPr lang="en-US" sz="2800" b="1" dirty="0" err="1" smtClean="0">
                <a:solidFill>
                  <a:srgbClr val="333300"/>
                </a:solidFill>
                <a:cs typeface="Times New Roman" charset="0"/>
              </a:rPr>
              <a:t>Briesemeister</a:t>
            </a:r>
            <a:r>
              <a:rPr lang="en-US" sz="2800" b="1" dirty="0" smtClean="0">
                <a:solidFill>
                  <a:srgbClr val="333300"/>
                </a:solidFill>
                <a:cs typeface="Times New Roman" charset="0"/>
              </a:rPr>
              <a:t>, S. T. A. Kumar, K</a:t>
            </a:r>
            <a:r>
              <a:rPr lang="en-US" sz="2800" b="1" dirty="0">
                <a:solidFill>
                  <a:srgbClr val="333300"/>
                </a:solidFill>
                <a:cs typeface="Times New Roman" charset="0"/>
              </a:rPr>
              <a:t>. </a:t>
            </a:r>
            <a:r>
              <a:rPr lang="en-US" sz="2800" b="1" dirty="0" err="1">
                <a:solidFill>
                  <a:srgbClr val="333300"/>
                </a:solidFill>
                <a:cs typeface="Times New Roman" charset="0"/>
              </a:rPr>
              <a:t>Likin</a:t>
            </a:r>
            <a:r>
              <a:rPr lang="en-US" sz="2800" b="1" dirty="0">
                <a:solidFill>
                  <a:srgbClr val="333300"/>
                </a:solidFill>
                <a:cs typeface="Times New Roman" charset="0"/>
              </a:rPr>
              <a:t>, </a:t>
            </a:r>
            <a:r>
              <a:rPr lang="en-US" sz="2800" b="1" dirty="0" smtClean="0">
                <a:solidFill>
                  <a:srgbClr val="333300"/>
                </a:solidFill>
                <a:cs typeface="Times New Roman" charset="0"/>
              </a:rPr>
              <a:t>J.N</a:t>
            </a:r>
            <a:r>
              <a:rPr lang="en-US" sz="2800" b="1" dirty="0">
                <a:solidFill>
                  <a:srgbClr val="333300"/>
                </a:solidFill>
                <a:cs typeface="Times New Roman" charset="0"/>
              </a:rPr>
              <a:t>. </a:t>
            </a:r>
            <a:r>
              <a:rPr lang="en-US" sz="2800" b="1" dirty="0" err="1" smtClean="0">
                <a:solidFill>
                  <a:srgbClr val="333300"/>
                </a:solidFill>
                <a:cs typeface="Times New Roman" charset="0"/>
              </a:rPr>
              <a:t>Talmadge</a:t>
            </a:r>
            <a:r>
              <a:rPr lang="en-US" sz="2800" b="1" i="1" dirty="0" smtClean="0">
                <a:latin typeface="Calibri" charset="0"/>
              </a:rPr>
              <a:t> </a:t>
            </a:r>
            <a:r>
              <a:rPr lang="en-US" sz="2800" b="1" dirty="0" smtClean="0">
                <a:solidFill>
                  <a:srgbClr val="333300"/>
                </a:solidFill>
                <a:cs typeface="Times New Roman" charset="0"/>
              </a:rPr>
              <a:t> </a:t>
            </a:r>
            <a:r>
              <a:rPr lang="en-US" sz="2800" b="1" i="1" dirty="0">
                <a:solidFill>
                  <a:schemeClr val="accent2"/>
                </a:solidFill>
                <a:latin typeface="Times" charset="0"/>
              </a:rPr>
              <a:t>University of Wisconsin-Madison</a:t>
            </a:r>
          </a:p>
        </p:txBody>
      </p:sp>
      <p:sp>
        <p:nvSpPr>
          <p:cNvPr id="1045" name="Text Box 433"/>
          <p:cNvSpPr txBox="1">
            <a:spLocks noChangeArrowheads="1"/>
          </p:cNvSpPr>
          <p:nvPr/>
        </p:nvSpPr>
        <p:spPr bwMode="auto">
          <a:xfrm>
            <a:off x="-7789" y="6475949"/>
            <a:ext cx="6358399" cy="430879"/>
          </a:xfrm>
          <a:prstGeom prst="rect">
            <a:avLst/>
          </a:prstGeom>
          <a:solidFill>
            <a:srgbClr val="A90034"/>
          </a:solidFill>
          <a:ln w="9525">
            <a:noFill/>
            <a:miter lim="800000"/>
            <a:headEnd/>
            <a:tailEnd/>
          </a:ln>
        </p:spPr>
        <p:txBody>
          <a:bodyPr wrap="square" lIns="60952" tIns="30476" rIns="60952" bIns="30476">
            <a:spAutoFit/>
          </a:bodyPr>
          <a:lstStyle/>
          <a:p>
            <a:r>
              <a:rPr lang="en-US" altLang="en-US" sz="2400" b="1" dirty="0" smtClean="0">
                <a:solidFill>
                  <a:schemeClr val="bg1"/>
                </a:solidFill>
                <a:latin typeface="Times New Roman" panose="02020603050405020304" pitchFamily="18" charset="0"/>
                <a:cs typeface="Times New Roman" charset="0"/>
              </a:rPr>
              <a:t>Outline</a:t>
            </a:r>
            <a:r>
              <a:rPr lang="en-US" altLang="en-US" sz="2400" b="1" dirty="0" smtClean="0">
                <a:solidFill>
                  <a:schemeClr val="bg1"/>
                </a:solidFill>
                <a:latin typeface="Helvetica" charset="0"/>
              </a:rPr>
              <a:t> </a:t>
            </a:r>
            <a:endParaRPr lang="en-US" altLang="en-US" sz="2400" b="1" dirty="0">
              <a:solidFill>
                <a:schemeClr val="bg1"/>
              </a:solidFill>
              <a:latin typeface="Helvetica" charset="0"/>
            </a:endParaRPr>
          </a:p>
        </p:txBody>
      </p:sp>
      <p:sp>
        <p:nvSpPr>
          <p:cNvPr id="1047" name="Rectangle 437"/>
          <p:cNvSpPr>
            <a:spLocks noChangeArrowheads="1"/>
          </p:cNvSpPr>
          <p:nvPr/>
        </p:nvSpPr>
        <p:spPr bwMode="auto">
          <a:xfrm>
            <a:off x="11414125" y="3695700"/>
            <a:ext cx="731838" cy="1143000"/>
          </a:xfrm>
          <a:prstGeom prst="rect">
            <a:avLst/>
          </a:prstGeom>
          <a:noFill/>
          <a:ln w="9525">
            <a:noFill/>
            <a:miter lim="800000"/>
            <a:headEnd/>
            <a:tailEnd/>
          </a:ln>
        </p:spPr>
        <p:txBody>
          <a:bodyPr/>
          <a:lstStyle/>
          <a:p>
            <a:endParaRPr lang="en-US"/>
          </a:p>
        </p:txBody>
      </p:sp>
      <p:pic>
        <p:nvPicPr>
          <p:cNvPr id="1050" name="Picture 442" descr="Logo"/>
          <p:cNvPicPr>
            <a:picLocks noChangeAspect="1" noChangeArrowheads="1"/>
          </p:cNvPicPr>
          <p:nvPr/>
        </p:nvPicPr>
        <p:blipFill>
          <a:blip r:embed="rId10" cstate="print"/>
          <a:srcRect/>
          <a:stretch>
            <a:fillRect/>
          </a:stretch>
        </p:blipFill>
        <p:spPr bwMode="auto">
          <a:xfrm>
            <a:off x="31013400" y="228600"/>
            <a:ext cx="1633538" cy="1401763"/>
          </a:xfrm>
          <a:prstGeom prst="rect">
            <a:avLst/>
          </a:prstGeom>
          <a:noFill/>
          <a:ln w="9525">
            <a:noFill/>
            <a:miter lim="800000"/>
            <a:headEnd/>
            <a:tailEnd/>
          </a:ln>
        </p:spPr>
      </p:pic>
      <p:pic>
        <p:nvPicPr>
          <p:cNvPr id="1051" name="Picture 443"/>
          <p:cNvPicPr>
            <a:picLocks noChangeAspect="1" noChangeArrowheads="1"/>
          </p:cNvPicPr>
          <p:nvPr/>
        </p:nvPicPr>
        <p:blipFill>
          <a:blip r:embed="rId11" cstate="print"/>
          <a:srcRect/>
          <a:stretch>
            <a:fillRect/>
          </a:stretch>
        </p:blipFill>
        <p:spPr bwMode="auto">
          <a:xfrm>
            <a:off x="228600" y="136525"/>
            <a:ext cx="1525588" cy="1566863"/>
          </a:xfrm>
          <a:prstGeom prst="rect">
            <a:avLst/>
          </a:prstGeom>
          <a:noFill/>
          <a:ln w="9525">
            <a:noFill/>
            <a:miter lim="800000"/>
            <a:headEnd/>
            <a:tailEnd/>
          </a:ln>
        </p:spPr>
      </p:pic>
      <p:sp>
        <p:nvSpPr>
          <p:cNvPr id="1052" name="Line 444"/>
          <p:cNvSpPr>
            <a:spLocks noChangeShapeType="1"/>
          </p:cNvSpPr>
          <p:nvPr/>
        </p:nvSpPr>
        <p:spPr bwMode="auto">
          <a:xfrm>
            <a:off x="0" y="1676400"/>
            <a:ext cx="32918400" cy="0"/>
          </a:xfrm>
          <a:prstGeom prst="line">
            <a:avLst/>
          </a:prstGeom>
          <a:noFill/>
          <a:ln w="76200">
            <a:solidFill>
              <a:schemeClr val="tx1"/>
            </a:solidFill>
            <a:round/>
            <a:headEnd/>
            <a:tailEnd/>
          </a:ln>
        </p:spPr>
        <p:txBody>
          <a:bodyPr/>
          <a:lstStyle/>
          <a:p>
            <a:endParaRPr lang="en-US"/>
          </a:p>
        </p:txBody>
      </p:sp>
      <p:sp>
        <p:nvSpPr>
          <p:cNvPr id="1053" name="Text Box 493"/>
          <p:cNvSpPr txBox="1">
            <a:spLocks noChangeArrowheads="1"/>
          </p:cNvSpPr>
          <p:nvPr/>
        </p:nvSpPr>
        <p:spPr bwMode="auto">
          <a:xfrm>
            <a:off x="6057900" y="15966766"/>
            <a:ext cx="20726400" cy="492434"/>
          </a:xfrm>
          <a:prstGeom prst="rect">
            <a:avLst/>
          </a:prstGeom>
          <a:noFill/>
          <a:ln w="9525">
            <a:noFill/>
            <a:miter lim="800000"/>
            <a:headEnd/>
            <a:tailEnd/>
          </a:ln>
        </p:spPr>
        <p:txBody>
          <a:bodyPr lIns="60952" tIns="30476" rIns="60952" bIns="30476">
            <a:spAutoFit/>
          </a:bodyPr>
          <a:lstStyle/>
          <a:p>
            <a:pPr defTabSz="609600"/>
            <a:r>
              <a:rPr lang="en-US" sz="2800" b="1" smtClean="0">
                <a:solidFill>
                  <a:srgbClr val="0033CC"/>
                </a:solidFill>
                <a:latin typeface="Arial" charset="0"/>
              </a:rPr>
              <a:t>56</a:t>
            </a:r>
            <a:r>
              <a:rPr lang="en-US" sz="2800" b="1" baseline="30000" smtClean="0">
                <a:solidFill>
                  <a:srgbClr val="0033CC"/>
                </a:solidFill>
                <a:latin typeface="Arial" charset="0"/>
              </a:rPr>
              <a:t>th</a:t>
            </a:r>
            <a:r>
              <a:rPr lang="en-US" sz="2800" b="1" smtClean="0">
                <a:solidFill>
                  <a:srgbClr val="0033CC"/>
                </a:solidFill>
                <a:latin typeface="Arial" charset="0"/>
              </a:rPr>
              <a:t> Annual Meeting of the APS Division of Plasma Physics, October 27-31, 2014, New Orleans, Louisiana</a:t>
            </a:r>
            <a:endParaRPr lang="en-US" sz="2800" dirty="0">
              <a:solidFill>
                <a:srgbClr val="0033CC"/>
              </a:solidFill>
              <a:latin typeface="Arial" charset="0"/>
            </a:endParaRPr>
          </a:p>
        </p:txBody>
      </p:sp>
      <p:pic>
        <p:nvPicPr>
          <p:cNvPr id="1055" name="Picture 497" descr="FluxSurfac_Q_F14"/>
          <p:cNvPicPr>
            <a:picLocks noChangeAspect="1" noChangeArrowheads="1"/>
          </p:cNvPicPr>
          <p:nvPr/>
        </p:nvPicPr>
        <p:blipFill>
          <a:blip r:embed="rId12" cstate="print"/>
          <a:srcRect/>
          <a:stretch>
            <a:fillRect/>
          </a:stretch>
        </p:blipFill>
        <p:spPr bwMode="auto">
          <a:xfrm>
            <a:off x="6337700" y="2529479"/>
            <a:ext cx="2427795" cy="1820846"/>
          </a:xfrm>
          <a:prstGeom prst="rect">
            <a:avLst/>
          </a:prstGeom>
          <a:noFill/>
          <a:ln w="9525">
            <a:noFill/>
            <a:miter lim="800000"/>
            <a:headEnd/>
            <a:tailEnd/>
          </a:ln>
        </p:spPr>
      </p:pic>
      <p:pic>
        <p:nvPicPr>
          <p:cNvPr id="1060" name="Picture 604" descr="ucla_logo"/>
          <p:cNvPicPr>
            <a:picLocks noChangeAspect="1" noChangeArrowheads="1"/>
          </p:cNvPicPr>
          <p:nvPr/>
        </p:nvPicPr>
        <p:blipFill>
          <a:blip r:embed="rId13" cstate="print"/>
          <a:srcRect/>
          <a:stretch>
            <a:fillRect/>
          </a:stretch>
        </p:blipFill>
        <p:spPr bwMode="auto">
          <a:xfrm>
            <a:off x="1677084" y="194352"/>
            <a:ext cx="2658438" cy="886146"/>
          </a:xfrm>
          <a:prstGeom prst="rect">
            <a:avLst/>
          </a:prstGeom>
          <a:noFill/>
          <a:ln w="9525">
            <a:noFill/>
            <a:miter lim="800000"/>
            <a:headEnd/>
            <a:tailEnd/>
          </a:ln>
        </p:spPr>
      </p:pic>
      <p:sp>
        <p:nvSpPr>
          <p:cNvPr id="1079" name="Text Box 788"/>
          <p:cNvSpPr txBox="1">
            <a:spLocks noChangeArrowheads="1"/>
          </p:cNvSpPr>
          <p:nvPr/>
        </p:nvSpPr>
        <p:spPr bwMode="auto">
          <a:xfrm>
            <a:off x="6458187" y="8610497"/>
            <a:ext cx="5726991" cy="369324"/>
          </a:xfrm>
          <a:prstGeom prst="rect">
            <a:avLst/>
          </a:prstGeom>
          <a:solidFill>
            <a:srgbClr val="A90034"/>
          </a:solidFill>
          <a:ln w="9525">
            <a:noFill/>
            <a:miter lim="800000"/>
            <a:headEnd/>
            <a:tailEnd/>
          </a:ln>
        </p:spPr>
        <p:txBody>
          <a:bodyPr wrap="square" lIns="60952" tIns="30476" rIns="60952" bIns="30476">
            <a:spAutoFit/>
          </a:bodyPr>
          <a:lstStyle/>
          <a:p>
            <a:pPr defTabSz="609600"/>
            <a:r>
              <a:rPr lang="en-US" sz="2000" b="1" dirty="0">
                <a:solidFill>
                  <a:schemeClr val="bg1"/>
                </a:solidFill>
              </a:rPr>
              <a:t>Case II: Comparison of QHS and Mirror I Plasmas</a:t>
            </a:r>
            <a:endParaRPr lang="en-US" sz="2000" b="1" dirty="0">
              <a:solidFill>
                <a:schemeClr val="bg1"/>
              </a:solidFill>
              <a:latin typeface="Arial" charset="0"/>
            </a:endParaRPr>
          </a:p>
        </p:txBody>
      </p:sp>
      <p:sp>
        <p:nvSpPr>
          <p:cNvPr id="356" name="Text Box 776"/>
          <p:cNvSpPr txBox="1">
            <a:spLocks noChangeArrowheads="1"/>
          </p:cNvSpPr>
          <p:nvPr/>
        </p:nvSpPr>
        <p:spPr bwMode="auto">
          <a:xfrm>
            <a:off x="12315825" y="1811345"/>
            <a:ext cx="15561131" cy="436555"/>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a:solidFill>
                  <a:schemeClr val="bg1"/>
                </a:solidFill>
              </a:rPr>
              <a:t>Case I: Density </a:t>
            </a:r>
            <a:r>
              <a:rPr lang="en-US" sz="2400" b="1" dirty="0" smtClean="0">
                <a:solidFill>
                  <a:schemeClr val="bg1"/>
                </a:solidFill>
              </a:rPr>
              <a:t>Fluctuations </a:t>
            </a:r>
            <a:r>
              <a:rPr lang="en-US" sz="2400" b="1" dirty="0">
                <a:solidFill>
                  <a:schemeClr val="bg1"/>
                </a:solidFill>
              </a:rPr>
              <a:t>I</a:t>
            </a:r>
            <a:r>
              <a:rPr lang="en-US" sz="2400" b="1" dirty="0" smtClean="0">
                <a:solidFill>
                  <a:schemeClr val="bg1"/>
                </a:solidFill>
              </a:rPr>
              <a:t>ncrease </a:t>
            </a:r>
            <a:r>
              <a:rPr lang="en-US" sz="2400" b="1" dirty="0">
                <a:solidFill>
                  <a:schemeClr val="bg1"/>
                </a:solidFill>
              </a:rPr>
              <a:t>for QHS </a:t>
            </a:r>
            <a:r>
              <a:rPr lang="en-US" sz="2400" b="1" dirty="0" smtClean="0">
                <a:solidFill>
                  <a:schemeClr val="bg1"/>
                </a:solidFill>
              </a:rPr>
              <a:t>Plasmas </a:t>
            </a:r>
            <a:r>
              <a:rPr lang="en-US" sz="2400" b="1" dirty="0">
                <a:solidFill>
                  <a:schemeClr val="bg1"/>
                </a:solidFill>
              </a:rPr>
              <a:t>W</a:t>
            </a:r>
            <a:r>
              <a:rPr lang="en-US" sz="2400" b="1" dirty="0" smtClean="0">
                <a:solidFill>
                  <a:schemeClr val="bg1"/>
                </a:solidFill>
              </a:rPr>
              <a:t>ith </a:t>
            </a:r>
            <a:r>
              <a:rPr lang="en-US" sz="2400" b="1" dirty="0">
                <a:solidFill>
                  <a:schemeClr val="bg1"/>
                </a:solidFill>
              </a:rPr>
              <a:t>O</a:t>
            </a:r>
            <a:r>
              <a:rPr lang="en-US" sz="2400" b="1" dirty="0" smtClean="0">
                <a:solidFill>
                  <a:schemeClr val="bg1"/>
                </a:solidFill>
              </a:rPr>
              <a:t>ff-axis </a:t>
            </a:r>
            <a:r>
              <a:rPr lang="en-US" sz="2400" b="1" dirty="0">
                <a:solidFill>
                  <a:schemeClr val="bg1"/>
                </a:solidFill>
              </a:rPr>
              <a:t>ECRH</a:t>
            </a:r>
            <a:endParaRPr lang="en-US" sz="2400" b="1" dirty="0">
              <a:solidFill>
                <a:schemeClr val="bg1"/>
              </a:solidFill>
              <a:latin typeface="Arial" charset="0"/>
            </a:endParaRPr>
          </a:p>
        </p:txBody>
      </p:sp>
      <p:sp>
        <p:nvSpPr>
          <p:cNvPr id="1105" name="Text Box 441"/>
          <p:cNvSpPr txBox="1">
            <a:spLocks noChangeArrowheads="1"/>
          </p:cNvSpPr>
          <p:nvPr/>
        </p:nvSpPr>
        <p:spPr bwMode="auto">
          <a:xfrm>
            <a:off x="12731577" y="7811452"/>
            <a:ext cx="5101413" cy="894330"/>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rPr>
              <a:t>Differential interferometer measurement confirms:  density fluctuations increase is from the plasma core, not edge.</a:t>
            </a:r>
            <a:endParaRPr lang="en-US" sz="1800" b="1" dirty="0">
              <a:solidFill>
                <a:schemeClr val="bg1"/>
              </a:solidFill>
              <a:latin typeface="Arial" charset="0"/>
            </a:endParaRPr>
          </a:p>
        </p:txBody>
      </p:sp>
      <p:sp>
        <p:nvSpPr>
          <p:cNvPr id="508" name="TextBox 507"/>
          <p:cNvSpPr txBox="1"/>
          <p:nvPr/>
        </p:nvSpPr>
        <p:spPr>
          <a:xfrm>
            <a:off x="22936200" y="12649200"/>
            <a:ext cx="1828800" cy="304800"/>
          </a:xfrm>
          <a:prstGeom prst="rect">
            <a:avLst/>
          </a:prstGeom>
          <a:solidFill>
            <a:schemeClr val="bg1"/>
          </a:solidFill>
          <a:ln>
            <a:noFill/>
          </a:ln>
          <a:effectLst/>
        </p:spPr>
        <p:txBody>
          <a:bodyPr wrap="none" anchor="ctr"/>
          <a:lstStyle/>
          <a:p>
            <a:pPr fontAlgn="auto">
              <a:spcAft>
                <a:spcPts val="0"/>
              </a:spcAft>
              <a:defRPr/>
            </a:pPr>
            <a:endParaRPr lang="en-US" b="1" dirty="0">
              <a:solidFill>
                <a:srgbClr val="339933"/>
              </a:solidFill>
              <a:latin typeface="Arial" pitchFamily="34" charset="0"/>
              <a:ea typeface="+mj-ea"/>
              <a:cs typeface="+mj-cs"/>
            </a:endParaRPr>
          </a:p>
        </p:txBody>
      </p:sp>
      <p:sp>
        <p:nvSpPr>
          <p:cNvPr id="332" name="Rectangle 3"/>
          <p:cNvSpPr txBox="1">
            <a:spLocks noChangeArrowheads="1"/>
          </p:cNvSpPr>
          <p:nvPr/>
        </p:nvSpPr>
        <p:spPr>
          <a:xfrm>
            <a:off x="27997161" y="10841265"/>
            <a:ext cx="4911714" cy="5478423"/>
          </a:xfrm>
          <a:prstGeom prst="rect">
            <a:avLst/>
          </a:prstGeom>
        </p:spPr>
        <p:txBody>
          <a:bodyPr wrap="square">
            <a:spAutoFit/>
          </a:bodyPr>
          <a:lstStyle/>
          <a:p>
            <a:pPr algn="l" eaLnBrk="1" hangingPunct="1"/>
            <a:r>
              <a:rPr lang="en-US" sz="1400" b="1" dirty="0" smtClean="0"/>
              <a:t>1.      Interferometry </a:t>
            </a:r>
            <a:r>
              <a:rPr lang="en-US" sz="1400" b="1" dirty="0"/>
              <a:t>and Differential Interferometry are used to measure density fluctuations in HSX </a:t>
            </a:r>
          </a:p>
          <a:p>
            <a:pPr marL="274320" indent="-182880" algn="l" eaLnBrk="1" hangingPunct="1">
              <a:buFont typeface="Arial" panose="020B0604020202020204" pitchFamily="34" charset="0"/>
              <a:buChar char="•"/>
            </a:pPr>
            <a:r>
              <a:rPr lang="en-US" sz="1400" dirty="0"/>
              <a:t>Non-perturbing measurement</a:t>
            </a:r>
          </a:p>
          <a:p>
            <a:pPr marL="274320" indent="-182880" algn="l" eaLnBrk="1" hangingPunct="1">
              <a:buFont typeface="Arial" panose="020B0604020202020204" pitchFamily="34" charset="0"/>
              <a:buChar char="•"/>
            </a:pPr>
            <a:r>
              <a:rPr lang="en-US" sz="1400" dirty="0"/>
              <a:t>line-integrated measurements; spatial information available </a:t>
            </a:r>
            <a:r>
              <a:rPr lang="en-US" sz="1400" dirty="0" smtClean="0"/>
              <a:t>   </a:t>
            </a:r>
          </a:p>
          <a:p>
            <a:pPr marL="274320" indent="-182880" algn="l" eaLnBrk="1" hangingPunct="1"/>
            <a:r>
              <a:rPr lang="en-US" sz="1400" dirty="0"/>
              <a:t> </a:t>
            </a:r>
            <a:r>
              <a:rPr lang="en-US" sz="1400" dirty="0" smtClean="0"/>
              <a:t>   by  comparing </a:t>
            </a:r>
            <a:r>
              <a:rPr lang="en-US" sz="1400" dirty="0"/>
              <a:t>chords</a:t>
            </a:r>
          </a:p>
          <a:p>
            <a:pPr marL="274320" indent="-182880" algn="l" eaLnBrk="1" hangingPunct="1">
              <a:buFont typeface="Arial" panose="020B0604020202020204" pitchFamily="34" charset="0"/>
              <a:buChar char="•"/>
            </a:pPr>
            <a:r>
              <a:rPr lang="en-US" sz="1400" dirty="0"/>
              <a:t>differential interferometry is used to obtain core localized </a:t>
            </a:r>
            <a:endParaRPr lang="en-US" sz="1400" dirty="0" smtClean="0"/>
          </a:p>
          <a:p>
            <a:pPr marL="274320" indent="-182880" algn="l" eaLnBrk="1" hangingPunct="1"/>
            <a:r>
              <a:rPr lang="en-US" sz="1400" dirty="0" smtClean="0"/>
              <a:t>    measurements</a:t>
            </a:r>
            <a:endParaRPr lang="en-US" sz="1400" b="1" dirty="0"/>
          </a:p>
          <a:p>
            <a:pPr marL="182880" indent="-533400" algn="l" eaLnBrk="1" hangingPunct="1">
              <a:buNone/>
            </a:pPr>
            <a:r>
              <a:rPr lang="en-US" sz="1400" b="1" dirty="0"/>
              <a:t>2.       For QHS plasmas</a:t>
            </a:r>
          </a:p>
          <a:p>
            <a:pPr marL="274320" indent="-182880" algn="l">
              <a:buFont typeface="Arial" panose="020B0604020202020204" pitchFamily="34" charset="0"/>
              <a:buChar char="•"/>
            </a:pPr>
            <a:r>
              <a:rPr lang="en-US" sz="1400" dirty="0"/>
              <a:t>Significant changes </a:t>
            </a:r>
            <a:r>
              <a:rPr lang="en-US" sz="1400" dirty="0">
                <a:solidFill>
                  <a:srgbClr val="0707E9"/>
                </a:solidFill>
              </a:rPr>
              <a:t>(amplitude and frequency) </a:t>
            </a:r>
            <a:r>
              <a:rPr lang="en-US" sz="1400" dirty="0"/>
              <a:t>of fluctuations </a:t>
            </a:r>
            <a:endParaRPr lang="en-US" sz="1400" dirty="0" smtClean="0"/>
          </a:p>
          <a:p>
            <a:pPr marL="274320" indent="-182880" algn="l"/>
            <a:r>
              <a:rPr lang="en-US" sz="1400" dirty="0"/>
              <a:t> </a:t>
            </a:r>
            <a:r>
              <a:rPr lang="en-US" sz="1400" dirty="0" smtClean="0"/>
              <a:t>   are </a:t>
            </a:r>
            <a:r>
              <a:rPr lang="en-US" sz="1400" dirty="0"/>
              <a:t>observed with changes in heating location and power</a:t>
            </a:r>
          </a:p>
          <a:p>
            <a:pPr marL="274320" indent="-182880" algn="l">
              <a:buFont typeface="Arial" panose="020B0604020202020204" pitchFamily="34" charset="0"/>
              <a:buChar char="•"/>
            </a:pPr>
            <a:r>
              <a:rPr lang="en-US" sz="1400" dirty="0"/>
              <a:t>measured density fluctuation change consistent with </a:t>
            </a:r>
            <a:r>
              <a:rPr lang="en-US" sz="1400" dirty="0" smtClean="0"/>
              <a:t>density</a:t>
            </a:r>
          </a:p>
          <a:p>
            <a:pPr marL="274320" indent="-182880" algn="l"/>
            <a:r>
              <a:rPr lang="en-US" sz="1400" dirty="0"/>
              <a:t> </a:t>
            </a:r>
            <a:r>
              <a:rPr lang="en-US" sz="1400" dirty="0" smtClean="0"/>
              <a:t>   gradient </a:t>
            </a:r>
            <a:r>
              <a:rPr lang="en-US" sz="1400" dirty="0"/>
              <a:t>drive (not T</a:t>
            </a:r>
            <a:r>
              <a:rPr lang="en-US" sz="1400" baseline="-25000" dirty="0"/>
              <a:t>e</a:t>
            </a:r>
            <a:r>
              <a:rPr lang="en-US" sz="1400" dirty="0"/>
              <a:t> gradient)</a:t>
            </a:r>
          </a:p>
          <a:p>
            <a:pPr marL="274320" indent="-182880" algn="l">
              <a:buFont typeface="Arial" panose="020B0604020202020204" pitchFamily="34" charset="0"/>
              <a:buChar char="•"/>
            </a:pPr>
            <a:r>
              <a:rPr lang="en-US" sz="1400" dirty="0"/>
              <a:t>Reduction of density fluctuations is accompanied by </a:t>
            </a:r>
            <a:r>
              <a:rPr lang="en-US" sz="1400" dirty="0" smtClean="0"/>
              <a:t>improved confinement </a:t>
            </a:r>
            <a:r>
              <a:rPr lang="en-US" sz="1400" dirty="0"/>
              <a:t>and increased plasma flow.</a:t>
            </a:r>
            <a:endParaRPr lang="en-US" sz="1400" b="1" dirty="0"/>
          </a:p>
          <a:p>
            <a:pPr marL="182880" indent="-533400" algn="l" eaLnBrk="1" hangingPunct="1">
              <a:buNone/>
            </a:pPr>
            <a:r>
              <a:rPr lang="en-US" sz="1400" b="1" dirty="0"/>
              <a:t>3.      Mirror plasmas:</a:t>
            </a:r>
          </a:p>
          <a:p>
            <a:pPr marL="274320" indent="-182880" algn="l">
              <a:buFont typeface="Arial" panose="020B0604020202020204" pitchFamily="34" charset="0"/>
              <a:buChar char="•"/>
            </a:pPr>
            <a:r>
              <a:rPr lang="en-US" sz="1400" dirty="0"/>
              <a:t>Coherent mode observed in density fluctuations (and magnetic </a:t>
            </a:r>
            <a:r>
              <a:rPr lang="en-US" sz="1400" dirty="0" smtClean="0"/>
              <a:t>fluctuations</a:t>
            </a:r>
            <a:r>
              <a:rPr lang="en-US" sz="1400" dirty="0"/>
              <a:t>, depending on specific mirror configuration)</a:t>
            </a:r>
          </a:p>
          <a:p>
            <a:pPr marL="274320" indent="-182880" algn="l">
              <a:buFont typeface="Arial" panose="020B0604020202020204" pitchFamily="34" charset="0"/>
              <a:buChar char="•"/>
            </a:pPr>
            <a:r>
              <a:rPr lang="en-US" sz="1400" dirty="0"/>
              <a:t>broadband fluctuations and plasma flow similar to those in </a:t>
            </a:r>
            <a:endParaRPr lang="en-US" sz="1400" dirty="0" smtClean="0"/>
          </a:p>
          <a:p>
            <a:pPr marL="274320" indent="-182880" algn="l"/>
            <a:r>
              <a:rPr lang="en-US" sz="1400" dirty="0" smtClean="0"/>
              <a:t>    QHS </a:t>
            </a:r>
            <a:r>
              <a:rPr lang="en-US" sz="1400" dirty="0"/>
              <a:t>plasma.</a:t>
            </a:r>
          </a:p>
          <a:p>
            <a:pPr marL="182880" indent="-457200" algn="l">
              <a:buAutoNum type="arabicPeriod" startAt="4"/>
            </a:pPr>
            <a:r>
              <a:rPr lang="en-US" sz="1400" b="1" dirty="0" smtClean="0"/>
              <a:t>Coherent </a:t>
            </a:r>
            <a:r>
              <a:rPr lang="en-US" sz="1400" b="1" dirty="0"/>
              <a:t>modes are observed for different </a:t>
            </a:r>
            <a:r>
              <a:rPr lang="en-US" sz="1400" b="1" dirty="0" smtClean="0"/>
              <a:t>  </a:t>
            </a:r>
          </a:p>
          <a:p>
            <a:pPr algn="l"/>
            <a:r>
              <a:rPr lang="en-US" sz="1400" b="1" dirty="0"/>
              <a:t> </a:t>
            </a:r>
            <a:r>
              <a:rPr lang="en-US" sz="1400" b="1" dirty="0" smtClean="0"/>
              <a:t>         configurations </a:t>
            </a:r>
            <a:r>
              <a:rPr lang="en-US" sz="1400" b="1" dirty="0"/>
              <a:t>and plasma </a:t>
            </a:r>
            <a:r>
              <a:rPr lang="en-US" sz="1400" b="1" dirty="0" smtClean="0"/>
              <a:t>conditions</a:t>
            </a:r>
          </a:p>
          <a:p>
            <a:pPr marL="182880" indent="-457200" algn="l">
              <a:buAutoNum type="arabicPeriod" startAt="4"/>
            </a:pPr>
            <a:endParaRPr lang="en-US" sz="1400" b="1" dirty="0">
              <a:solidFill>
                <a:srgbClr val="FF0002"/>
              </a:solidFill>
            </a:endParaRPr>
          </a:p>
          <a:p>
            <a:pPr marL="0" indent="0" algn="l">
              <a:buNone/>
            </a:pPr>
            <a:r>
              <a:rPr lang="en-US" sz="1400" b="1" dirty="0"/>
              <a:t>Future work will focus on identification of fluctuations and relation to transport and flows.</a:t>
            </a:r>
          </a:p>
        </p:txBody>
      </p:sp>
      <p:sp>
        <p:nvSpPr>
          <p:cNvPr id="335" name="Rectangle 2"/>
          <p:cNvSpPr txBox="1">
            <a:spLocks noChangeArrowheads="1"/>
          </p:cNvSpPr>
          <p:nvPr/>
        </p:nvSpPr>
        <p:spPr>
          <a:xfrm>
            <a:off x="6787916" y="4389800"/>
            <a:ext cx="2209800" cy="381000"/>
          </a:xfrm>
          <a:prstGeom prst="rect">
            <a:avLst/>
          </a:prstGeom>
        </p:spPr>
        <p:txBody>
          <a:bodyPr>
            <a:noAutofit/>
          </a:bodyPr>
          <a:lstStyle/>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noProof="0" dirty="0" smtClean="0">
                <a:ln>
                  <a:noFill/>
                </a:ln>
                <a:solidFill>
                  <a:schemeClr val="tx1"/>
                </a:solidFill>
                <a:effectLst/>
                <a:uLnTx/>
                <a:uFillTx/>
                <a:latin typeface="+mj-lt"/>
                <a:ea typeface="+mn-ea"/>
                <a:cs typeface="+mn-cs"/>
              </a:rPr>
              <a:t> Interferometry  </a:t>
            </a:r>
          </a:p>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noProof="0" dirty="0" smtClean="0">
                <a:ln>
                  <a:noFill/>
                </a:ln>
                <a:solidFill>
                  <a:schemeClr val="tx1"/>
                </a:solidFill>
                <a:effectLst/>
                <a:uLnTx/>
                <a:uFillTx/>
                <a:latin typeface="+mj-lt"/>
                <a:ea typeface="+mn-ea"/>
                <a:cs typeface="+mn-cs"/>
              </a:rPr>
              <a:t>(phase measurement)</a:t>
            </a:r>
          </a:p>
          <a:p>
            <a:pPr marL="609600" marR="0" lvl="0" indent="-609600" algn="l" defTabSz="2508250" rtl="0" eaLnBrk="1" fontAlgn="base" latinLnBrk="0" hangingPunct="1">
              <a:lnSpc>
                <a:spcPct val="60000"/>
              </a:lnSpc>
              <a:spcBef>
                <a:spcPct val="20000"/>
              </a:spcBef>
              <a:spcAft>
                <a:spcPct val="0"/>
              </a:spcAft>
              <a:buClrTx/>
              <a:buSzTx/>
              <a:tabLst/>
              <a:defRPr/>
            </a:pPr>
            <a:endParaRPr kumimoji="0" lang="en-US" sz="1400" b="1" i="0" u="none" strike="noStrike" kern="0" cap="none" spc="0" normalizeH="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p:txBody>
      </p:sp>
      <p:graphicFrame>
        <p:nvGraphicFramePr>
          <p:cNvPr id="1354" name="Object 2"/>
          <p:cNvGraphicFramePr>
            <a:graphicFrameLocks noChangeAspect="1"/>
          </p:cNvGraphicFramePr>
          <p:nvPr>
            <p:extLst>
              <p:ext uri="{D42A27DB-BD31-4B8C-83A1-F6EECF244321}">
                <p14:modId xmlns:p14="http://schemas.microsoft.com/office/powerpoint/2010/main" val="2465369134"/>
              </p:ext>
            </p:extLst>
          </p:nvPr>
        </p:nvGraphicFramePr>
        <p:xfrm>
          <a:off x="6638150" y="4753944"/>
          <a:ext cx="2201863" cy="371475"/>
        </p:xfrm>
        <a:graphic>
          <a:graphicData uri="http://schemas.openxmlformats.org/presentationml/2006/ole">
            <mc:AlternateContent xmlns:mc="http://schemas.openxmlformats.org/markup-compatibility/2006">
              <mc:Choice xmlns:v="urn:schemas-microsoft-com:vml" Requires="v">
                <p:oleObj spid="_x0000_s3942" name="Equation" r:id="rId14" imgW="1650960" imgH="279360" progId="Equation.3">
                  <p:embed/>
                </p:oleObj>
              </mc:Choice>
              <mc:Fallback>
                <p:oleObj name="Equation" r:id="rId14" imgW="1650960" imgH="279360" progId="Equation.3">
                  <p:embed/>
                  <p:pic>
                    <p:nvPicPr>
                      <p:cNvPr id="0" name="Picture 330"/>
                      <p:cNvPicPr>
                        <a:picLocks noChangeAspect="1" noChangeArrowheads="1"/>
                      </p:cNvPicPr>
                      <p:nvPr/>
                    </p:nvPicPr>
                    <p:blipFill>
                      <a:blip r:embed="rId15"/>
                      <a:srcRect/>
                      <a:stretch>
                        <a:fillRect/>
                      </a:stretch>
                    </p:blipFill>
                    <p:spPr bwMode="auto">
                      <a:xfrm>
                        <a:off x="6638150" y="4753944"/>
                        <a:ext cx="2201863"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77" name="Rectangle 2"/>
              <p:cNvSpPr txBox="1">
                <a:spLocks noChangeArrowheads="1"/>
              </p:cNvSpPr>
              <p:nvPr/>
            </p:nvSpPr>
            <p:spPr>
              <a:xfrm>
                <a:off x="25132" y="2259090"/>
                <a:ext cx="6333268" cy="4165882"/>
              </a:xfrm>
              <a:prstGeom prst="rect">
                <a:avLst/>
              </a:prstGeom>
            </p:spPr>
            <p:txBody>
              <a:bodyPr/>
              <a:lstStyle/>
              <a:p>
                <a:pPr algn="just"/>
                <a:r>
                  <a:rPr lang="en-US" sz="1800" b="1" dirty="0">
                    <a:latin typeface="Calibri" panose="020F0502020204030204" pitchFamily="34" charset="0"/>
                    <a:ea typeface="Times New Roman" panose="02020603050405020304" pitchFamily="18" charset="0"/>
                  </a:rPr>
                  <a:t>Density fluctuations are measured in the core of the HSX </a:t>
                </a:r>
                <a:r>
                  <a:rPr lang="en-US" sz="1800" b="1" dirty="0" err="1">
                    <a:latin typeface="Calibri" panose="020F0502020204030204" pitchFamily="34" charset="0"/>
                    <a:ea typeface="Times New Roman" panose="02020603050405020304" pitchFamily="18" charset="0"/>
                  </a:rPr>
                  <a:t>stellarator</a:t>
                </a:r>
                <a:r>
                  <a:rPr lang="en-US" sz="1800" b="1" dirty="0">
                    <a:latin typeface="Calibri" panose="020F0502020204030204" pitchFamily="34" charset="0"/>
                    <a:ea typeface="Times New Roman" panose="02020603050405020304" pitchFamily="18" charset="0"/>
                  </a:rPr>
                  <a:t> using a non-perturbing, multi-channel, interferometer system. Measurements show that broadband density turbulences with </a:t>
                </a:r>
                <a14:m>
                  <m:oMath xmlns:m="http://schemas.openxmlformats.org/officeDocument/2006/math">
                    <m:sSub>
                      <m:sSubPr>
                        <m:ctrlPr>
                          <a:rPr lang="en-US" sz="1800" b="1" i="1">
                            <a:latin typeface="Cambria Math" panose="02040503050406030204" pitchFamily="18" charset="0"/>
                            <a:ea typeface="Times New Roman" panose="02020603050405020304" pitchFamily="18" charset="0"/>
                          </a:rPr>
                        </m:ctrlPr>
                      </m:sSubPr>
                      <m:e>
                        <m:r>
                          <a:rPr lang="en-US" sz="1800" b="1">
                            <a:latin typeface="Cambria Math" panose="02040503050406030204" pitchFamily="18" charset="0"/>
                            <a:ea typeface="Times New Roman" panose="02020603050405020304" pitchFamily="18" charset="0"/>
                          </a:rPr>
                          <m:t>𝐤</m:t>
                        </m:r>
                      </m:e>
                      <m:sub>
                        <m:r>
                          <a:rPr lang="en-US" sz="1800" b="1">
                            <a:latin typeface="Cambria Math" panose="02040503050406030204" pitchFamily="18" charset="0"/>
                            <a:ea typeface="Times New Roman" panose="02020603050405020304" pitchFamily="18" charset="0"/>
                          </a:rPr>
                          <m:t>⊥</m:t>
                        </m:r>
                      </m:sub>
                    </m:sSub>
                    <m:r>
                      <a:rPr lang="en-US" sz="1800" b="1">
                        <a:latin typeface="Cambria Math" panose="02040503050406030204" pitchFamily="18" charset="0"/>
                        <a:ea typeface="Times New Roman" panose="02020603050405020304" pitchFamily="18" charset="0"/>
                      </a:rPr>
                      <m:t>&lt;</m:t>
                    </m:r>
                    <m:r>
                      <a:rPr lang="en-US" sz="1800" b="1">
                        <a:latin typeface="Cambria Math" panose="02040503050406030204" pitchFamily="18" charset="0"/>
                        <a:ea typeface="Times New Roman" panose="02020603050405020304" pitchFamily="18" charset="0"/>
                      </a:rPr>
                      <m:t>𝟐</m:t>
                    </m:r>
                  </m:oMath>
                </a14:m>
                <a:r>
                  <a:rPr lang="en-US" sz="1800" b="1" dirty="0">
                    <a:latin typeface="Calibri" panose="020F0502020204030204" pitchFamily="34" charset="0"/>
                    <a:ea typeface="Times New Roman" panose="02020603050405020304" pitchFamily="18" charset="0"/>
                  </a:rPr>
                  <a:t> cm</a:t>
                </a:r>
                <a:r>
                  <a:rPr lang="en-US" sz="1800" b="1" baseline="30000" dirty="0">
                    <a:latin typeface="Calibri" panose="020F0502020204030204" pitchFamily="34" charset="0"/>
                    <a:ea typeface="Times New Roman" panose="02020603050405020304" pitchFamily="18" charset="0"/>
                  </a:rPr>
                  <a:t>-1</a:t>
                </a:r>
                <a:r>
                  <a:rPr lang="en-US" sz="1800" b="1" dirty="0">
                    <a:latin typeface="Calibri" panose="020F0502020204030204" pitchFamily="34" charset="0"/>
                    <a:ea typeface="Times New Roman" panose="02020603050405020304" pitchFamily="18" charset="0"/>
                  </a:rPr>
                  <a:t>, f= (20-200) kHz correlates with density gradient and plasma flow. The density fluctuation level is observed to decrease with increasing ECRH power as both the electron temperature, and its gradient, along with plasma flow increase. Electron temperature gradient is eliminated as drive for the observed turbulence. GENE simulations show that the density-gradient-driven TEM may be responsible for the observed density fluctuations. Low-frequency coherent modes are also observed in different magnetic configurations, mirror and QHS. The identifications of these coherent modes will be explored. *Supported by USDOE grants DE-FG03-01ER54615 and DE-FG02-93ER54222.  </a:t>
                </a:r>
              </a:p>
            </p:txBody>
          </p:sp>
        </mc:Choice>
        <mc:Fallback xmlns="">
          <p:sp>
            <p:nvSpPr>
              <p:cNvPr id="77" name="Rectangle 2"/>
              <p:cNvSpPr txBox="1">
                <a:spLocks noRot="1" noChangeAspect="1" noMove="1" noResize="1" noEditPoints="1" noAdjustHandles="1" noChangeArrowheads="1" noChangeShapeType="1" noTextEdit="1"/>
              </p:cNvSpPr>
              <p:nvPr/>
            </p:nvSpPr>
            <p:spPr>
              <a:xfrm>
                <a:off x="25132" y="2259090"/>
                <a:ext cx="6333268" cy="4165882"/>
              </a:xfrm>
              <a:prstGeom prst="rect">
                <a:avLst/>
              </a:prstGeom>
              <a:blipFill rotWithShape="0">
                <a:blip r:embed="rId16"/>
                <a:stretch>
                  <a:fillRect l="-770" t="-878" r="-866" b="-3367"/>
                </a:stretch>
              </a:blipFill>
            </p:spPr>
            <p:txBody>
              <a:bodyPr/>
              <a:lstStyle/>
              <a:p>
                <a:r>
                  <a:rPr lang="en-US">
                    <a:noFill/>
                  </a:rPr>
                  <a:t> </a:t>
                </a:r>
              </a:p>
            </p:txBody>
          </p:sp>
        </mc:Fallback>
      </mc:AlternateContent>
      <p:sp>
        <p:nvSpPr>
          <p:cNvPr id="80" name="Text Box 623"/>
          <p:cNvSpPr txBox="1">
            <a:spLocks noChangeArrowheads="1"/>
          </p:cNvSpPr>
          <p:nvPr/>
        </p:nvSpPr>
        <p:spPr bwMode="auto">
          <a:xfrm>
            <a:off x="6470833" y="5134179"/>
            <a:ext cx="5723809"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smtClean="0">
                <a:solidFill>
                  <a:schemeClr val="bg1"/>
                </a:solidFill>
                <a:latin typeface="Arial" charset="0"/>
              </a:rPr>
              <a:t>Differential Interferometry Measurement</a:t>
            </a:r>
            <a:endParaRPr lang="en-US" sz="1800" b="1" dirty="0">
              <a:solidFill>
                <a:schemeClr val="bg1"/>
              </a:solidFill>
              <a:latin typeface="Arial" charset="0"/>
            </a:endParaRPr>
          </a:p>
        </p:txBody>
      </p:sp>
      <p:sp>
        <p:nvSpPr>
          <p:cNvPr id="81" name="Text Box 14"/>
          <p:cNvSpPr txBox="1">
            <a:spLocks noChangeArrowheads="1"/>
          </p:cNvSpPr>
          <p:nvPr/>
        </p:nvSpPr>
        <p:spPr bwMode="auto">
          <a:xfrm>
            <a:off x="6478396" y="5449135"/>
            <a:ext cx="4594957" cy="344829"/>
          </a:xfrm>
          <a:prstGeom prst="rect">
            <a:avLst/>
          </a:prstGeom>
          <a:noFill/>
          <a:ln w="9525">
            <a:noFill/>
            <a:miter lim="800000"/>
            <a:headEnd/>
            <a:tailEnd/>
          </a:ln>
        </p:spPr>
        <p:txBody>
          <a:bodyPr wrap="square">
            <a:prstTxWarp prst="textNoShape">
              <a:avLst/>
            </a:prstTxWarp>
            <a:spAutoFit/>
          </a:bodyPr>
          <a:lstStyle/>
          <a:p>
            <a:r>
              <a:rPr lang="en-US" i="1" dirty="0" smtClean="0"/>
              <a:t>(1) For </a:t>
            </a:r>
            <a:r>
              <a:rPr lang="en-US" i="1" dirty="0"/>
              <a:t>density gradient and</a:t>
            </a:r>
            <a:r>
              <a:rPr lang="en-US" i="1" dirty="0" smtClean="0"/>
              <a:t> gradient fluctuations</a:t>
            </a:r>
          </a:p>
        </p:txBody>
      </p:sp>
      <p:sp>
        <p:nvSpPr>
          <p:cNvPr id="83" name="Text Box 16"/>
          <p:cNvSpPr txBox="1">
            <a:spLocks noChangeArrowheads="1"/>
          </p:cNvSpPr>
          <p:nvPr/>
        </p:nvSpPr>
        <p:spPr bwMode="auto">
          <a:xfrm>
            <a:off x="6543480" y="6161590"/>
            <a:ext cx="3352800" cy="338554"/>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i="1" dirty="0" smtClean="0"/>
              <a:t>(2)  For </a:t>
            </a:r>
            <a:r>
              <a:rPr lang="en-US" i="1" dirty="0"/>
              <a:t>density </a:t>
            </a:r>
            <a:r>
              <a:rPr lang="en-US" i="1" dirty="0" smtClean="0"/>
              <a:t>gradient fluctuations</a:t>
            </a:r>
            <a:endParaRPr lang="en-US" dirty="0"/>
          </a:p>
        </p:txBody>
      </p:sp>
      <p:graphicFrame>
        <p:nvGraphicFramePr>
          <p:cNvPr id="1359" name="Object 335"/>
          <p:cNvGraphicFramePr>
            <a:graphicFrameLocks noChangeAspect="1"/>
          </p:cNvGraphicFramePr>
          <p:nvPr>
            <p:extLst>
              <p:ext uri="{D42A27DB-BD31-4B8C-83A1-F6EECF244321}">
                <p14:modId xmlns:p14="http://schemas.microsoft.com/office/powerpoint/2010/main" val="43744527"/>
              </p:ext>
            </p:extLst>
          </p:nvPr>
        </p:nvGraphicFramePr>
        <p:xfrm>
          <a:off x="9347906" y="7125240"/>
          <a:ext cx="661108" cy="477788"/>
        </p:xfrm>
        <a:graphic>
          <a:graphicData uri="http://schemas.openxmlformats.org/presentationml/2006/ole">
            <mc:AlternateContent xmlns:mc="http://schemas.openxmlformats.org/markup-compatibility/2006">
              <mc:Choice xmlns:v="urn:schemas-microsoft-com:vml" Requires="v">
                <p:oleObj spid="_x0000_s3943" name="Equation" r:id="rId17" imgW="584200" imgH="368300" progId="Equation.3">
                  <p:embed/>
                </p:oleObj>
              </mc:Choice>
              <mc:Fallback>
                <p:oleObj name="Equation" r:id="rId17" imgW="584200" imgH="368300" progId="Equation.3">
                  <p:embed/>
                  <p:pic>
                    <p:nvPicPr>
                      <p:cNvPr id="0" name="Picture 33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347906" y="7125240"/>
                        <a:ext cx="661108" cy="477788"/>
                      </a:xfrm>
                      <a:prstGeom prst="rect">
                        <a:avLst/>
                      </a:prstGeom>
                      <a:noFill/>
                      <a:ln>
                        <a:noFill/>
                      </a:ln>
                      <a:extLst/>
                    </p:spPr>
                  </p:pic>
                </p:oleObj>
              </mc:Fallback>
            </mc:AlternateContent>
          </a:graphicData>
        </a:graphic>
      </p:graphicFrame>
      <p:grpSp>
        <p:nvGrpSpPr>
          <p:cNvPr id="88" name="Group 87"/>
          <p:cNvGrpSpPr/>
          <p:nvPr/>
        </p:nvGrpSpPr>
        <p:grpSpPr>
          <a:xfrm>
            <a:off x="9354574" y="7664547"/>
            <a:ext cx="761997" cy="838200"/>
            <a:chOff x="3733800" y="5743401"/>
            <a:chExt cx="623451" cy="667097"/>
          </a:xfrm>
        </p:grpSpPr>
        <p:sp>
          <p:nvSpPr>
            <p:cNvPr id="89" name="Line 8"/>
            <p:cNvSpPr>
              <a:spLocks noChangeShapeType="1"/>
            </p:cNvSpPr>
            <p:nvPr/>
          </p:nvSpPr>
          <p:spPr bwMode="auto">
            <a:xfrm flipV="1">
              <a:off x="3733800" y="5867400"/>
              <a:ext cx="0" cy="4572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90" name="Line 9"/>
            <p:cNvSpPr>
              <a:spLocks noChangeShapeType="1"/>
            </p:cNvSpPr>
            <p:nvPr/>
          </p:nvSpPr>
          <p:spPr bwMode="auto">
            <a:xfrm flipV="1">
              <a:off x="3733800" y="6326124"/>
              <a:ext cx="332509"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91" name="Line 10"/>
            <p:cNvSpPr>
              <a:spLocks noChangeShapeType="1"/>
            </p:cNvSpPr>
            <p:nvPr/>
          </p:nvSpPr>
          <p:spPr bwMode="auto">
            <a:xfrm flipV="1">
              <a:off x="3733800" y="5939333"/>
              <a:ext cx="304800" cy="3810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graphicFrame>
          <p:nvGraphicFramePr>
            <p:cNvPr id="92" name="Object 4"/>
            <p:cNvGraphicFramePr>
              <a:graphicFrameLocks noChangeAspect="1"/>
            </p:cNvGraphicFramePr>
            <p:nvPr/>
          </p:nvGraphicFramePr>
          <p:xfrm>
            <a:off x="4149433" y="6202680"/>
            <a:ext cx="207818" cy="207818"/>
          </p:xfrm>
          <a:graphic>
            <a:graphicData uri="http://schemas.openxmlformats.org/presentationml/2006/ole">
              <mc:AlternateContent xmlns:mc="http://schemas.openxmlformats.org/markup-compatibility/2006">
                <mc:Choice xmlns:v="urn:schemas-microsoft-com:vml" Requires="v">
                  <p:oleObj spid="_x0000_s3944" name="Equation" r:id="rId19" imgW="114300" imgH="101600" progId="Equation.3">
                    <p:embed/>
                  </p:oleObj>
                </mc:Choice>
                <mc:Fallback>
                  <p:oleObj name="Equation" r:id="rId19" imgW="114300" imgH="101600" progId="Equation.3">
                    <p:embed/>
                    <p:pic>
                      <p:nvPicPr>
                        <p:cNvPr id="0" name="Picture 33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149433" y="6202680"/>
                          <a:ext cx="207818" cy="207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93" name="Object 5"/>
            <p:cNvGraphicFramePr>
              <a:graphicFrameLocks noChangeAspect="1"/>
            </p:cNvGraphicFramePr>
            <p:nvPr/>
          </p:nvGraphicFramePr>
          <p:xfrm>
            <a:off x="4080164" y="5743401"/>
            <a:ext cx="207818" cy="207818"/>
          </p:xfrm>
          <a:graphic>
            <a:graphicData uri="http://schemas.openxmlformats.org/presentationml/2006/ole">
              <mc:AlternateContent xmlns:mc="http://schemas.openxmlformats.org/markup-compatibility/2006">
                <mc:Choice xmlns:v="urn:schemas-microsoft-com:vml" Requires="v">
                  <p:oleObj spid="_x0000_s3945" name="Equation" r:id="rId21" imgW="101600" imgH="101600" progId="Equation.3">
                    <p:embed/>
                  </p:oleObj>
                </mc:Choice>
                <mc:Fallback>
                  <p:oleObj name="Equation" r:id="rId21" imgW="101600" imgH="101600" progId="Equation.3">
                    <p:embed/>
                    <p:pic>
                      <p:nvPicPr>
                        <p:cNvPr id="0" name="Picture 33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080164" y="5743401"/>
                          <a:ext cx="207818" cy="207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graphicFrame>
        <p:nvGraphicFramePr>
          <p:cNvPr id="1362" name="Object 338"/>
          <p:cNvGraphicFramePr>
            <a:graphicFrameLocks noChangeAspect="1"/>
          </p:cNvGraphicFramePr>
          <p:nvPr>
            <p:extLst>
              <p:ext uri="{D42A27DB-BD31-4B8C-83A1-F6EECF244321}">
                <p14:modId xmlns:p14="http://schemas.microsoft.com/office/powerpoint/2010/main" val="3060186395"/>
              </p:ext>
            </p:extLst>
          </p:nvPr>
        </p:nvGraphicFramePr>
        <p:xfrm>
          <a:off x="9200742" y="7506575"/>
          <a:ext cx="266694" cy="300031"/>
        </p:xfrm>
        <a:graphic>
          <a:graphicData uri="http://schemas.openxmlformats.org/presentationml/2006/ole">
            <mc:AlternateContent xmlns:mc="http://schemas.openxmlformats.org/markup-compatibility/2006">
              <mc:Choice xmlns:v="urn:schemas-microsoft-com:vml" Requires="v">
                <p:oleObj spid="_x0000_s3946" name="Equation" r:id="rId23" imgW="101600" imgH="114300" progId="Equation.3">
                  <p:embed/>
                </p:oleObj>
              </mc:Choice>
              <mc:Fallback>
                <p:oleObj name="Equation" r:id="rId23" imgW="101600" imgH="114300" progId="Equation.3">
                  <p:embed/>
                  <p:pic>
                    <p:nvPicPr>
                      <p:cNvPr id="0" name="Picture 33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200742" y="7506575"/>
                        <a:ext cx="266694" cy="300031"/>
                      </a:xfrm>
                      <a:prstGeom prst="rect">
                        <a:avLst/>
                      </a:prstGeom>
                      <a:noFill/>
                      <a:ln>
                        <a:noFill/>
                      </a:ln>
                      <a:extLst/>
                    </p:spPr>
                  </p:pic>
                </p:oleObj>
              </mc:Fallback>
            </mc:AlternateContent>
          </a:graphicData>
        </a:graphic>
      </p:graphicFrame>
      <p:sp>
        <p:nvSpPr>
          <p:cNvPr id="97" name="Text Box 5"/>
          <p:cNvSpPr txBox="1">
            <a:spLocks noChangeArrowheads="1"/>
          </p:cNvSpPr>
          <p:nvPr/>
        </p:nvSpPr>
        <p:spPr bwMode="auto">
          <a:xfrm>
            <a:off x="10148367" y="7172849"/>
            <a:ext cx="381000" cy="338554"/>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t>Z</a:t>
            </a:r>
          </a:p>
        </p:txBody>
      </p:sp>
      <p:sp>
        <p:nvSpPr>
          <p:cNvPr id="115" name="Text Box 441"/>
          <p:cNvSpPr txBox="1">
            <a:spLocks noChangeArrowheads="1"/>
          </p:cNvSpPr>
          <p:nvPr/>
        </p:nvSpPr>
        <p:spPr bwMode="auto">
          <a:xfrm>
            <a:off x="17522878" y="2265954"/>
            <a:ext cx="5240037" cy="615545"/>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panose="020B0604020202020204" pitchFamily="34" charset="0"/>
              </a:rPr>
              <a:t>Density fluctuations from all interferometer </a:t>
            </a:r>
            <a:r>
              <a:rPr lang="en-US" sz="1800" b="1" dirty="0" smtClean="0">
                <a:solidFill>
                  <a:schemeClr val="bg1"/>
                </a:solidFill>
                <a:latin typeface="Arial" panose="020B0604020202020204" pitchFamily="34" charset="0"/>
              </a:rPr>
              <a:t>viewing </a:t>
            </a:r>
            <a:r>
              <a:rPr lang="en-US" sz="1800" b="1" dirty="0">
                <a:solidFill>
                  <a:schemeClr val="bg1"/>
                </a:solidFill>
                <a:latin typeface="Arial" panose="020B0604020202020204" pitchFamily="34" charset="0"/>
              </a:rPr>
              <a:t>chords.</a:t>
            </a:r>
          </a:p>
        </p:txBody>
      </p:sp>
      <p:sp>
        <p:nvSpPr>
          <p:cNvPr id="120" name="Text Box 441"/>
          <p:cNvSpPr txBox="1">
            <a:spLocks noChangeArrowheads="1"/>
          </p:cNvSpPr>
          <p:nvPr/>
        </p:nvSpPr>
        <p:spPr bwMode="auto">
          <a:xfrm>
            <a:off x="12317849" y="4378742"/>
            <a:ext cx="5083673" cy="614363"/>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panose="020B0604020202020204" pitchFamily="34" charset="0"/>
              </a:rPr>
              <a:t>Core Density fluctuations increases with off-axis ECRH</a:t>
            </a:r>
          </a:p>
        </p:txBody>
      </p:sp>
      <p:sp>
        <p:nvSpPr>
          <p:cNvPr id="134" name="Text Box 441"/>
          <p:cNvSpPr txBox="1">
            <a:spLocks noChangeArrowheads="1"/>
          </p:cNvSpPr>
          <p:nvPr/>
        </p:nvSpPr>
        <p:spPr bwMode="auto">
          <a:xfrm>
            <a:off x="6469832" y="13536720"/>
            <a:ext cx="5710546" cy="338873"/>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rPr>
              <a:t>T</a:t>
            </a:r>
            <a:r>
              <a:rPr lang="en-US" sz="1800" b="1" baseline="-25000" dirty="0">
                <a:solidFill>
                  <a:schemeClr val="bg1"/>
                </a:solidFill>
              </a:rPr>
              <a:t>e</a:t>
            </a:r>
            <a:r>
              <a:rPr lang="en-US" sz="1800" b="1" dirty="0">
                <a:solidFill>
                  <a:schemeClr val="bg1"/>
                </a:solidFill>
              </a:rPr>
              <a:t> and n</a:t>
            </a:r>
            <a:r>
              <a:rPr lang="en-US" sz="1800" b="1" baseline="-25000" dirty="0">
                <a:solidFill>
                  <a:schemeClr val="bg1"/>
                </a:solidFill>
              </a:rPr>
              <a:t>e</a:t>
            </a:r>
            <a:r>
              <a:rPr lang="en-US" sz="1800" b="1" dirty="0">
                <a:solidFill>
                  <a:schemeClr val="bg1"/>
                </a:solidFill>
              </a:rPr>
              <a:t> for QHS and Mirror I Plasmas</a:t>
            </a:r>
            <a:endParaRPr lang="en-US" sz="1800" b="1" dirty="0">
              <a:solidFill>
                <a:schemeClr val="bg1"/>
              </a:solidFill>
              <a:latin typeface="Arial" pitchFamily="34" charset="0"/>
            </a:endParaRPr>
          </a:p>
        </p:txBody>
      </p:sp>
      <p:sp>
        <p:nvSpPr>
          <p:cNvPr id="1056" name="Text Box 498"/>
          <p:cNvSpPr txBox="1">
            <a:spLocks noChangeArrowheads="1"/>
          </p:cNvSpPr>
          <p:nvPr/>
        </p:nvSpPr>
        <p:spPr bwMode="auto">
          <a:xfrm>
            <a:off x="8933494" y="2590525"/>
            <a:ext cx="2743200" cy="1935082"/>
          </a:xfrm>
          <a:prstGeom prst="rect">
            <a:avLst/>
          </a:prstGeom>
          <a:noFill/>
          <a:ln w="9525">
            <a:noFill/>
            <a:miter lim="800000"/>
            <a:headEnd/>
            <a:tailEnd/>
          </a:ln>
        </p:spPr>
        <p:txBody>
          <a:bodyPr wrap="square">
            <a:spAutoFit/>
          </a:bodyPr>
          <a:lstStyle/>
          <a:p>
            <a:pPr marL="457200" indent="-457200">
              <a:lnSpc>
                <a:spcPct val="80000"/>
              </a:lnSpc>
            </a:pPr>
            <a:r>
              <a:rPr lang="en-US" sz="1400" dirty="0" smtClean="0">
                <a:latin typeface="Calibri" charset="0"/>
              </a:rPr>
              <a:t>Interferometer System</a:t>
            </a:r>
            <a:r>
              <a:rPr lang="en-US" sz="1400" dirty="0">
                <a:latin typeface="Calibri" charset="0"/>
              </a:rPr>
              <a:t>:</a:t>
            </a:r>
          </a:p>
          <a:p>
            <a:pPr marL="457200" indent="-457200" algn="l">
              <a:lnSpc>
                <a:spcPct val="80000"/>
              </a:lnSpc>
            </a:pPr>
            <a:r>
              <a:rPr lang="en-US" sz="1400" dirty="0" smtClean="0">
                <a:latin typeface="Calibri" charset="0"/>
              </a:rPr>
              <a:t>1.     9 </a:t>
            </a:r>
            <a:r>
              <a:rPr lang="en-US" sz="1400" dirty="0">
                <a:latin typeface="Calibri" charset="0"/>
              </a:rPr>
              <a:t>chords</a:t>
            </a:r>
          </a:p>
          <a:p>
            <a:pPr marL="457200" indent="-457200" algn="l">
              <a:lnSpc>
                <a:spcPct val="80000"/>
              </a:lnSpc>
            </a:pPr>
            <a:r>
              <a:rPr lang="en-US" sz="1400" dirty="0" smtClean="0">
                <a:latin typeface="Calibri" charset="0"/>
              </a:rPr>
              <a:t>2.     1 </a:t>
            </a:r>
            <a:r>
              <a:rPr lang="en-US" sz="1400" dirty="0">
                <a:latin typeface="Calibri" charset="0"/>
              </a:rPr>
              <a:t>MHz bandwidth</a:t>
            </a:r>
          </a:p>
          <a:p>
            <a:pPr marL="457200" indent="-457200" algn="l">
              <a:lnSpc>
                <a:spcPct val="80000"/>
              </a:lnSpc>
            </a:pPr>
            <a:r>
              <a:rPr lang="en-US" sz="1400" dirty="0">
                <a:latin typeface="Calibri" charset="0"/>
              </a:rPr>
              <a:t>3.   </a:t>
            </a:r>
            <a:r>
              <a:rPr lang="en-US" sz="1400" dirty="0" smtClean="0">
                <a:latin typeface="Calibri" charset="0"/>
              </a:rPr>
              <a:t>  1.5 </a:t>
            </a:r>
            <a:r>
              <a:rPr lang="en-US" sz="1400" dirty="0">
                <a:latin typeface="Calibri" charset="0"/>
              </a:rPr>
              <a:t>cm chord spacing, width</a:t>
            </a:r>
          </a:p>
          <a:p>
            <a:pPr marL="457200" indent="-457200" algn="l">
              <a:lnSpc>
                <a:spcPct val="80000"/>
              </a:lnSpc>
              <a:buFontTx/>
              <a:buAutoNum type="arabicPeriod" startAt="4"/>
            </a:pPr>
            <a:r>
              <a:rPr lang="en-US" altLang="en-US" sz="1400" dirty="0">
                <a:cs typeface="Times New Roman" charset="0"/>
              </a:rPr>
              <a:t>k</a:t>
            </a:r>
            <a:r>
              <a:rPr lang="en-US" altLang="en-US" sz="1400" baseline="-25000" dirty="0">
                <a:latin typeface="Symbol" charset="2"/>
                <a:cs typeface="Times New Roman" charset="0"/>
              </a:rPr>
              <a:t>^</a:t>
            </a:r>
            <a:r>
              <a:rPr lang="en-US" altLang="en-US" sz="1400" baseline="-25000" dirty="0">
                <a:cs typeface="Times New Roman" charset="0"/>
              </a:rPr>
              <a:t> </a:t>
            </a:r>
            <a:r>
              <a:rPr lang="en-US" altLang="en-US" sz="1400" dirty="0">
                <a:cs typeface="Times New Roman" charset="0"/>
              </a:rPr>
              <a:t>&lt;</a:t>
            </a:r>
            <a:r>
              <a:rPr lang="en-US" altLang="en-US" sz="1400" dirty="0">
                <a:latin typeface="Calibri" charset="0"/>
                <a:cs typeface="Times New Roman" charset="0"/>
              </a:rPr>
              <a:t> 2 cm</a:t>
            </a:r>
            <a:r>
              <a:rPr lang="en-US" altLang="en-US" sz="1400" baseline="30000" dirty="0">
                <a:latin typeface="Calibri" charset="0"/>
                <a:cs typeface="Times New Roman" charset="0"/>
              </a:rPr>
              <a:t>-1</a:t>
            </a:r>
            <a:endParaRPr lang="en-US" sz="1400" baseline="30000" dirty="0">
              <a:cs typeface="Times New Roman" charset="0"/>
            </a:endParaRPr>
          </a:p>
          <a:p>
            <a:pPr marL="457200" indent="-457200">
              <a:lnSpc>
                <a:spcPct val="80000"/>
              </a:lnSpc>
            </a:pPr>
            <a:endParaRPr lang="en-US" sz="1400" baseline="30000" dirty="0" smtClean="0">
              <a:latin typeface="Calibri" charset="0"/>
              <a:cs typeface="Times New Roman" charset="0"/>
            </a:endParaRPr>
          </a:p>
          <a:p>
            <a:pPr indent="-457200">
              <a:lnSpc>
                <a:spcPct val="80000"/>
              </a:lnSpc>
            </a:pPr>
            <a:r>
              <a:rPr lang="en-US" sz="1400" dirty="0" smtClean="0">
                <a:latin typeface="Calibri" charset="0"/>
                <a:cs typeface="Times New Roman" charset="0"/>
              </a:rPr>
              <a:t>Density fluctuations can be measured from information of:</a:t>
            </a:r>
            <a:endParaRPr lang="en-US" sz="1400" dirty="0">
              <a:latin typeface="Calibri" charset="0"/>
              <a:cs typeface="Times New Roman" charset="0"/>
            </a:endParaRPr>
          </a:p>
          <a:p>
            <a:pPr marL="457200" indent="-457200" algn="l">
              <a:lnSpc>
                <a:spcPct val="80000"/>
              </a:lnSpc>
              <a:buFontTx/>
              <a:buAutoNum type="romanLcParenBoth"/>
            </a:pPr>
            <a:r>
              <a:rPr lang="en-US" sz="1400" dirty="0" smtClean="0">
                <a:latin typeface="Calibri" charset="0"/>
                <a:cs typeface="Times New Roman" charset="0"/>
              </a:rPr>
              <a:t>Amplitude</a:t>
            </a:r>
            <a:endParaRPr lang="en-US" sz="1400" dirty="0">
              <a:latin typeface="Calibri" charset="0"/>
              <a:cs typeface="Times New Roman" charset="0"/>
            </a:endParaRPr>
          </a:p>
          <a:p>
            <a:pPr marL="457200" indent="-457200" algn="l">
              <a:lnSpc>
                <a:spcPct val="80000"/>
              </a:lnSpc>
              <a:buAutoNum type="romanLcParenBoth" startAt="2"/>
            </a:pPr>
            <a:r>
              <a:rPr lang="en-US" sz="1400" dirty="0" smtClean="0">
                <a:latin typeface="Calibri" charset="0"/>
                <a:cs typeface="Times New Roman" charset="0"/>
              </a:rPr>
              <a:t>Phase</a:t>
            </a:r>
          </a:p>
          <a:p>
            <a:pPr marL="457200" indent="-457200" algn="l">
              <a:lnSpc>
                <a:spcPct val="80000"/>
              </a:lnSpc>
              <a:buAutoNum type="romanLcParenBoth" startAt="2"/>
            </a:pPr>
            <a:r>
              <a:rPr lang="en-US" sz="1400" dirty="0" smtClean="0">
                <a:latin typeface="Calibri" charset="0"/>
                <a:cs typeface="Times New Roman" charset="0"/>
              </a:rPr>
              <a:t>Differential</a:t>
            </a:r>
            <a:endParaRPr lang="en-US" sz="1200" dirty="0">
              <a:latin typeface="Calibri" charset="0"/>
              <a:cs typeface="Times New Roman" charset="0"/>
            </a:endParaRPr>
          </a:p>
        </p:txBody>
      </p:sp>
      <p:sp>
        <p:nvSpPr>
          <p:cNvPr id="2544" name="Text Box 496"/>
          <p:cNvSpPr txBox="1">
            <a:spLocks noChangeArrowheads="1"/>
          </p:cNvSpPr>
          <p:nvPr/>
        </p:nvSpPr>
        <p:spPr bwMode="auto">
          <a:xfrm>
            <a:off x="27993974" y="10429663"/>
            <a:ext cx="4924426" cy="438540"/>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Times New Roman" panose="02020603050405020304" pitchFamily="18" charset="0"/>
              </a:rPr>
              <a:t>Summary and Future Plans</a:t>
            </a:r>
            <a:endParaRPr lang="en-US" sz="2400" b="1" dirty="0">
              <a:solidFill>
                <a:schemeClr val="bg1"/>
              </a:solidFill>
              <a:latin typeface="Times New Roman" panose="02020603050405020304" pitchFamily="18" charset="0"/>
            </a:endParaRPr>
          </a:p>
        </p:txBody>
      </p:sp>
      <p:sp>
        <p:nvSpPr>
          <p:cNvPr id="158" name="Text Box 623"/>
          <p:cNvSpPr txBox="1">
            <a:spLocks noChangeArrowheads="1"/>
          </p:cNvSpPr>
          <p:nvPr/>
        </p:nvSpPr>
        <p:spPr bwMode="auto">
          <a:xfrm>
            <a:off x="6453441" y="2256078"/>
            <a:ext cx="5736947"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charset="0"/>
              </a:rPr>
              <a:t>Flux Surface  and Chord Positions</a:t>
            </a:r>
          </a:p>
        </p:txBody>
      </p:sp>
      <p:sp>
        <p:nvSpPr>
          <p:cNvPr id="192" name="Rectangle 191"/>
          <p:cNvSpPr/>
          <p:nvPr/>
        </p:nvSpPr>
        <p:spPr>
          <a:xfrm>
            <a:off x="17914519" y="12649200"/>
            <a:ext cx="184730" cy="338554"/>
          </a:xfrm>
          <a:prstGeom prst="rect">
            <a:avLst/>
          </a:prstGeom>
        </p:spPr>
        <p:txBody>
          <a:bodyPr wrap="none">
            <a:spAutoFit/>
          </a:bodyPr>
          <a:lstStyle/>
          <a:p>
            <a:endParaRPr lang="en-US" dirty="0" smtClean="0">
              <a:solidFill>
                <a:srgbClr val="0707E9"/>
              </a:solidFill>
              <a:latin typeface="Calibri" charset="0"/>
            </a:endParaRPr>
          </a:p>
        </p:txBody>
      </p:sp>
      <p:sp>
        <p:nvSpPr>
          <p:cNvPr id="252" name="TextBox 251"/>
          <p:cNvSpPr txBox="1"/>
          <p:nvPr/>
        </p:nvSpPr>
        <p:spPr>
          <a:xfrm>
            <a:off x="2485528" y="14022578"/>
            <a:ext cx="152399" cy="338554"/>
          </a:xfrm>
          <a:prstGeom prst="rect">
            <a:avLst/>
          </a:prstGeom>
          <a:noFill/>
        </p:spPr>
        <p:txBody>
          <a:bodyPr wrap="square" rtlCol="0">
            <a:spAutoFit/>
          </a:bodyPr>
          <a:lstStyle/>
          <a:p>
            <a:r>
              <a:rPr lang="en-US" dirty="0" smtClean="0"/>
              <a:t>,</a:t>
            </a:r>
            <a:endParaRPr lang="en-US" dirty="0"/>
          </a:p>
        </p:txBody>
      </p:sp>
      <p:sp>
        <p:nvSpPr>
          <p:cNvPr id="123" name="Text Box 441"/>
          <p:cNvSpPr txBox="1">
            <a:spLocks noChangeArrowheads="1"/>
          </p:cNvSpPr>
          <p:nvPr/>
        </p:nvSpPr>
        <p:spPr bwMode="auto">
          <a:xfrm>
            <a:off x="12319381" y="2269680"/>
            <a:ext cx="5082141" cy="341323"/>
          </a:xfrm>
          <a:prstGeom prst="rect">
            <a:avLst/>
          </a:prstGeom>
          <a:solidFill>
            <a:schemeClr val="accent2"/>
          </a:solidFill>
          <a:ln w="9525">
            <a:noFill/>
            <a:miter lim="800000"/>
            <a:headEnd/>
            <a:tailEnd/>
          </a:ln>
        </p:spPr>
        <p:txBody>
          <a:bodyPr wrap="square" lIns="60952" tIns="30476" rIns="60952" bIns="30476">
            <a:spAutoFit/>
          </a:bodyPr>
          <a:lstStyle/>
          <a:p>
            <a:r>
              <a:rPr lang="en-US" sz="1800" b="1" dirty="0">
                <a:solidFill>
                  <a:schemeClr val="bg1"/>
                </a:solidFill>
                <a:latin typeface="Arial" panose="020B0604020202020204" pitchFamily="34" charset="0"/>
              </a:rPr>
              <a:t>QHS </a:t>
            </a:r>
            <a:r>
              <a:rPr lang="en-US" sz="1800" b="1" dirty="0" smtClean="0">
                <a:solidFill>
                  <a:schemeClr val="bg1"/>
                </a:solidFill>
                <a:latin typeface="Arial" panose="020B0604020202020204" pitchFamily="34" charset="0"/>
              </a:rPr>
              <a:t>Plasma  50 </a:t>
            </a:r>
            <a:r>
              <a:rPr lang="en-US" sz="1800" b="1" dirty="0">
                <a:solidFill>
                  <a:schemeClr val="bg1"/>
                </a:solidFill>
                <a:latin typeface="Arial" panose="020B0604020202020204" pitchFamily="34" charset="0"/>
              </a:rPr>
              <a:t>kW ECRH</a:t>
            </a:r>
          </a:p>
        </p:txBody>
      </p:sp>
      <p:sp>
        <p:nvSpPr>
          <p:cNvPr id="167" name="Text Box 660"/>
          <p:cNvSpPr txBox="1">
            <a:spLocks noChangeArrowheads="1"/>
          </p:cNvSpPr>
          <p:nvPr/>
        </p:nvSpPr>
        <p:spPr bwMode="auto">
          <a:xfrm>
            <a:off x="17522879" y="4580757"/>
            <a:ext cx="5235050" cy="307768"/>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b="1" dirty="0">
                <a:solidFill>
                  <a:schemeClr val="bg1"/>
                </a:solidFill>
                <a:latin typeface="Arial" panose="020B0604020202020204" pitchFamily="34" charset="0"/>
              </a:rPr>
              <a:t>Core density fluctuations vary inversely with P</a:t>
            </a:r>
            <a:r>
              <a:rPr lang="en-US" b="1" baseline="-25000" dirty="0">
                <a:solidFill>
                  <a:schemeClr val="bg1"/>
                </a:solidFill>
                <a:latin typeface="Arial" panose="020B0604020202020204" pitchFamily="34" charset="0"/>
              </a:rPr>
              <a:t>ECRH</a:t>
            </a:r>
            <a:endParaRPr lang="en-US" dirty="0">
              <a:solidFill>
                <a:schemeClr val="bg1"/>
              </a:solidFill>
              <a:latin typeface="Arial" panose="020B0604020202020204" pitchFamily="34" charset="0"/>
            </a:endParaRPr>
          </a:p>
        </p:txBody>
      </p:sp>
      <p:sp>
        <p:nvSpPr>
          <p:cNvPr id="6" name="Rectangle 786"/>
          <p:cNvSpPr>
            <a:spLocks noChangeArrowheads="1"/>
          </p:cNvSpPr>
          <p:nvPr/>
        </p:nvSpPr>
        <p:spPr bwMode="auto">
          <a:xfrm>
            <a:off x="0" y="-63787"/>
            <a:ext cx="28725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rPr>
              <a:t> </a:t>
            </a: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268" name="Object 3"/>
          <p:cNvGraphicFramePr>
            <a:graphicFrameLocks noChangeAspect="1"/>
          </p:cNvGraphicFramePr>
          <p:nvPr>
            <p:extLst>
              <p:ext uri="{D42A27DB-BD31-4B8C-83A1-F6EECF244321}">
                <p14:modId xmlns:p14="http://schemas.microsoft.com/office/powerpoint/2010/main" val="1795009438"/>
              </p:ext>
            </p:extLst>
          </p:nvPr>
        </p:nvGraphicFramePr>
        <p:xfrm>
          <a:off x="9110996" y="4737409"/>
          <a:ext cx="2368763" cy="348347"/>
        </p:xfrm>
        <a:graphic>
          <a:graphicData uri="http://schemas.openxmlformats.org/presentationml/2006/ole">
            <mc:AlternateContent xmlns:mc="http://schemas.openxmlformats.org/markup-compatibility/2006">
              <mc:Choice xmlns:v="urn:schemas-microsoft-com:vml" Requires="v">
                <p:oleObj spid="_x0000_s3947" name="Equation" r:id="rId25" imgW="1726920" imgH="253800" progId="Equation.3">
                  <p:embed/>
                </p:oleObj>
              </mc:Choice>
              <mc:Fallback>
                <p:oleObj name="Equation" r:id="rId25" imgW="1726920" imgH="253800" progId="Equation.3">
                  <p:embed/>
                  <p:pic>
                    <p:nvPicPr>
                      <p:cNvPr id="0" name=""/>
                      <p:cNvPicPr>
                        <a:picLocks noChangeAspect="1" noChangeArrowheads="1"/>
                      </p:cNvPicPr>
                      <p:nvPr/>
                    </p:nvPicPr>
                    <p:blipFill>
                      <a:blip r:embed="rId26"/>
                      <a:srcRect/>
                      <a:stretch>
                        <a:fillRect/>
                      </a:stretch>
                    </p:blipFill>
                    <p:spPr bwMode="auto">
                      <a:xfrm>
                        <a:off x="9110996" y="4737409"/>
                        <a:ext cx="2368763" cy="348347"/>
                      </a:xfrm>
                      <a:prstGeom prst="rect">
                        <a:avLst/>
                      </a:prstGeom>
                      <a:noFill/>
                    </p:spPr>
                  </p:pic>
                </p:oleObj>
              </mc:Fallback>
            </mc:AlternateContent>
          </a:graphicData>
        </a:graphic>
      </p:graphicFrame>
      <p:sp>
        <p:nvSpPr>
          <p:cNvPr id="269" name="Rectangle 2"/>
          <p:cNvSpPr txBox="1">
            <a:spLocks noChangeArrowheads="1"/>
          </p:cNvSpPr>
          <p:nvPr/>
        </p:nvSpPr>
        <p:spPr>
          <a:xfrm>
            <a:off x="8897060" y="4509042"/>
            <a:ext cx="3050422" cy="322653"/>
          </a:xfrm>
          <a:prstGeom prst="rect">
            <a:avLst/>
          </a:prstGeom>
        </p:spPr>
        <p:txBody>
          <a:bodyPr>
            <a:noAutofit/>
          </a:bodyPr>
          <a:lstStyle/>
          <a:p>
            <a:pPr marL="609600" marR="0" lvl="0" indent="-609600" algn="l" defTabSz="2508250" rtl="0" eaLnBrk="1" fontAlgn="base" latinLnBrk="0" hangingPunct="1">
              <a:lnSpc>
                <a:spcPct val="60000"/>
              </a:lnSpc>
              <a:spcBef>
                <a:spcPct val="20000"/>
              </a:spcBef>
              <a:spcAft>
                <a:spcPct val="0"/>
              </a:spcAft>
              <a:buClrTx/>
              <a:buSzTx/>
              <a:tabLst/>
              <a:defRPr/>
            </a:pPr>
            <a:r>
              <a:rPr kumimoji="0" lang="en-US" sz="1400" b="1" i="0" u="none" strike="noStrike" kern="0" cap="none" spc="0" normalizeH="0" noProof="0" dirty="0" smtClean="0">
                <a:ln>
                  <a:noFill/>
                </a:ln>
                <a:solidFill>
                  <a:schemeClr val="tx1"/>
                </a:solidFill>
                <a:effectLst/>
                <a:uLnTx/>
                <a:uFillTx/>
                <a:latin typeface="+mj-lt"/>
                <a:ea typeface="+mn-ea"/>
                <a:cs typeface="+mn-cs"/>
              </a:rPr>
              <a:t> Far-forward Scattering- amplitude</a:t>
            </a:r>
          </a:p>
          <a:p>
            <a:pPr marL="609600" marR="0" lvl="0" indent="-609600" algn="l" defTabSz="2508250" rtl="0" eaLnBrk="1" fontAlgn="base" latinLnBrk="0" hangingPunct="1">
              <a:lnSpc>
                <a:spcPct val="60000"/>
              </a:lnSpc>
              <a:spcBef>
                <a:spcPct val="20000"/>
              </a:spcBef>
              <a:spcAft>
                <a:spcPct val="0"/>
              </a:spcAft>
              <a:buClrTx/>
              <a:buSzTx/>
              <a:buFontTx/>
              <a:buChar char="•"/>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a:p>
            <a:pPr marL="609600" marR="0" lvl="0" indent="-609600" algn="l" defTabSz="2508250" rtl="0" eaLnBrk="1" fontAlgn="base" latinLnBrk="0" hangingPunct="1">
              <a:lnSpc>
                <a:spcPct val="60000"/>
              </a:lnSpc>
              <a:spcBef>
                <a:spcPct val="20000"/>
              </a:spcBef>
              <a:spcAft>
                <a:spcPct val="0"/>
              </a:spcAft>
              <a:buClrTx/>
              <a:buSzTx/>
              <a:tabLst/>
              <a:defRPr/>
            </a:pPr>
            <a:endParaRPr kumimoji="0" lang="en-US" sz="1400" b="1" i="0" u="none" strike="noStrike" kern="0" cap="none" spc="0" normalizeH="0" baseline="0" noProof="0" dirty="0" smtClean="0">
              <a:ln>
                <a:noFill/>
              </a:ln>
              <a:solidFill>
                <a:schemeClr val="tx1"/>
              </a:solidFill>
              <a:effectLst/>
              <a:uLnTx/>
              <a:uFillTx/>
              <a:latin typeface="+mj-lt"/>
              <a:ea typeface="+mn-ea"/>
              <a:cs typeface="+mn-cs"/>
            </a:endParaRPr>
          </a:p>
        </p:txBody>
      </p:sp>
      <p:sp>
        <p:nvSpPr>
          <p:cNvPr id="141" name="Text Box 776"/>
          <p:cNvSpPr txBox="1">
            <a:spLocks noChangeArrowheads="1"/>
          </p:cNvSpPr>
          <p:nvPr/>
        </p:nvSpPr>
        <p:spPr bwMode="auto">
          <a:xfrm>
            <a:off x="0" y="9133522"/>
            <a:ext cx="6373113" cy="800211"/>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a:solidFill>
                  <a:schemeClr val="bg1"/>
                </a:solidFill>
                <a:latin typeface="Times New Roman" panose="02020603050405020304" pitchFamily="18" charset="0"/>
                <a:cs typeface="Times New Roman" panose="02020603050405020304" pitchFamily="18" charset="0"/>
              </a:rPr>
              <a:t>HSX Provides Access to Configurations With and </a:t>
            </a:r>
            <a:r>
              <a:rPr lang="en-US" sz="2400" b="1" dirty="0" smtClean="0">
                <a:solidFill>
                  <a:schemeClr val="bg1"/>
                </a:solidFill>
                <a:latin typeface="Times New Roman" panose="02020603050405020304" pitchFamily="18" charset="0"/>
                <a:cs typeface="Times New Roman" panose="02020603050405020304" pitchFamily="18" charset="0"/>
              </a:rPr>
              <a:t>Without </a:t>
            </a:r>
            <a:r>
              <a:rPr lang="en-US" sz="2400" b="1" dirty="0">
                <a:solidFill>
                  <a:schemeClr val="bg1"/>
                </a:solidFill>
                <a:latin typeface="Times New Roman" panose="02020603050405020304" pitchFamily="18" charset="0"/>
                <a:cs typeface="Times New Roman" panose="02020603050405020304" pitchFamily="18" charset="0"/>
              </a:rPr>
              <a:t>Symmetry</a:t>
            </a:r>
          </a:p>
        </p:txBody>
      </p:sp>
      <p:sp>
        <p:nvSpPr>
          <p:cNvPr id="2" name="Rectangle 1"/>
          <p:cNvSpPr/>
          <p:nvPr/>
        </p:nvSpPr>
        <p:spPr>
          <a:xfrm>
            <a:off x="36593" y="9899340"/>
            <a:ext cx="6308811" cy="825051"/>
          </a:xfrm>
          <a:prstGeom prst="rect">
            <a:avLst/>
          </a:prstGeom>
        </p:spPr>
        <p:txBody>
          <a:bodyPr wrap="square">
            <a:spAutoFit/>
          </a:bodyPr>
          <a:lstStyle/>
          <a:p>
            <a:pPr algn="l"/>
            <a:r>
              <a:rPr lang="en-US" b="1" dirty="0">
                <a:solidFill>
                  <a:srgbClr val="0000FF"/>
                </a:solidFill>
                <a:latin typeface="Helvetica" charset="0"/>
              </a:rPr>
              <a:t>QHS:  helical axis of symmetry in |B|; predicted very low neoclassical transport Mirror: quasi-helical symmetry broken by adding a mirror field.</a:t>
            </a:r>
            <a:r>
              <a:rPr lang="en-US" b="1" dirty="0">
                <a:solidFill>
                  <a:srgbClr val="0000FF"/>
                </a:solidFill>
                <a:latin typeface="Arial" charset="0"/>
              </a:rPr>
              <a:t> </a:t>
            </a:r>
            <a:endParaRPr lang="en-US" b="1" dirty="0">
              <a:solidFill>
                <a:srgbClr val="0000FF"/>
              </a:solidFill>
            </a:endParaRPr>
          </a:p>
        </p:txBody>
      </p:sp>
      <p:pic>
        <p:nvPicPr>
          <p:cNvPr id="142" name="Picture 4"/>
          <p:cNvPicPr>
            <a:picLocks noChangeAspect="1" noChangeArrowheads="1"/>
          </p:cNvPicPr>
          <p:nvPr/>
        </p:nvPicPr>
        <p:blipFill>
          <a:blip r:embed="rId27" cstate="print"/>
          <a:srcRect l="20512"/>
          <a:stretch>
            <a:fillRect/>
          </a:stretch>
        </p:blipFill>
        <p:spPr bwMode="auto">
          <a:xfrm>
            <a:off x="-12960" y="11193507"/>
            <a:ext cx="2870715" cy="2708932"/>
          </a:xfrm>
          <a:prstGeom prst="rect">
            <a:avLst/>
          </a:prstGeom>
          <a:noFill/>
          <a:ln w="9525">
            <a:noFill/>
            <a:miter lim="800000"/>
            <a:headEnd/>
            <a:tailEnd/>
          </a:ln>
        </p:spPr>
      </p:pic>
      <p:pic>
        <p:nvPicPr>
          <p:cNvPr id="148" name="Picture 3"/>
          <p:cNvPicPr>
            <a:picLocks noChangeAspect="1" noChangeArrowheads="1"/>
          </p:cNvPicPr>
          <p:nvPr/>
        </p:nvPicPr>
        <p:blipFill>
          <a:blip r:embed="rId28" cstate="print"/>
          <a:srcRect r="16470"/>
          <a:stretch>
            <a:fillRect/>
          </a:stretch>
        </p:blipFill>
        <p:spPr bwMode="auto">
          <a:xfrm>
            <a:off x="3198166" y="11224520"/>
            <a:ext cx="3029769" cy="2720839"/>
          </a:xfrm>
          <a:prstGeom prst="rect">
            <a:avLst/>
          </a:prstGeom>
          <a:noFill/>
          <a:ln w="9525">
            <a:noFill/>
            <a:miter lim="800000"/>
            <a:headEnd/>
            <a:tailEnd/>
          </a:ln>
        </p:spPr>
      </p:pic>
      <p:sp>
        <p:nvSpPr>
          <p:cNvPr id="172" name="Text Box 6"/>
          <p:cNvSpPr txBox="1">
            <a:spLocks noChangeArrowheads="1"/>
          </p:cNvSpPr>
          <p:nvPr/>
        </p:nvSpPr>
        <p:spPr bwMode="auto">
          <a:xfrm>
            <a:off x="331293" y="10753146"/>
            <a:ext cx="1523999" cy="646331"/>
          </a:xfrm>
          <a:prstGeom prst="rect">
            <a:avLst/>
          </a:prstGeom>
          <a:noFill/>
          <a:ln w="9525">
            <a:noFill/>
            <a:miter lim="800000"/>
            <a:headEnd/>
            <a:tailEnd/>
          </a:ln>
        </p:spPr>
        <p:txBody>
          <a:bodyPr wrap="square">
            <a:spAutoFit/>
          </a:bodyPr>
          <a:lstStyle/>
          <a:p>
            <a:r>
              <a:rPr lang="en-US" sz="2000" b="1" dirty="0" smtClean="0">
                <a:solidFill>
                  <a:srgbClr val="FF0002"/>
                </a:solidFill>
              </a:rPr>
              <a:t>QHS</a:t>
            </a:r>
          </a:p>
          <a:p>
            <a:r>
              <a:rPr lang="en-US" sz="1600" b="1" dirty="0" smtClean="0">
                <a:solidFill>
                  <a:srgbClr val="FF0000"/>
                </a:solidFill>
                <a:latin typeface="Symbol" panose="05050102010706020507" pitchFamily="18" charset="2"/>
                <a:sym typeface="Symbol" charset="2"/>
              </a:rPr>
              <a:t>e</a:t>
            </a:r>
            <a:r>
              <a:rPr lang="en-US" sz="1600" b="1" baseline="-25000" dirty="0" smtClean="0">
                <a:solidFill>
                  <a:srgbClr val="FF0000"/>
                </a:solidFill>
                <a:sym typeface="Symbol" charset="2"/>
              </a:rPr>
              <a:t>2/3</a:t>
            </a:r>
            <a:r>
              <a:rPr lang="en-US" sz="1600" b="1" dirty="0" smtClean="0">
                <a:solidFill>
                  <a:srgbClr val="FF0000"/>
                </a:solidFill>
                <a:sym typeface="Symbol" charset="2"/>
              </a:rPr>
              <a:t>~0.04%</a:t>
            </a:r>
            <a:endParaRPr lang="en-US" sz="1600" dirty="0"/>
          </a:p>
        </p:txBody>
      </p:sp>
      <p:sp>
        <p:nvSpPr>
          <p:cNvPr id="174" name="Text Box 7"/>
          <p:cNvSpPr txBox="1">
            <a:spLocks noChangeArrowheads="1"/>
          </p:cNvSpPr>
          <p:nvPr/>
        </p:nvSpPr>
        <p:spPr bwMode="auto">
          <a:xfrm>
            <a:off x="3687149" y="10951191"/>
            <a:ext cx="839161" cy="584775"/>
          </a:xfrm>
          <a:prstGeom prst="rect">
            <a:avLst/>
          </a:prstGeom>
          <a:noFill/>
          <a:ln w="22225">
            <a:solidFill>
              <a:srgbClr val="0707E9"/>
            </a:solidFill>
            <a:miter lim="800000"/>
            <a:headEnd/>
            <a:tailEnd/>
          </a:ln>
        </p:spPr>
        <p:txBody>
          <a:bodyPr wrap="square">
            <a:spAutoFit/>
          </a:bodyPr>
          <a:lstStyle/>
          <a:p>
            <a:r>
              <a:rPr lang="en-US" b="1" dirty="0" smtClean="0">
                <a:solidFill>
                  <a:srgbClr val="FF0002"/>
                </a:solidFill>
              </a:rPr>
              <a:t>Broken Bands</a:t>
            </a:r>
            <a:endParaRPr lang="en-US" dirty="0"/>
          </a:p>
        </p:txBody>
      </p:sp>
      <p:sp>
        <p:nvSpPr>
          <p:cNvPr id="175" name="Text Box 7"/>
          <p:cNvSpPr txBox="1">
            <a:spLocks noChangeArrowheads="1"/>
          </p:cNvSpPr>
          <p:nvPr/>
        </p:nvSpPr>
        <p:spPr bwMode="auto">
          <a:xfrm>
            <a:off x="4609744" y="10869034"/>
            <a:ext cx="1195388" cy="396875"/>
          </a:xfrm>
          <a:prstGeom prst="rect">
            <a:avLst/>
          </a:prstGeom>
          <a:noFill/>
          <a:ln w="9525">
            <a:noFill/>
            <a:miter lim="800000"/>
            <a:headEnd/>
            <a:tailEnd/>
          </a:ln>
        </p:spPr>
        <p:txBody>
          <a:bodyPr>
            <a:spAutoFit/>
          </a:bodyPr>
          <a:lstStyle/>
          <a:p>
            <a:r>
              <a:rPr lang="en-US" sz="2000" b="1" dirty="0">
                <a:solidFill>
                  <a:srgbClr val="FF0002"/>
                </a:solidFill>
              </a:rPr>
              <a:t>Mirror</a:t>
            </a:r>
            <a:endParaRPr lang="en-US" sz="2400" dirty="0"/>
          </a:p>
        </p:txBody>
      </p:sp>
      <p:sp>
        <p:nvSpPr>
          <p:cNvPr id="176" name="Text Box 5"/>
          <p:cNvSpPr txBox="1">
            <a:spLocks noChangeArrowheads="1"/>
          </p:cNvSpPr>
          <p:nvPr/>
        </p:nvSpPr>
        <p:spPr bwMode="auto">
          <a:xfrm>
            <a:off x="46028" y="12249512"/>
            <a:ext cx="2049504" cy="615553"/>
          </a:xfrm>
          <a:prstGeom prst="rect">
            <a:avLst/>
          </a:prstGeom>
          <a:noFill/>
          <a:ln w="9525">
            <a:noFill/>
            <a:miter lim="800000"/>
            <a:headEnd/>
            <a:tailEnd/>
          </a:ln>
        </p:spPr>
        <p:txBody>
          <a:bodyPr wrap="square">
            <a:spAutoFit/>
          </a:bodyPr>
          <a:lstStyle/>
          <a:p>
            <a:r>
              <a:rPr lang="en-US" sz="1700" dirty="0"/>
              <a:t>QHS:Helical Bands of Constant |B|</a:t>
            </a:r>
          </a:p>
        </p:txBody>
      </p:sp>
      <p:sp>
        <p:nvSpPr>
          <p:cNvPr id="178" name="Text Box 8"/>
          <p:cNvSpPr txBox="1">
            <a:spLocks noChangeArrowheads="1"/>
          </p:cNvSpPr>
          <p:nvPr/>
        </p:nvSpPr>
        <p:spPr bwMode="auto">
          <a:xfrm>
            <a:off x="4104968" y="12188334"/>
            <a:ext cx="2035845" cy="615553"/>
          </a:xfrm>
          <a:prstGeom prst="rect">
            <a:avLst/>
          </a:prstGeom>
          <a:noFill/>
          <a:ln w="9525">
            <a:noFill/>
            <a:miter lim="800000"/>
            <a:headEnd/>
            <a:tailEnd/>
          </a:ln>
        </p:spPr>
        <p:txBody>
          <a:bodyPr wrap="square">
            <a:spAutoFit/>
          </a:bodyPr>
          <a:lstStyle/>
          <a:p>
            <a:r>
              <a:rPr lang="en-US" sz="1700" dirty="0"/>
              <a:t>Mirror: Helical Bands are Broken</a:t>
            </a:r>
          </a:p>
        </p:txBody>
      </p:sp>
      <p:sp>
        <p:nvSpPr>
          <p:cNvPr id="179" name="Text Box 9"/>
          <p:cNvSpPr txBox="1">
            <a:spLocks noChangeArrowheads="1"/>
          </p:cNvSpPr>
          <p:nvPr/>
        </p:nvSpPr>
        <p:spPr bwMode="auto">
          <a:xfrm>
            <a:off x="1927043" y="10791236"/>
            <a:ext cx="1745029" cy="646331"/>
          </a:xfrm>
          <a:prstGeom prst="rect">
            <a:avLst/>
          </a:prstGeom>
          <a:noFill/>
          <a:ln w="9525">
            <a:noFill/>
            <a:miter lim="800000"/>
            <a:headEnd/>
            <a:tailEnd/>
          </a:ln>
        </p:spPr>
        <p:txBody>
          <a:bodyPr wrap="none">
            <a:spAutoFit/>
          </a:bodyPr>
          <a:lstStyle/>
          <a:p>
            <a:r>
              <a:rPr lang="en-US" sz="1800" b="1" dirty="0">
                <a:solidFill>
                  <a:srgbClr val="FF3300"/>
                </a:solidFill>
              </a:rPr>
              <a:t>Red</a:t>
            </a:r>
            <a:r>
              <a:rPr lang="en-US" sz="1800" b="1" dirty="0">
                <a:solidFill>
                  <a:srgbClr val="FF3300"/>
                </a:solidFill>
                <a:sym typeface="Symbol" charset="2"/>
              </a:rPr>
              <a:t>|B|1.0 T</a:t>
            </a:r>
          </a:p>
          <a:p>
            <a:r>
              <a:rPr lang="en-US" sz="1800" b="1" dirty="0">
                <a:solidFill>
                  <a:srgbClr val="0707E9"/>
                </a:solidFill>
              </a:rPr>
              <a:t>Blue</a:t>
            </a:r>
            <a:r>
              <a:rPr lang="en-US" sz="1800" b="1" dirty="0">
                <a:solidFill>
                  <a:srgbClr val="0707E9"/>
                </a:solidFill>
                <a:sym typeface="Symbol" charset="2"/>
              </a:rPr>
              <a:t>|B|</a:t>
            </a:r>
            <a:r>
              <a:rPr lang="en-US" sz="1800" b="1" dirty="0">
                <a:solidFill>
                  <a:srgbClr val="0707E9"/>
                </a:solidFill>
                <a:cs typeface="Arial" charset="0"/>
                <a:sym typeface="Symbol" charset="2"/>
              </a:rPr>
              <a:t>&lt;1</a:t>
            </a:r>
            <a:r>
              <a:rPr lang="en-US" sz="1800" b="1" dirty="0">
                <a:solidFill>
                  <a:srgbClr val="0707E9"/>
                </a:solidFill>
                <a:sym typeface="Symbol" charset="2"/>
              </a:rPr>
              <a:t>.0 </a:t>
            </a:r>
            <a:r>
              <a:rPr lang="en-US" sz="1800" b="1" dirty="0" smtClean="0">
                <a:solidFill>
                  <a:srgbClr val="0707E9"/>
                </a:solidFill>
                <a:sym typeface="Symbol" charset="2"/>
              </a:rPr>
              <a:t>T</a:t>
            </a:r>
            <a:endParaRPr lang="en-US" sz="1800" b="1" dirty="0">
              <a:solidFill>
                <a:srgbClr val="0707E9"/>
              </a:solidFill>
              <a:sym typeface="Symbol" charset="2"/>
            </a:endParaRPr>
          </a:p>
        </p:txBody>
      </p:sp>
      <p:sp>
        <p:nvSpPr>
          <p:cNvPr id="180" name="Text Box 9"/>
          <p:cNvSpPr txBox="1">
            <a:spLocks noChangeArrowheads="1"/>
          </p:cNvSpPr>
          <p:nvPr/>
        </p:nvSpPr>
        <p:spPr bwMode="auto">
          <a:xfrm>
            <a:off x="2013219" y="11826638"/>
            <a:ext cx="1194460" cy="584775"/>
          </a:xfrm>
          <a:prstGeom prst="rect">
            <a:avLst/>
          </a:prstGeom>
          <a:noFill/>
          <a:ln w="9525">
            <a:noFill/>
            <a:miter lim="800000"/>
            <a:headEnd/>
            <a:tailEnd/>
          </a:ln>
        </p:spPr>
        <p:txBody>
          <a:bodyPr wrap="square">
            <a:spAutoFit/>
          </a:bodyPr>
          <a:lstStyle/>
          <a:p>
            <a:r>
              <a:rPr lang="en-US" sz="1600" b="1" dirty="0" smtClean="0">
                <a:solidFill>
                  <a:srgbClr val="0707E9"/>
                </a:solidFill>
                <a:sym typeface="Symbol" charset="2"/>
              </a:rPr>
              <a:t>Mirror I: </a:t>
            </a:r>
          </a:p>
          <a:p>
            <a:r>
              <a:rPr lang="en-US" sz="1600" b="1" dirty="0" smtClean="0">
                <a:solidFill>
                  <a:srgbClr val="0707E9"/>
                </a:solidFill>
                <a:latin typeface="Symbol" panose="05050102010706020507" pitchFamily="18" charset="2"/>
                <a:sym typeface="Symbol" charset="2"/>
              </a:rPr>
              <a:t>e</a:t>
            </a:r>
            <a:r>
              <a:rPr lang="en-US" sz="1600" b="1" baseline="-25000" dirty="0" smtClean="0">
                <a:solidFill>
                  <a:srgbClr val="0707E9"/>
                </a:solidFill>
                <a:sym typeface="Symbol" charset="2"/>
              </a:rPr>
              <a:t>2/3</a:t>
            </a:r>
            <a:r>
              <a:rPr lang="en-US" sz="1600" b="1" dirty="0" smtClean="0">
                <a:solidFill>
                  <a:srgbClr val="0707E9"/>
                </a:solidFill>
                <a:sym typeface="Symbol" charset="2"/>
              </a:rPr>
              <a:t> ~0.3%</a:t>
            </a:r>
            <a:endParaRPr lang="en-US" sz="1600" b="1" dirty="0">
              <a:solidFill>
                <a:srgbClr val="0707E9"/>
              </a:solidFill>
              <a:sym typeface="Symbol" charset="2"/>
            </a:endParaRPr>
          </a:p>
        </p:txBody>
      </p:sp>
      <p:sp>
        <p:nvSpPr>
          <p:cNvPr id="182" name="Text Box 9"/>
          <p:cNvSpPr txBox="1">
            <a:spLocks noChangeArrowheads="1"/>
          </p:cNvSpPr>
          <p:nvPr/>
        </p:nvSpPr>
        <p:spPr bwMode="auto">
          <a:xfrm>
            <a:off x="2974012" y="11821977"/>
            <a:ext cx="1180480" cy="584775"/>
          </a:xfrm>
          <a:prstGeom prst="rect">
            <a:avLst/>
          </a:prstGeom>
          <a:noFill/>
          <a:ln w="9525">
            <a:noFill/>
            <a:miter lim="800000"/>
            <a:headEnd/>
            <a:tailEnd/>
          </a:ln>
        </p:spPr>
        <p:txBody>
          <a:bodyPr wrap="square">
            <a:spAutoFit/>
          </a:bodyPr>
          <a:lstStyle/>
          <a:p>
            <a:r>
              <a:rPr lang="en-US" sz="1600" b="1" dirty="0" smtClean="0">
                <a:solidFill>
                  <a:srgbClr val="FF0000"/>
                </a:solidFill>
              </a:rPr>
              <a:t>Mirror II:</a:t>
            </a:r>
            <a:r>
              <a:rPr lang="en-US" sz="1600" b="1" dirty="0" smtClean="0">
                <a:solidFill>
                  <a:srgbClr val="FF0000"/>
                </a:solidFill>
                <a:sym typeface="Symbol" charset="2"/>
              </a:rPr>
              <a:t> </a:t>
            </a:r>
            <a:r>
              <a:rPr lang="en-US" sz="1600" b="1" dirty="0" smtClean="0">
                <a:solidFill>
                  <a:srgbClr val="FF0000"/>
                </a:solidFill>
                <a:latin typeface="Symbol" panose="05050102010706020507" pitchFamily="18" charset="2"/>
                <a:sym typeface="Symbol" charset="2"/>
              </a:rPr>
              <a:t>e</a:t>
            </a:r>
            <a:r>
              <a:rPr lang="en-US" sz="1600" b="1" baseline="-25000" dirty="0" smtClean="0">
                <a:solidFill>
                  <a:srgbClr val="FF0000"/>
                </a:solidFill>
                <a:sym typeface="Symbol" charset="2"/>
              </a:rPr>
              <a:t>2/3</a:t>
            </a:r>
            <a:r>
              <a:rPr lang="en-US" sz="1600" b="1" dirty="0" smtClean="0">
                <a:solidFill>
                  <a:srgbClr val="FF0000"/>
                </a:solidFill>
                <a:sym typeface="Symbol" charset="2"/>
              </a:rPr>
              <a:t> ~1.9%</a:t>
            </a:r>
            <a:endParaRPr lang="en-US" sz="1600" b="1" dirty="0">
              <a:solidFill>
                <a:srgbClr val="FF0000"/>
              </a:solidFill>
              <a:sym typeface="Symbol" charset="2"/>
            </a:endParaRPr>
          </a:p>
        </p:txBody>
      </p:sp>
      <p:sp>
        <p:nvSpPr>
          <p:cNvPr id="186" name="Text Box 9"/>
          <p:cNvSpPr txBox="1">
            <a:spLocks noChangeArrowheads="1"/>
          </p:cNvSpPr>
          <p:nvPr/>
        </p:nvSpPr>
        <p:spPr bwMode="auto">
          <a:xfrm>
            <a:off x="3900375" y="13803729"/>
            <a:ext cx="2384752" cy="1015663"/>
          </a:xfrm>
          <a:prstGeom prst="rect">
            <a:avLst/>
          </a:prstGeom>
          <a:noFill/>
          <a:ln w="19050">
            <a:solidFill>
              <a:schemeClr val="accent1"/>
            </a:solidFill>
            <a:miter lim="800000"/>
            <a:headEnd/>
            <a:tailEnd/>
          </a:ln>
        </p:spPr>
        <p:txBody>
          <a:bodyPr wrap="square">
            <a:spAutoFit/>
          </a:bodyPr>
          <a:lstStyle/>
          <a:p>
            <a:r>
              <a:rPr lang="en-US" sz="1200" b="1" dirty="0" smtClean="0">
                <a:sym typeface="Symbol" charset="2"/>
              </a:rPr>
              <a:t>+ (-): direction of current through auxiliary coils, which adds </a:t>
            </a:r>
            <a:r>
              <a:rPr lang="en-US" sz="1200" b="1" dirty="0">
                <a:sym typeface="Symbol" charset="2"/>
              </a:rPr>
              <a:t>(subtracts ) </a:t>
            </a:r>
            <a:r>
              <a:rPr lang="en-US" sz="1200" b="1" dirty="0" smtClean="0">
                <a:sym typeface="Symbol" charset="2"/>
              </a:rPr>
              <a:t>B field to main field</a:t>
            </a:r>
          </a:p>
          <a:p>
            <a:r>
              <a:rPr lang="en-US" sz="1200" b="1" dirty="0" smtClean="0">
                <a:latin typeface="Symbol" panose="05050102010706020507" pitchFamily="18" charset="2"/>
                <a:sym typeface="Symbol" charset="2"/>
              </a:rPr>
              <a:t>e</a:t>
            </a:r>
            <a:r>
              <a:rPr lang="en-US" sz="1200" b="1" baseline="-25000" dirty="0" smtClean="0">
                <a:sym typeface="Symbol" charset="2"/>
              </a:rPr>
              <a:t>2/3</a:t>
            </a:r>
            <a:r>
              <a:rPr lang="en-US" sz="1200" b="1" dirty="0" smtClean="0">
                <a:sym typeface="Symbol" charset="2"/>
              </a:rPr>
              <a:t> : effective magnetic  field ripple at r/a=2/3</a:t>
            </a:r>
            <a:endParaRPr lang="en-US" sz="1200" b="1" dirty="0">
              <a:sym typeface="Symbol" charset="2"/>
            </a:endParaRPr>
          </a:p>
        </p:txBody>
      </p:sp>
      <p:sp>
        <p:nvSpPr>
          <p:cNvPr id="187" name="Text Box 11"/>
          <p:cNvSpPr txBox="1">
            <a:spLocks noChangeArrowheads="1"/>
          </p:cNvSpPr>
          <p:nvPr/>
        </p:nvSpPr>
        <p:spPr bwMode="auto">
          <a:xfrm>
            <a:off x="4776" y="14869706"/>
            <a:ext cx="2637890" cy="830997"/>
          </a:xfrm>
          <a:prstGeom prst="rect">
            <a:avLst/>
          </a:prstGeom>
          <a:noFill/>
          <a:ln w="9525">
            <a:noFill/>
            <a:miter lim="800000"/>
            <a:headEnd/>
            <a:tailEnd/>
          </a:ln>
        </p:spPr>
        <p:txBody>
          <a:bodyPr wrap="square">
            <a:spAutoFit/>
          </a:bodyPr>
          <a:lstStyle/>
          <a:p>
            <a:pPr algn="l"/>
            <a:r>
              <a:rPr lang="en-US" b="1" dirty="0">
                <a:solidFill>
                  <a:srgbClr val="000099"/>
                </a:solidFill>
                <a:latin typeface="Helvetica" charset="0"/>
              </a:rPr>
              <a:t>helical axis of symmetry, </a:t>
            </a:r>
          </a:p>
          <a:p>
            <a:pPr algn="l"/>
            <a:r>
              <a:rPr lang="en-US" b="1" dirty="0">
                <a:solidFill>
                  <a:srgbClr val="000099"/>
                </a:solidFill>
                <a:latin typeface="Helvetica" charset="0"/>
              </a:rPr>
              <a:t>no </a:t>
            </a:r>
            <a:r>
              <a:rPr lang="en-US" b="1" dirty="0" err="1">
                <a:solidFill>
                  <a:srgbClr val="000099"/>
                </a:solidFill>
                <a:latin typeface="Helvetica" charset="0"/>
              </a:rPr>
              <a:t>toroidal</a:t>
            </a:r>
            <a:r>
              <a:rPr lang="en-US" b="1" dirty="0">
                <a:solidFill>
                  <a:srgbClr val="000099"/>
                </a:solidFill>
                <a:latin typeface="Helvetica" charset="0"/>
              </a:rPr>
              <a:t> curvature, </a:t>
            </a:r>
          </a:p>
          <a:p>
            <a:pPr algn="l"/>
            <a:r>
              <a:rPr lang="en-US" b="1" dirty="0">
                <a:solidFill>
                  <a:srgbClr val="000099"/>
                </a:solidFill>
                <a:latin typeface="Helvetica" charset="0"/>
              </a:rPr>
              <a:t>no </a:t>
            </a:r>
            <a:r>
              <a:rPr lang="en-US" b="1" dirty="0" err="1">
                <a:solidFill>
                  <a:srgbClr val="000099"/>
                </a:solidFill>
                <a:latin typeface="Helvetica" charset="0"/>
              </a:rPr>
              <a:t>toroidal</a:t>
            </a:r>
            <a:r>
              <a:rPr lang="en-US" b="1" dirty="0">
                <a:solidFill>
                  <a:srgbClr val="000099"/>
                </a:solidFill>
                <a:latin typeface="Helvetica" charset="0"/>
              </a:rPr>
              <a:t> ripple</a:t>
            </a:r>
            <a:endParaRPr lang="en-US" sz="2000" b="1" dirty="0">
              <a:solidFill>
                <a:srgbClr val="000099"/>
              </a:solidFill>
              <a:latin typeface="Calibri" charset="0"/>
            </a:endParaRPr>
          </a:p>
        </p:txBody>
      </p:sp>
      <p:sp>
        <p:nvSpPr>
          <p:cNvPr id="189" name="Text Box 10"/>
          <p:cNvSpPr txBox="1">
            <a:spLocks noChangeArrowheads="1"/>
          </p:cNvSpPr>
          <p:nvPr/>
        </p:nvSpPr>
        <p:spPr bwMode="auto">
          <a:xfrm>
            <a:off x="2600864" y="14870887"/>
            <a:ext cx="3578100" cy="1077218"/>
          </a:xfrm>
          <a:prstGeom prst="rect">
            <a:avLst/>
          </a:prstGeom>
          <a:noFill/>
          <a:ln w="9525">
            <a:noFill/>
            <a:miter lim="800000"/>
            <a:headEnd/>
            <a:tailEnd/>
          </a:ln>
        </p:spPr>
        <p:txBody>
          <a:bodyPr wrap="square">
            <a:spAutoFit/>
          </a:bodyPr>
          <a:lstStyle/>
          <a:p>
            <a:pPr algn="l"/>
            <a:r>
              <a:rPr lang="en-US" b="1" dirty="0">
                <a:solidFill>
                  <a:srgbClr val="000099"/>
                </a:solidFill>
                <a:latin typeface="Helvetica" charset="0"/>
                <a:cs typeface="Times New Roman" charset="0"/>
              </a:rPr>
              <a:t>Conventional </a:t>
            </a:r>
            <a:r>
              <a:rPr lang="en-US" b="1" dirty="0" err="1">
                <a:solidFill>
                  <a:srgbClr val="000099"/>
                </a:solidFill>
                <a:latin typeface="Helvetica" charset="0"/>
                <a:cs typeface="Times New Roman" charset="0"/>
              </a:rPr>
              <a:t>stellarators</a:t>
            </a:r>
            <a:r>
              <a:rPr lang="en-US" b="1" dirty="0">
                <a:solidFill>
                  <a:srgbClr val="000099"/>
                </a:solidFill>
                <a:latin typeface="Helvetica" charset="0"/>
                <a:cs typeface="Times New Roman" charset="0"/>
              </a:rPr>
              <a:t> exhibit poor </a:t>
            </a:r>
            <a:r>
              <a:rPr lang="en-US" b="1" dirty="0" smtClean="0">
                <a:solidFill>
                  <a:srgbClr val="000099"/>
                </a:solidFill>
                <a:latin typeface="Helvetica" charset="0"/>
                <a:cs typeface="Times New Roman" charset="0"/>
              </a:rPr>
              <a:t>neoclassical </a:t>
            </a:r>
            <a:r>
              <a:rPr lang="en-US" b="1" dirty="0">
                <a:solidFill>
                  <a:srgbClr val="000099"/>
                </a:solidFill>
                <a:latin typeface="Helvetica" charset="0"/>
                <a:cs typeface="Times New Roman" charset="0"/>
              </a:rPr>
              <a:t>transport in </a:t>
            </a:r>
            <a:endParaRPr lang="en-US" b="1" dirty="0" smtClean="0">
              <a:solidFill>
                <a:srgbClr val="000099"/>
              </a:solidFill>
              <a:latin typeface="Helvetica" charset="0"/>
              <a:cs typeface="Times New Roman" charset="0"/>
            </a:endParaRPr>
          </a:p>
          <a:p>
            <a:pPr algn="l"/>
            <a:r>
              <a:rPr lang="en-US" b="1" dirty="0" smtClean="0">
                <a:solidFill>
                  <a:srgbClr val="230ACC"/>
                </a:solidFill>
                <a:latin typeface="Helvetica" charset="0"/>
                <a:cs typeface="Times New Roman" charset="0"/>
              </a:rPr>
              <a:t>low-</a:t>
            </a:r>
            <a:r>
              <a:rPr lang="en-US" b="1" dirty="0" err="1" smtClean="0">
                <a:solidFill>
                  <a:srgbClr val="230ACC"/>
                </a:solidFill>
                <a:latin typeface="Helvetica" charset="0"/>
                <a:cs typeface="Times New Roman" charset="0"/>
              </a:rPr>
              <a:t>collisionality</a:t>
            </a:r>
            <a:r>
              <a:rPr lang="en-US" b="1" dirty="0" smtClean="0">
                <a:solidFill>
                  <a:srgbClr val="230ACC"/>
                </a:solidFill>
                <a:latin typeface="Helvetica" charset="0"/>
                <a:cs typeface="Times New Roman" charset="0"/>
              </a:rPr>
              <a:t> regime </a:t>
            </a:r>
            <a:r>
              <a:rPr lang="en-US" b="1" dirty="0">
                <a:solidFill>
                  <a:srgbClr val="230ACC"/>
                </a:solidFill>
                <a:latin typeface="Helvetica" charset="0"/>
                <a:cs typeface="Times New Roman" charset="0"/>
              </a:rPr>
              <a:t>due to</a:t>
            </a:r>
            <a:r>
              <a:rPr lang="en-US" b="1" dirty="0">
                <a:solidFill>
                  <a:schemeClr val="accent2"/>
                </a:solidFill>
                <a:latin typeface="Helvetica" charset="0"/>
                <a:cs typeface="Times New Roman" charset="0"/>
              </a:rPr>
              <a:t> </a:t>
            </a:r>
            <a:r>
              <a:rPr lang="en-US" b="1" dirty="0">
                <a:solidFill>
                  <a:srgbClr val="230ACC"/>
                </a:solidFill>
                <a:latin typeface="Helvetica" charset="0"/>
                <a:cs typeface="Times New Roman" charset="0"/>
              </a:rPr>
              <a:t>magnetic field ripple</a:t>
            </a:r>
            <a:endParaRPr lang="en-US" sz="2000" b="1" dirty="0">
              <a:solidFill>
                <a:srgbClr val="230ACC"/>
              </a:solidFill>
              <a:latin typeface="Calibri" charset="0"/>
              <a:cs typeface="Times New Roman" charset="0"/>
            </a:endParaRPr>
          </a:p>
        </p:txBody>
      </p:sp>
      <p:cxnSp>
        <p:nvCxnSpPr>
          <p:cNvPr id="190" name="Straight Arrow Connector 189"/>
          <p:cNvCxnSpPr/>
          <p:nvPr/>
        </p:nvCxnSpPr>
        <p:spPr>
          <a:xfrm>
            <a:off x="4269261" y="11521714"/>
            <a:ext cx="221123" cy="3507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4516880" y="11232548"/>
            <a:ext cx="456165" cy="205019"/>
          </a:xfrm>
          <a:prstGeom prst="straightConnector1">
            <a:avLst/>
          </a:prstGeom>
          <a:ln w="38100">
            <a:solidFill>
              <a:srgbClr val="0707E9"/>
            </a:solidFill>
            <a:tailEnd type="triangle"/>
          </a:ln>
        </p:spPr>
        <p:style>
          <a:lnRef idx="1">
            <a:schemeClr val="accent1"/>
          </a:lnRef>
          <a:fillRef idx="0">
            <a:schemeClr val="accent1"/>
          </a:fillRef>
          <a:effectRef idx="0">
            <a:schemeClr val="accent1"/>
          </a:effectRef>
          <a:fontRef idx="minor">
            <a:schemeClr val="tx1"/>
          </a:fontRef>
        </p:style>
      </p:cxnSp>
      <p:sp>
        <p:nvSpPr>
          <p:cNvPr id="193" name="Text Box 433"/>
          <p:cNvSpPr txBox="1">
            <a:spLocks noChangeArrowheads="1"/>
          </p:cNvSpPr>
          <p:nvPr/>
        </p:nvSpPr>
        <p:spPr bwMode="auto">
          <a:xfrm>
            <a:off x="6470160" y="1806065"/>
            <a:ext cx="5724482" cy="430879"/>
          </a:xfrm>
          <a:prstGeom prst="rect">
            <a:avLst/>
          </a:prstGeom>
          <a:solidFill>
            <a:srgbClr val="A90034"/>
          </a:solidFill>
          <a:ln w="9525">
            <a:noFill/>
            <a:miter lim="800000"/>
            <a:headEnd/>
            <a:tailEnd/>
          </a:ln>
        </p:spPr>
        <p:txBody>
          <a:bodyPr wrap="square" lIns="60952" tIns="30476" rIns="60952" bIns="30476">
            <a:spAutoFit/>
          </a:bodyPr>
          <a:lstStyle/>
          <a:p>
            <a:r>
              <a:rPr lang="en-US" sz="2400" b="1" dirty="0" smtClean="0">
                <a:solidFill>
                  <a:schemeClr val="bg1"/>
                </a:solidFill>
                <a:latin typeface="Times New Roman" panose="02020603050405020304" pitchFamily="18" charset="0"/>
                <a:cs typeface="Times New Roman" charset="0"/>
              </a:rPr>
              <a:t>Interferometry</a:t>
            </a:r>
            <a:r>
              <a:rPr lang="en-US" altLang="en-US" sz="2400" b="1" dirty="0" smtClean="0">
                <a:solidFill>
                  <a:schemeClr val="bg1"/>
                </a:solidFill>
                <a:latin typeface="Times New Roman" panose="02020603050405020304" pitchFamily="18" charset="0"/>
              </a:rPr>
              <a:t> </a:t>
            </a:r>
            <a:r>
              <a:rPr lang="en-US" altLang="en-US" sz="2400" b="1" dirty="0">
                <a:solidFill>
                  <a:schemeClr val="bg1"/>
                </a:solidFill>
                <a:latin typeface="Times New Roman" panose="02020603050405020304" pitchFamily="18" charset="0"/>
              </a:rPr>
              <a:t>System </a:t>
            </a:r>
          </a:p>
        </p:txBody>
      </p:sp>
      <p:sp>
        <p:nvSpPr>
          <p:cNvPr id="194" name="Rectangle 2"/>
          <p:cNvSpPr txBox="1">
            <a:spLocks noChangeArrowheads="1"/>
          </p:cNvSpPr>
          <p:nvPr/>
        </p:nvSpPr>
        <p:spPr>
          <a:xfrm>
            <a:off x="-5709" y="6883613"/>
            <a:ext cx="6424258" cy="2256016"/>
          </a:xfrm>
          <a:prstGeom prst="rect">
            <a:avLst/>
          </a:prstGeom>
        </p:spPr>
        <p:txBody>
          <a:bodyPr/>
          <a:lstStyle>
            <a:lvl1pPr marL="941388" indent="-941388" algn="l" defTabSz="2508250" rtl="0" eaLnBrk="0" fontAlgn="base" hangingPunct="0">
              <a:spcBef>
                <a:spcPct val="20000"/>
              </a:spcBef>
              <a:spcAft>
                <a:spcPct val="0"/>
              </a:spcAft>
              <a:buChar char="•"/>
              <a:defRPr sz="8800">
                <a:solidFill>
                  <a:schemeClr val="tx1"/>
                </a:solidFill>
                <a:latin typeface="+mn-lt"/>
                <a:ea typeface="+mn-ea"/>
                <a:cs typeface="+mn-cs"/>
              </a:defRPr>
            </a:lvl1pPr>
            <a:lvl2pPr marL="2036763" indent="-782638" algn="l" defTabSz="2508250" rtl="0" eaLnBrk="0" fontAlgn="base" hangingPunct="0">
              <a:spcBef>
                <a:spcPct val="20000"/>
              </a:spcBef>
              <a:spcAft>
                <a:spcPct val="0"/>
              </a:spcAft>
              <a:buChar char="–"/>
              <a:defRPr sz="7700">
                <a:solidFill>
                  <a:schemeClr val="tx1"/>
                </a:solidFill>
                <a:latin typeface="+mn-lt"/>
              </a:defRPr>
            </a:lvl2pPr>
            <a:lvl3pPr marL="3135313" indent="-627063" algn="l" defTabSz="2508250" rtl="0" eaLnBrk="0" fontAlgn="base" hangingPunct="0">
              <a:spcBef>
                <a:spcPct val="20000"/>
              </a:spcBef>
              <a:spcAft>
                <a:spcPct val="0"/>
              </a:spcAft>
              <a:buChar char="•"/>
              <a:defRPr sz="6600">
                <a:solidFill>
                  <a:schemeClr val="tx1"/>
                </a:solidFill>
                <a:latin typeface="+mn-lt"/>
              </a:defRPr>
            </a:lvl3pPr>
            <a:lvl4pPr marL="4387850" indent="-625475" algn="l" defTabSz="2508250" rtl="0" eaLnBrk="0" fontAlgn="base" hangingPunct="0">
              <a:spcBef>
                <a:spcPct val="20000"/>
              </a:spcBef>
              <a:spcAft>
                <a:spcPct val="0"/>
              </a:spcAft>
              <a:buChar char="–"/>
              <a:defRPr sz="5500">
                <a:solidFill>
                  <a:schemeClr val="tx1"/>
                </a:solidFill>
                <a:latin typeface="+mn-lt"/>
              </a:defRPr>
            </a:lvl4pPr>
            <a:lvl5pPr marL="5641975" indent="-627063" algn="l" defTabSz="2508250" rtl="0" eaLnBrk="0" fontAlgn="base" hangingPunct="0">
              <a:spcBef>
                <a:spcPct val="20000"/>
              </a:spcBef>
              <a:spcAft>
                <a:spcPct val="0"/>
              </a:spcAft>
              <a:buChar char="»"/>
              <a:defRPr sz="5500">
                <a:solidFill>
                  <a:schemeClr val="tx1"/>
                </a:solidFill>
                <a:latin typeface="+mn-lt"/>
              </a:defRPr>
            </a:lvl5pPr>
            <a:lvl6pPr marL="6099175" indent="-627063" algn="l" defTabSz="2508250" rtl="0" fontAlgn="base">
              <a:spcBef>
                <a:spcPct val="20000"/>
              </a:spcBef>
              <a:spcAft>
                <a:spcPct val="0"/>
              </a:spcAft>
              <a:buChar char="»"/>
              <a:defRPr sz="5500">
                <a:solidFill>
                  <a:schemeClr val="tx1"/>
                </a:solidFill>
                <a:latin typeface="+mn-lt"/>
              </a:defRPr>
            </a:lvl6pPr>
            <a:lvl7pPr marL="6556375" indent="-627063" algn="l" defTabSz="2508250" rtl="0" fontAlgn="base">
              <a:spcBef>
                <a:spcPct val="20000"/>
              </a:spcBef>
              <a:spcAft>
                <a:spcPct val="0"/>
              </a:spcAft>
              <a:buChar char="»"/>
              <a:defRPr sz="5500">
                <a:solidFill>
                  <a:schemeClr val="tx1"/>
                </a:solidFill>
                <a:latin typeface="+mn-lt"/>
              </a:defRPr>
            </a:lvl7pPr>
            <a:lvl8pPr marL="7013575" indent="-627063" algn="l" defTabSz="2508250" rtl="0" fontAlgn="base">
              <a:spcBef>
                <a:spcPct val="20000"/>
              </a:spcBef>
              <a:spcAft>
                <a:spcPct val="0"/>
              </a:spcAft>
              <a:buChar char="»"/>
              <a:defRPr sz="5500">
                <a:solidFill>
                  <a:schemeClr val="tx1"/>
                </a:solidFill>
                <a:latin typeface="+mn-lt"/>
              </a:defRPr>
            </a:lvl8pPr>
            <a:lvl9pPr marL="7470775" indent="-627063" algn="l" defTabSz="2508250" rtl="0" fontAlgn="base">
              <a:spcBef>
                <a:spcPct val="20000"/>
              </a:spcBef>
              <a:spcAft>
                <a:spcPct val="0"/>
              </a:spcAft>
              <a:buChar char="»"/>
              <a:defRPr sz="5500">
                <a:solidFill>
                  <a:schemeClr val="tx1"/>
                </a:solidFill>
                <a:latin typeface="+mn-lt"/>
              </a:defRPr>
            </a:lvl9pPr>
          </a:lstStyle>
          <a:p>
            <a:pPr marL="0" indent="0" eaLnBrk="1" hangingPunct="1">
              <a:buNone/>
            </a:pPr>
            <a:r>
              <a:rPr lang="en-US" sz="1800" b="1" kern="0" dirty="0" smtClean="0">
                <a:latin typeface="Times New Roman" panose="02020603050405020304" pitchFamily="18" charset="0"/>
              </a:rPr>
              <a:t>1.  HSX configurations: QHS, Mirror </a:t>
            </a:r>
          </a:p>
          <a:p>
            <a:pPr marL="0" indent="0" eaLnBrk="1" hangingPunct="1">
              <a:buNone/>
            </a:pPr>
            <a:r>
              <a:rPr lang="en-US" sz="1800" b="1" kern="0" dirty="0" smtClean="0">
                <a:latin typeface="Times New Roman" panose="02020603050405020304" pitchFamily="18" charset="0"/>
              </a:rPr>
              <a:t>2.  Density fluctuation measurement techniques</a:t>
            </a:r>
            <a:endParaRPr lang="en-US" sz="1800" b="1" kern="0" dirty="0" smtClean="0">
              <a:solidFill>
                <a:srgbClr val="FF0000"/>
              </a:solidFill>
              <a:latin typeface="Times New Roman" panose="02020603050405020304" pitchFamily="18" charset="0"/>
            </a:endParaRPr>
          </a:p>
          <a:p>
            <a:pPr marL="0" indent="0" eaLnBrk="1" hangingPunct="1">
              <a:buNone/>
            </a:pPr>
            <a:r>
              <a:rPr lang="en-US" sz="1800" b="1" kern="0" dirty="0" smtClean="0">
                <a:latin typeface="Times New Roman" panose="02020603050405020304" pitchFamily="18" charset="0"/>
              </a:rPr>
              <a:t>3.  Measurement Results:</a:t>
            </a:r>
          </a:p>
          <a:p>
            <a:pPr marL="0" indent="0" eaLnBrk="1" hangingPunct="1">
              <a:lnSpc>
                <a:spcPct val="70000"/>
              </a:lnSpc>
              <a:buNone/>
            </a:pPr>
            <a:r>
              <a:rPr lang="en-US" sz="1800" b="1" kern="0" dirty="0">
                <a:latin typeface="Times New Roman" panose="02020603050405020304" pitchFamily="18" charset="0"/>
              </a:rPr>
              <a:t> </a:t>
            </a:r>
            <a:r>
              <a:rPr lang="en-US" sz="1800" b="1" kern="0" dirty="0" smtClean="0">
                <a:latin typeface="Times New Roman" panose="02020603050405020304" pitchFamily="18" charset="0"/>
              </a:rPr>
              <a:t>    </a:t>
            </a:r>
            <a:r>
              <a:rPr lang="en-US" sz="1800" b="1" kern="0" dirty="0" smtClean="0">
                <a:solidFill>
                  <a:srgbClr val="FF0000"/>
                </a:solidFill>
                <a:latin typeface="Times New Roman" panose="02020603050405020304" pitchFamily="18" charset="0"/>
              </a:rPr>
              <a:t>Case I: Fluctuation changes with heating location and power</a:t>
            </a:r>
          </a:p>
          <a:p>
            <a:pPr marL="0" indent="0" eaLnBrk="1" hangingPunct="1">
              <a:lnSpc>
                <a:spcPct val="70000"/>
              </a:lnSpc>
              <a:buNone/>
            </a:pPr>
            <a:r>
              <a:rPr lang="en-US" sz="1800" b="1" kern="0" dirty="0" smtClean="0">
                <a:solidFill>
                  <a:srgbClr val="FF0000"/>
                </a:solidFill>
                <a:latin typeface="Times New Roman" panose="02020603050405020304" pitchFamily="18" charset="0"/>
              </a:rPr>
              <a:t>     Case II: Fluctuations in QHS and Mirror I configurations</a:t>
            </a:r>
          </a:p>
          <a:p>
            <a:pPr marL="0" indent="0" eaLnBrk="1" hangingPunct="1">
              <a:lnSpc>
                <a:spcPct val="70000"/>
              </a:lnSpc>
              <a:buNone/>
            </a:pPr>
            <a:r>
              <a:rPr lang="en-US" sz="1800" b="1" kern="0" dirty="0" smtClean="0">
                <a:solidFill>
                  <a:srgbClr val="FF0000"/>
                </a:solidFill>
                <a:latin typeface="Times New Roman" panose="02020603050405020304" pitchFamily="18" charset="0"/>
              </a:rPr>
              <a:t>     Case III: Fluctuations in QHS and Mirror II configurations</a:t>
            </a:r>
          </a:p>
          <a:p>
            <a:pPr marL="0" indent="0" eaLnBrk="1" hangingPunct="1">
              <a:lnSpc>
                <a:spcPct val="70000"/>
              </a:lnSpc>
              <a:buNone/>
            </a:pPr>
            <a:r>
              <a:rPr lang="en-US" sz="1800" b="1" kern="0" dirty="0" smtClean="0">
                <a:solidFill>
                  <a:srgbClr val="FF0000"/>
                </a:solidFill>
                <a:latin typeface="Times New Roman" panose="02020603050405020304" pitchFamily="18" charset="0"/>
              </a:rPr>
              <a:t>     Coherent fluctuations</a:t>
            </a:r>
            <a:r>
              <a:rPr lang="en-US" sz="1800" b="1" kern="0" dirty="0" smtClean="0">
                <a:latin typeface="Times New Roman" panose="02020603050405020304" pitchFamily="18" charset="0"/>
              </a:rPr>
              <a:t>	</a:t>
            </a:r>
          </a:p>
          <a:p>
            <a:pPr marL="0" indent="0" eaLnBrk="1" hangingPunct="1">
              <a:lnSpc>
                <a:spcPct val="60000"/>
              </a:lnSpc>
              <a:buNone/>
            </a:pPr>
            <a:r>
              <a:rPr lang="en-US" sz="1800" b="1" kern="0" dirty="0" smtClean="0">
                <a:latin typeface="Times New Roman" panose="02020603050405020304" pitchFamily="18" charset="0"/>
              </a:rPr>
              <a:t>4.  Summary and future plans</a:t>
            </a:r>
            <a:endParaRPr lang="en-US" sz="1800" kern="0" dirty="0" smtClean="0">
              <a:solidFill>
                <a:srgbClr val="898989"/>
              </a:solidFill>
            </a:endParaRPr>
          </a:p>
          <a:p>
            <a:pPr marL="609600" indent="-609600" eaLnBrk="1" hangingPunct="1">
              <a:lnSpc>
                <a:spcPct val="60000"/>
              </a:lnSpc>
              <a:buFont typeface="Times" charset="0"/>
              <a:buNone/>
            </a:pPr>
            <a:endParaRPr lang="en-US" sz="1400" kern="0" dirty="0" smtClean="0">
              <a:solidFill>
                <a:srgbClr val="898989"/>
              </a:solidFill>
            </a:endParaRPr>
          </a:p>
          <a:p>
            <a:pPr marL="609600" indent="-609600" eaLnBrk="1" hangingPunct="1">
              <a:lnSpc>
                <a:spcPct val="60000"/>
              </a:lnSpc>
              <a:buFont typeface="Times" charset="0"/>
              <a:buAutoNum type="arabicPeriod"/>
            </a:pPr>
            <a:endParaRPr lang="en-US" sz="1400" kern="0" dirty="0" smtClean="0">
              <a:solidFill>
                <a:srgbClr val="898989"/>
              </a:solidFill>
            </a:endParaRPr>
          </a:p>
        </p:txBody>
      </p:sp>
      <p:sp>
        <p:nvSpPr>
          <p:cNvPr id="195" name="Rectangle 194"/>
          <p:cNvSpPr/>
          <p:nvPr/>
        </p:nvSpPr>
        <p:spPr>
          <a:xfrm>
            <a:off x="9053213" y="6359221"/>
            <a:ext cx="1415524" cy="830997"/>
          </a:xfrm>
          <a:prstGeom prst="rect">
            <a:avLst/>
          </a:prstGeom>
        </p:spPr>
        <p:txBody>
          <a:bodyPr wrap="square">
            <a:spAutoFit/>
          </a:bodyPr>
          <a:lstStyle/>
          <a:p>
            <a:r>
              <a:rPr lang="en-US" i="1" dirty="0" smtClean="0">
                <a:solidFill>
                  <a:srgbClr val="FF0000"/>
                </a:solidFill>
              </a:rPr>
              <a:t>Geometrical </a:t>
            </a:r>
          </a:p>
          <a:p>
            <a:r>
              <a:rPr lang="en-US" i="1" dirty="0" smtClean="0">
                <a:solidFill>
                  <a:srgbClr val="FF0000"/>
                </a:solidFill>
              </a:rPr>
              <a:t>weighting factor</a:t>
            </a:r>
            <a:endParaRPr lang="en-US" dirty="0"/>
          </a:p>
        </p:txBody>
      </p:sp>
      <p:sp>
        <p:nvSpPr>
          <p:cNvPr id="196" name="Rectangle 195"/>
          <p:cNvSpPr/>
          <p:nvPr/>
        </p:nvSpPr>
        <p:spPr>
          <a:xfrm>
            <a:off x="10285146" y="6129687"/>
            <a:ext cx="1742772" cy="923330"/>
          </a:xfrm>
          <a:prstGeom prst="rect">
            <a:avLst/>
          </a:prstGeom>
        </p:spPr>
        <p:txBody>
          <a:bodyPr wrap="square">
            <a:spAutoFit/>
          </a:bodyPr>
          <a:lstStyle/>
          <a:p>
            <a:pPr>
              <a:lnSpc>
                <a:spcPct val="90000"/>
              </a:lnSpc>
            </a:pPr>
            <a:r>
              <a:rPr lang="en-US" sz="2000" b="1" dirty="0">
                <a:solidFill>
                  <a:srgbClr val="FF0000"/>
                </a:solidFill>
              </a:rPr>
              <a:t>central chords provide core localization</a:t>
            </a:r>
          </a:p>
        </p:txBody>
      </p:sp>
      <p:sp>
        <p:nvSpPr>
          <p:cNvPr id="197" name="Rectangle 196"/>
          <p:cNvSpPr/>
          <p:nvPr/>
        </p:nvSpPr>
        <p:spPr>
          <a:xfrm>
            <a:off x="7031412" y="6498973"/>
            <a:ext cx="2079584" cy="539484"/>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198" name="Object 2"/>
          <p:cNvGraphicFramePr>
            <a:graphicFrameLocks noChangeAspect="1"/>
          </p:cNvGraphicFramePr>
          <p:nvPr>
            <p:extLst>
              <p:ext uri="{D42A27DB-BD31-4B8C-83A1-F6EECF244321}">
                <p14:modId xmlns:p14="http://schemas.microsoft.com/office/powerpoint/2010/main" val="3643352238"/>
              </p:ext>
            </p:extLst>
          </p:nvPr>
        </p:nvGraphicFramePr>
        <p:xfrm>
          <a:off x="7205800" y="6542823"/>
          <a:ext cx="1543339" cy="480968"/>
        </p:xfrm>
        <a:graphic>
          <a:graphicData uri="http://schemas.openxmlformats.org/presentationml/2006/ole">
            <mc:AlternateContent xmlns:mc="http://schemas.openxmlformats.org/markup-compatibility/2006">
              <mc:Choice xmlns:v="urn:schemas-microsoft-com:vml" Requires="v">
                <p:oleObj spid="_x0000_s3948" name="Equation" r:id="rId29" imgW="1193800" imgH="381000" progId="Equation.3">
                  <p:embed/>
                </p:oleObj>
              </mc:Choice>
              <mc:Fallback>
                <p:oleObj name="Equation" r:id="rId29" imgW="1193800" imgH="381000" progId="Equation.3">
                  <p:embed/>
                  <p:pic>
                    <p:nvPicPr>
                      <p:cNvPr id="0" nam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205800" y="6542823"/>
                        <a:ext cx="1543339" cy="480968"/>
                      </a:xfrm>
                      <a:prstGeom prst="rect">
                        <a:avLst/>
                      </a:prstGeom>
                      <a:noFill/>
                      <a:ln>
                        <a:noFill/>
                      </a:ln>
                    </p:spPr>
                  </p:pic>
                </p:oleObj>
              </mc:Fallback>
            </mc:AlternateContent>
          </a:graphicData>
        </a:graphic>
      </p:graphicFrame>
      <p:graphicFrame>
        <p:nvGraphicFramePr>
          <p:cNvPr id="199" name="Object 10"/>
          <p:cNvGraphicFramePr>
            <a:graphicFrameLocks noChangeAspect="1"/>
          </p:cNvGraphicFramePr>
          <p:nvPr>
            <p:extLst>
              <p:ext uri="{D42A27DB-BD31-4B8C-83A1-F6EECF244321}">
                <p14:modId xmlns:p14="http://schemas.microsoft.com/office/powerpoint/2010/main" val="32399978"/>
              </p:ext>
            </p:extLst>
          </p:nvPr>
        </p:nvGraphicFramePr>
        <p:xfrm>
          <a:off x="7122263" y="5739182"/>
          <a:ext cx="4658994" cy="483190"/>
        </p:xfrm>
        <a:graphic>
          <a:graphicData uri="http://schemas.openxmlformats.org/presentationml/2006/ole">
            <mc:AlternateContent xmlns:mc="http://schemas.openxmlformats.org/markup-compatibility/2006">
              <mc:Choice xmlns:v="urn:schemas-microsoft-com:vml" Requires="v">
                <p:oleObj spid="_x0000_s3949" name="Equation" r:id="rId31" imgW="4241800" imgH="444500" progId="Equation.3">
                  <p:embed/>
                </p:oleObj>
              </mc:Choice>
              <mc:Fallback>
                <p:oleObj name="Equation" r:id="rId31" imgW="4241800" imgH="444500" progId="Equation.3">
                  <p:embed/>
                  <p:pic>
                    <p:nvPicPr>
                      <p:cNvPr id="0" nam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122263" y="5739182"/>
                        <a:ext cx="4658994" cy="483190"/>
                      </a:xfrm>
                      <a:prstGeom prst="rect">
                        <a:avLst/>
                      </a:prstGeom>
                      <a:noFill/>
                    </p:spPr>
                  </p:pic>
                </p:oleObj>
              </mc:Fallback>
            </mc:AlternateContent>
          </a:graphicData>
        </a:graphic>
      </p:graphicFrame>
      <p:pic>
        <p:nvPicPr>
          <p:cNvPr id="200" name="Picture 199"/>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4814174" y="2647227"/>
            <a:ext cx="2552511" cy="1726210"/>
          </a:xfrm>
          <a:prstGeom prst="rect">
            <a:avLst/>
          </a:prstGeom>
        </p:spPr>
      </p:pic>
      <p:sp>
        <p:nvSpPr>
          <p:cNvPr id="202" name="Text Box 16"/>
          <p:cNvSpPr txBox="1">
            <a:spLocks noChangeArrowheads="1"/>
          </p:cNvSpPr>
          <p:nvPr/>
        </p:nvSpPr>
        <p:spPr bwMode="auto">
          <a:xfrm>
            <a:off x="12240342" y="2544303"/>
            <a:ext cx="2977582" cy="584775"/>
          </a:xfrm>
          <a:prstGeom prst="rect">
            <a:avLst/>
          </a:prstGeom>
          <a:noFill/>
          <a:ln w="9525">
            <a:noFill/>
            <a:miter lim="800000"/>
            <a:headEnd/>
            <a:tailEnd/>
          </a:ln>
        </p:spPr>
        <p:txBody>
          <a:bodyPr wrap="square">
            <a:prstTxWarp prst="textNoShape">
              <a:avLst/>
            </a:prstTxWarp>
            <a:spAutoFit/>
          </a:bodyPr>
          <a:lstStyle/>
          <a:p>
            <a:pPr algn="l" fontAlgn="auto">
              <a:spcAft>
                <a:spcPts val="0"/>
              </a:spcAft>
            </a:pPr>
            <a:r>
              <a:rPr lang="en-US" dirty="0">
                <a:solidFill>
                  <a:srgbClr val="0707E9"/>
                </a:solidFill>
              </a:rPr>
              <a:t>on-axis </a:t>
            </a:r>
            <a:r>
              <a:rPr lang="en-US" dirty="0" smtClean="0">
                <a:solidFill>
                  <a:srgbClr val="0707E9"/>
                </a:solidFill>
              </a:rPr>
              <a:t>ECRH</a:t>
            </a:r>
            <a:r>
              <a:rPr lang="en-US" dirty="0">
                <a:solidFill>
                  <a:srgbClr val="0707E9"/>
                </a:solidFill>
              </a:rPr>
              <a:t> </a:t>
            </a:r>
            <a:endParaRPr lang="en-US" dirty="0" smtClean="0">
              <a:solidFill>
                <a:srgbClr val="0707E9"/>
              </a:solidFill>
            </a:endParaRPr>
          </a:p>
          <a:p>
            <a:pPr algn="l" fontAlgn="auto">
              <a:spcAft>
                <a:spcPts val="0"/>
              </a:spcAft>
            </a:pPr>
            <a:r>
              <a:rPr lang="en-US" dirty="0" smtClean="0">
                <a:solidFill>
                  <a:srgbClr val="FF0000"/>
                </a:solidFill>
              </a:rPr>
              <a:t>off-axis ECRH, inboard  r/a=0.2</a:t>
            </a:r>
            <a:endParaRPr lang="en-US" dirty="0">
              <a:solidFill>
                <a:srgbClr val="0707E9"/>
              </a:solidFill>
            </a:endParaRPr>
          </a:p>
        </p:txBody>
      </p:sp>
      <p:sp>
        <p:nvSpPr>
          <p:cNvPr id="211" name="TextBox 210"/>
          <p:cNvSpPr txBox="1"/>
          <p:nvPr/>
        </p:nvSpPr>
        <p:spPr>
          <a:xfrm>
            <a:off x="12310115" y="3142402"/>
            <a:ext cx="2445317" cy="1274195"/>
          </a:xfrm>
          <a:prstGeom prst="rect">
            <a:avLst/>
          </a:prstGeom>
          <a:noFill/>
        </p:spPr>
        <p:txBody>
          <a:bodyPr wrap="square" rtlCol="0">
            <a:spAutoFit/>
          </a:bodyPr>
          <a:lstStyle/>
          <a:p>
            <a:pPr algn="l">
              <a:lnSpc>
                <a:spcPct val="80000"/>
              </a:lnSpc>
            </a:pPr>
            <a:r>
              <a:rPr lang="en-US" b="1" i="1" dirty="0" smtClean="0">
                <a:solidFill>
                  <a:srgbClr val="FF0000"/>
                </a:solidFill>
              </a:rPr>
              <a:t>Significantly lower T</a:t>
            </a:r>
            <a:r>
              <a:rPr lang="en-US" b="1" i="1" baseline="-25000" dirty="0" smtClean="0">
                <a:solidFill>
                  <a:srgbClr val="FF0000"/>
                </a:solidFill>
              </a:rPr>
              <a:t>e</a:t>
            </a:r>
            <a:r>
              <a:rPr lang="en-US" b="1" i="1" dirty="0" smtClean="0">
                <a:solidFill>
                  <a:srgbClr val="FF0000"/>
                </a:solidFill>
              </a:rPr>
              <a:t> and stored energy for off-axis heated plasma while measured density fluctuations have larger amplitude.</a:t>
            </a:r>
            <a:endParaRPr lang="en-US" b="1" i="1" dirty="0">
              <a:solidFill>
                <a:srgbClr val="FF0000"/>
              </a:solidFill>
            </a:endParaRPr>
          </a:p>
        </p:txBody>
      </p:sp>
      <p:pic>
        <p:nvPicPr>
          <p:cNvPr id="212" name="Picture 211"/>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2356752" y="5252098"/>
            <a:ext cx="2324244" cy="1583623"/>
          </a:xfrm>
          <a:prstGeom prst="rect">
            <a:avLst/>
          </a:prstGeom>
        </p:spPr>
      </p:pic>
      <p:sp>
        <p:nvSpPr>
          <p:cNvPr id="213" name="TextBox 212"/>
          <p:cNvSpPr txBox="1"/>
          <p:nvPr/>
        </p:nvSpPr>
        <p:spPr>
          <a:xfrm>
            <a:off x="12350019" y="4956142"/>
            <a:ext cx="2459637" cy="338554"/>
          </a:xfrm>
          <a:prstGeom prst="rect">
            <a:avLst/>
          </a:prstGeom>
          <a:noFill/>
        </p:spPr>
        <p:txBody>
          <a:bodyPr wrap="square" rtlCol="0">
            <a:spAutoFit/>
          </a:bodyPr>
          <a:lstStyle/>
          <a:p>
            <a:r>
              <a:rPr lang="en-US" dirty="0" smtClean="0">
                <a:latin typeface="Arial" panose="020B0604020202020204" pitchFamily="34" charset="0"/>
              </a:rPr>
              <a:t>Core</a:t>
            </a:r>
            <a:r>
              <a:rPr lang="en-US" dirty="0">
                <a:latin typeface="Arial" panose="020B0604020202020204" pitchFamily="34" charset="0"/>
              </a:rPr>
              <a:t> density fluctuations </a:t>
            </a:r>
            <a:endParaRPr lang="en-US" dirty="0" smtClean="0">
              <a:latin typeface="Arial" panose="020B0604020202020204" pitchFamily="34" charset="0"/>
            </a:endParaRPr>
          </a:p>
        </p:txBody>
      </p:sp>
      <p:pic>
        <p:nvPicPr>
          <p:cNvPr id="215" name="Picture 214"/>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4924536" y="5264408"/>
            <a:ext cx="2331789" cy="1588764"/>
          </a:xfrm>
          <a:prstGeom prst="rect">
            <a:avLst/>
          </a:prstGeom>
        </p:spPr>
      </p:pic>
      <p:sp>
        <p:nvSpPr>
          <p:cNvPr id="216" name="TextBox 215"/>
          <p:cNvSpPr txBox="1"/>
          <p:nvPr/>
        </p:nvSpPr>
        <p:spPr>
          <a:xfrm>
            <a:off x="14931499" y="4974974"/>
            <a:ext cx="2459107" cy="338554"/>
          </a:xfrm>
          <a:prstGeom prst="rect">
            <a:avLst/>
          </a:prstGeom>
          <a:noFill/>
        </p:spPr>
        <p:txBody>
          <a:bodyPr wrap="square" rtlCol="0">
            <a:spAutoFit/>
          </a:bodyPr>
          <a:lstStyle/>
          <a:p>
            <a:r>
              <a:rPr lang="en-US" dirty="0" smtClean="0">
                <a:latin typeface="Arial" panose="020B0604020202020204" pitchFamily="34" charset="0"/>
              </a:rPr>
              <a:t>Edge</a:t>
            </a:r>
            <a:r>
              <a:rPr lang="en-US" dirty="0">
                <a:latin typeface="Arial" panose="020B0604020202020204" pitchFamily="34" charset="0"/>
              </a:rPr>
              <a:t> d</a:t>
            </a:r>
            <a:r>
              <a:rPr lang="en-US" dirty="0" smtClean="0">
                <a:latin typeface="Arial" panose="020B0604020202020204" pitchFamily="34" charset="0"/>
              </a:rPr>
              <a:t>ensity fluctuations </a:t>
            </a:r>
          </a:p>
        </p:txBody>
      </p:sp>
      <p:sp>
        <p:nvSpPr>
          <p:cNvPr id="217" name="Rectangle 216"/>
          <p:cNvSpPr/>
          <p:nvPr/>
        </p:nvSpPr>
        <p:spPr>
          <a:xfrm>
            <a:off x="12195453" y="6788667"/>
            <a:ext cx="5130984" cy="1131079"/>
          </a:xfrm>
          <a:prstGeom prst="rect">
            <a:avLst/>
          </a:prstGeom>
        </p:spPr>
        <p:txBody>
          <a:bodyPr wrap="square">
            <a:spAutoFit/>
          </a:bodyPr>
          <a:lstStyle/>
          <a:p>
            <a:pPr algn="l" fontAlgn="auto">
              <a:lnSpc>
                <a:spcPct val="90000"/>
              </a:lnSpc>
              <a:spcAft>
                <a:spcPts val="0"/>
              </a:spcAft>
            </a:pPr>
            <a:r>
              <a:rPr lang="en-US" sz="1500" b="1" dirty="0" smtClean="0">
                <a:solidFill>
                  <a:srgbClr val="0707E9"/>
                </a:solidFill>
              </a:rPr>
              <a:t>Interferometer measurement shows: </a:t>
            </a:r>
          </a:p>
          <a:p>
            <a:pPr marL="182880" indent="-182880" algn="l" fontAlgn="auto">
              <a:lnSpc>
                <a:spcPct val="90000"/>
              </a:lnSpc>
              <a:spcAft>
                <a:spcPts val="0"/>
              </a:spcAft>
              <a:buFont typeface="Arial" panose="020B0604020202020204" pitchFamily="34" charset="0"/>
              <a:buChar char="•"/>
            </a:pPr>
            <a:r>
              <a:rPr lang="en-US" sz="1500" b="1" dirty="0" smtClean="0">
                <a:solidFill>
                  <a:srgbClr val="0707E9"/>
                </a:solidFill>
              </a:rPr>
              <a:t>Line-Integrated density fluctuations increase in amplitude for off-axis heating </a:t>
            </a:r>
            <a:r>
              <a:rPr lang="en-US" sz="1500" b="1" dirty="0" smtClean="0">
                <a:solidFill>
                  <a:srgbClr val="FF0000"/>
                </a:solidFill>
              </a:rPr>
              <a:t>[ECRH inboard at r/a~0.2]</a:t>
            </a:r>
            <a:endParaRPr lang="en-US" sz="1500" b="1" dirty="0" smtClean="0">
              <a:solidFill>
                <a:srgbClr val="0707E9"/>
              </a:solidFill>
            </a:endParaRPr>
          </a:p>
          <a:p>
            <a:pPr marL="182880" indent="-182880" algn="l" fontAlgn="auto">
              <a:lnSpc>
                <a:spcPct val="90000"/>
              </a:lnSpc>
              <a:spcAft>
                <a:spcPts val="0"/>
              </a:spcAft>
              <a:buFont typeface="Arial" panose="020B0604020202020204" pitchFamily="34" charset="0"/>
              <a:buChar char="•"/>
            </a:pPr>
            <a:r>
              <a:rPr lang="en-US" sz="1500" b="1" dirty="0" smtClean="0">
                <a:solidFill>
                  <a:srgbClr val="0707E9"/>
                </a:solidFill>
              </a:rPr>
              <a:t>Increased fluctuation levels observed on central chords, not edge chords, indicating change in core turbulence</a:t>
            </a:r>
          </a:p>
        </p:txBody>
      </p:sp>
      <p:sp>
        <p:nvSpPr>
          <p:cNvPr id="222" name="Rectangle 221"/>
          <p:cNvSpPr/>
          <p:nvPr/>
        </p:nvSpPr>
        <p:spPr>
          <a:xfrm>
            <a:off x="17580301" y="3061080"/>
            <a:ext cx="2352438" cy="1323439"/>
          </a:xfrm>
          <a:prstGeom prst="rect">
            <a:avLst/>
          </a:prstGeom>
        </p:spPr>
        <p:txBody>
          <a:bodyPr wrap="square">
            <a:spAutoFit/>
          </a:bodyPr>
          <a:lstStyle/>
          <a:p>
            <a:pPr algn="l" fontAlgn="auto">
              <a:spcAft>
                <a:spcPts val="0"/>
              </a:spcAft>
            </a:pPr>
            <a:r>
              <a:rPr lang="en-US" b="1" i="1" dirty="0" smtClean="0">
                <a:solidFill>
                  <a:srgbClr val="FF0000"/>
                </a:solidFill>
              </a:rPr>
              <a:t>Largest fluctuation change observed on central chords indicating a change in core turbulence</a:t>
            </a:r>
          </a:p>
        </p:txBody>
      </p:sp>
      <p:sp>
        <p:nvSpPr>
          <p:cNvPr id="223" name="TextBox 222"/>
          <p:cNvSpPr txBox="1"/>
          <p:nvPr/>
        </p:nvSpPr>
        <p:spPr>
          <a:xfrm>
            <a:off x="12602549" y="8765842"/>
            <a:ext cx="2274793" cy="584775"/>
          </a:xfrm>
          <a:prstGeom prst="rect">
            <a:avLst/>
          </a:prstGeom>
          <a:noFill/>
        </p:spPr>
        <p:txBody>
          <a:bodyPr wrap="square" rtlCol="0">
            <a:spAutoFit/>
          </a:bodyPr>
          <a:lstStyle/>
          <a:p>
            <a:r>
              <a:rPr lang="en-US" dirty="0" smtClean="0">
                <a:latin typeface="Arial" panose="020B0604020202020204" pitchFamily="34" charset="0"/>
              </a:rPr>
              <a:t>Core density gradient fluctuations</a:t>
            </a:r>
          </a:p>
        </p:txBody>
      </p:sp>
      <p:pic>
        <p:nvPicPr>
          <p:cNvPr id="224" name="Picture 223"/>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12483393" y="9271136"/>
            <a:ext cx="2329042" cy="1586893"/>
          </a:xfrm>
          <a:prstGeom prst="rect">
            <a:avLst/>
          </a:prstGeom>
        </p:spPr>
      </p:pic>
      <p:pic>
        <p:nvPicPr>
          <p:cNvPr id="226" name="Picture 225"/>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14875897" y="9265198"/>
            <a:ext cx="2335819" cy="1591508"/>
          </a:xfrm>
          <a:prstGeom prst="rect">
            <a:avLst/>
          </a:prstGeom>
        </p:spPr>
      </p:pic>
      <p:sp>
        <p:nvSpPr>
          <p:cNvPr id="227" name="TextBox 226"/>
          <p:cNvSpPr txBox="1"/>
          <p:nvPr/>
        </p:nvSpPr>
        <p:spPr>
          <a:xfrm>
            <a:off x="15115570" y="8765842"/>
            <a:ext cx="2179816" cy="584775"/>
          </a:xfrm>
          <a:prstGeom prst="rect">
            <a:avLst/>
          </a:prstGeom>
          <a:noFill/>
        </p:spPr>
        <p:txBody>
          <a:bodyPr wrap="square" rtlCol="0">
            <a:spAutoFit/>
          </a:bodyPr>
          <a:lstStyle/>
          <a:p>
            <a:r>
              <a:rPr lang="en-US" dirty="0" smtClean="0">
                <a:latin typeface="Arial" panose="020B0604020202020204" pitchFamily="34" charset="0"/>
              </a:rPr>
              <a:t>Edge density gradient fluctuations</a:t>
            </a:r>
          </a:p>
        </p:txBody>
      </p:sp>
      <p:pic>
        <p:nvPicPr>
          <p:cNvPr id="228" name="Picture 227"/>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7683208" y="5115942"/>
            <a:ext cx="2294289" cy="1594264"/>
          </a:xfrm>
          <a:prstGeom prst="rect">
            <a:avLst/>
          </a:prstGeom>
        </p:spPr>
      </p:pic>
      <p:pic>
        <p:nvPicPr>
          <p:cNvPr id="233" name="Picture 232"/>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20017947" y="5103355"/>
            <a:ext cx="2303933" cy="1600966"/>
          </a:xfrm>
          <a:prstGeom prst="rect">
            <a:avLst/>
          </a:prstGeom>
        </p:spPr>
      </p:pic>
      <p:sp>
        <p:nvSpPr>
          <p:cNvPr id="234" name="TextBox 233"/>
          <p:cNvSpPr txBox="1"/>
          <p:nvPr/>
        </p:nvSpPr>
        <p:spPr>
          <a:xfrm>
            <a:off x="17572701" y="4852329"/>
            <a:ext cx="2353545" cy="338554"/>
          </a:xfrm>
          <a:prstGeom prst="rect">
            <a:avLst/>
          </a:prstGeom>
          <a:noFill/>
        </p:spPr>
        <p:txBody>
          <a:bodyPr wrap="square" rtlCol="0">
            <a:spAutoFit/>
          </a:bodyPr>
          <a:lstStyle/>
          <a:p>
            <a:r>
              <a:rPr lang="en-US" dirty="0" smtClean="0"/>
              <a:t>On-axis heating</a:t>
            </a:r>
            <a:endParaRPr lang="en-US" dirty="0"/>
          </a:p>
        </p:txBody>
      </p:sp>
      <p:sp>
        <p:nvSpPr>
          <p:cNvPr id="235" name="TextBox 234"/>
          <p:cNvSpPr txBox="1"/>
          <p:nvPr/>
        </p:nvSpPr>
        <p:spPr>
          <a:xfrm>
            <a:off x="19951397" y="4848788"/>
            <a:ext cx="2689218" cy="338554"/>
          </a:xfrm>
          <a:prstGeom prst="rect">
            <a:avLst/>
          </a:prstGeom>
          <a:noFill/>
        </p:spPr>
        <p:txBody>
          <a:bodyPr wrap="square" rtlCol="0">
            <a:spAutoFit/>
          </a:bodyPr>
          <a:lstStyle/>
          <a:p>
            <a:r>
              <a:rPr lang="en-US" dirty="0" smtClean="0"/>
              <a:t>Off-axis heating (inboard)</a:t>
            </a:r>
            <a:endParaRPr lang="en-US" dirty="0"/>
          </a:p>
        </p:txBody>
      </p:sp>
      <p:sp>
        <p:nvSpPr>
          <p:cNvPr id="236" name="TextBox 235"/>
          <p:cNvSpPr txBox="1"/>
          <p:nvPr/>
        </p:nvSpPr>
        <p:spPr>
          <a:xfrm>
            <a:off x="17645191" y="6695034"/>
            <a:ext cx="4931635" cy="1200329"/>
          </a:xfrm>
          <a:prstGeom prst="rect">
            <a:avLst/>
          </a:prstGeom>
          <a:solidFill>
            <a:schemeClr val="bg1"/>
          </a:solidFill>
          <a:ln>
            <a:noFill/>
          </a:ln>
          <a:effectLst/>
        </p:spPr>
        <p:txBody>
          <a:bodyPr vert="horz" wrap="square" lIns="91440" tIns="45720" rIns="91440" bIns="45720" rtlCol="0" anchor="ctr">
            <a:spAutoFit/>
          </a:bodyPr>
          <a:lstStyle/>
          <a:p>
            <a:pPr marL="457200" marR="0" indent="-457200" algn="l" defTabSz="914400" rtl="0" eaLnBrk="1" fontAlgn="auto" latinLnBrk="0" hangingPunct="1">
              <a:lnSpc>
                <a:spcPct val="90000"/>
              </a:lnSpc>
              <a:spcBef>
                <a:spcPct val="0"/>
              </a:spcBef>
              <a:spcAft>
                <a:spcPts val="0"/>
              </a:spcAft>
              <a:buClrTx/>
              <a:buSzTx/>
              <a:tabLst/>
            </a:pPr>
            <a:r>
              <a:rPr kumimoji="0" lang="en-US" b="1" u="none" strike="noStrike" kern="1200" cap="none" spc="0" normalizeH="0" noProof="0" dirty="0" smtClean="0">
                <a:ln>
                  <a:noFill/>
                </a:ln>
                <a:solidFill>
                  <a:srgbClr val="0707E9"/>
                </a:solidFill>
                <a:effectLst/>
                <a:uLnTx/>
                <a:uFillTx/>
                <a:latin typeface="Arial" panose="020B0604020202020204" pitchFamily="34" charset="0"/>
                <a:ea typeface="+mj-ea"/>
                <a:cs typeface="Calibri"/>
              </a:rPr>
              <a:t>For both on-</a:t>
            </a:r>
            <a:r>
              <a:rPr lang="en-US" b="1" dirty="0" smtClean="0">
                <a:solidFill>
                  <a:srgbClr val="0707E9"/>
                </a:solidFill>
                <a:latin typeface="Arial" panose="020B0604020202020204" pitchFamily="34" charset="0"/>
                <a:ea typeface="+mj-ea"/>
                <a:cs typeface="Calibri"/>
              </a:rPr>
              <a:t>a</a:t>
            </a:r>
            <a:r>
              <a:rPr kumimoji="0" lang="en-US" b="1" u="none" strike="noStrike" kern="1200" cap="none" spc="0" normalizeH="0" noProof="0" dirty="0" err="1" smtClean="0">
                <a:ln>
                  <a:noFill/>
                </a:ln>
                <a:solidFill>
                  <a:srgbClr val="0707E9"/>
                </a:solidFill>
                <a:effectLst/>
                <a:uLnTx/>
                <a:uFillTx/>
                <a:latin typeface="Arial" panose="020B0604020202020204" pitchFamily="34" charset="0"/>
                <a:ea typeface="+mj-ea"/>
                <a:cs typeface="Calibri"/>
              </a:rPr>
              <a:t>xis</a:t>
            </a:r>
            <a:r>
              <a:rPr kumimoji="0" lang="en-US" b="1" u="none" strike="noStrike" kern="1200" cap="none" spc="0" normalizeH="0" noProof="0" dirty="0" smtClean="0">
                <a:ln>
                  <a:noFill/>
                </a:ln>
                <a:solidFill>
                  <a:srgbClr val="0707E9"/>
                </a:solidFill>
                <a:effectLst/>
                <a:uLnTx/>
                <a:uFillTx/>
                <a:latin typeface="Arial" panose="020B0604020202020204" pitchFamily="34" charset="0"/>
                <a:ea typeface="+mj-ea"/>
                <a:cs typeface="Calibri"/>
              </a:rPr>
              <a:t> and off-axis ECRH: </a:t>
            </a:r>
            <a:r>
              <a:rPr lang="en-US" b="1" dirty="0" smtClean="0">
                <a:solidFill>
                  <a:srgbClr val="0707E9"/>
                </a:solidFill>
                <a:latin typeface="Arial" panose="020B0604020202020204" pitchFamily="34" charset="0"/>
                <a:ea typeface="+mj-ea"/>
                <a:cs typeface="Calibri"/>
              </a:rPr>
              <a:t>core density fluctuations are reduced in amplitude </a:t>
            </a:r>
            <a:r>
              <a:rPr lang="en-US" b="1" dirty="0" smtClean="0">
                <a:solidFill>
                  <a:srgbClr val="0000FF"/>
                </a:solidFill>
                <a:latin typeface="Arial" panose="020B0604020202020204" pitchFamily="34" charset="0"/>
                <a:ea typeface="+mj-ea"/>
                <a:cs typeface="Calibri"/>
              </a:rPr>
              <a:t>with increased heating</a:t>
            </a:r>
            <a:endParaRPr lang="en-US" b="1" i="1" dirty="0" smtClean="0">
              <a:solidFill>
                <a:srgbClr val="FF0000"/>
              </a:solidFill>
              <a:latin typeface="Arial" panose="020B0604020202020204" pitchFamily="34" charset="0"/>
              <a:ea typeface="+mj-ea"/>
              <a:cs typeface="Calibri"/>
            </a:endParaRPr>
          </a:p>
          <a:p>
            <a:pPr marL="457200" algn="l" fontAlgn="auto">
              <a:lnSpc>
                <a:spcPct val="90000"/>
              </a:lnSpc>
              <a:spcAft>
                <a:spcPts val="0"/>
              </a:spcAft>
            </a:pPr>
            <a:r>
              <a:rPr lang="en-US" b="1" i="1" dirty="0" smtClean="0">
                <a:solidFill>
                  <a:srgbClr val="FF0000"/>
                </a:solidFill>
              </a:rPr>
              <a:t>--- inconsistent with T</a:t>
            </a:r>
            <a:r>
              <a:rPr lang="en-US" b="1" i="1" baseline="-25000" dirty="0" smtClean="0">
                <a:solidFill>
                  <a:srgbClr val="FF0000"/>
                </a:solidFill>
              </a:rPr>
              <a:t>e</a:t>
            </a:r>
            <a:r>
              <a:rPr lang="en-US" b="1" i="1" dirty="0" smtClean="0">
                <a:solidFill>
                  <a:srgbClr val="FF0000"/>
                </a:solidFill>
              </a:rPr>
              <a:t> drive for turbulence.</a:t>
            </a:r>
          </a:p>
          <a:p>
            <a:pPr marL="457200" algn="l" fontAlgn="auto">
              <a:lnSpc>
                <a:spcPct val="90000"/>
              </a:lnSpc>
              <a:spcAft>
                <a:spcPts val="0"/>
              </a:spcAft>
            </a:pPr>
            <a:r>
              <a:rPr lang="en-US" b="1" i="1" dirty="0" smtClean="0">
                <a:solidFill>
                  <a:srgbClr val="FF0000"/>
                </a:solidFill>
              </a:rPr>
              <a:t>---  is density gradient playing a role?</a:t>
            </a:r>
            <a:endParaRPr lang="en-US" sz="2000" b="1" i="1" dirty="0" smtClean="0">
              <a:solidFill>
                <a:srgbClr val="FF0000"/>
              </a:solidFill>
              <a:latin typeface="Arial" panose="020B0604020202020204" pitchFamily="34" charset="0"/>
              <a:ea typeface="+mj-ea"/>
              <a:cs typeface="Calibri"/>
            </a:endParaRPr>
          </a:p>
        </p:txBody>
      </p:sp>
      <p:pic>
        <p:nvPicPr>
          <p:cNvPr id="237" name="Picture 236"/>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7921564" y="8513063"/>
            <a:ext cx="1805373" cy="1230090"/>
          </a:xfrm>
          <a:prstGeom prst="rect">
            <a:avLst/>
          </a:prstGeom>
        </p:spPr>
      </p:pic>
      <p:pic>
        <p:nvPicPr>
          <p:cNvPr id="238" name="Picture 237"/>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20183122" y="8515108"/>
            <a:ext cx="1781417" cy="1213768"/>
          </a:xfrm>
          <a:prstGeom prst="rect">
            <a:avLst/>
          </a:prstGeom>
        </p:spPr>
      </p:pic>
      <p:sp>
        <p:nvSpPr>
          <p:cNvPr id="239" name="TextBox 238"/>
          <p:cNvSpPr txBox="1"/>
          <p:nvPr/>
        </p:nvSpPr>
        <p:spPr>
          <a:xfrm>
            <a:off x="17525730" y="9694778"/>
            <a:ext cx="5351597" cy="2092825"/>
          </a:xfrm>
          <a:prstGeom prst="rect">
            <a:avLst/>
          </a:prstGeom>
          <a:noFill/>
        </p:spPr>
        <p:txBody>
          <a:bodyPr wrap="square" rtlCol="0">
            <a:spAutoFit/>
          </a:bodyPr>
          <a:lstStyle/>
          <a:p>
            <a:pPr algn="l">
              <a:lnSpc>
                <a:spcPct val="90000"/>
              </a:lnSpc>
            </a:pPr>
            <a:r>
              <a:rPr lang="en-US" b="1" dirty="0" smtClean="0">
                <a:solidFill>
                  <a:srgbClr val="0707E9"/>
                </a:solidFill>
              </a:rPr>
              <a:t>1) Electron temperature highest for 100kW on-axis heating, </a:t>
            </a:r>
          </a:p>
          <a:p>
            <a:pPr algn="l">
              <a:lnSpc>
                <a:spcPct val="90000"/>
              </a:lnSpc>
            </a:pPr>
            <a:r>
              <a:rPr lang="en-US" b="1" dirty="0" smtClean="0">
                <a:solidFill>
                  <a:srgbClr val="0707E9"/>
                </a:solidFill>
              </a:rPr>
              <a:t>2) Density profiles appear quite similar (</a:t>
            </a:r>
            <a:r>
              <a:rPr lang="en-US" b="1" dirty="0" smtClean="0">
                <a:solidFill>
                  <a:srgbClr val="FF0000"/>
                </a:solidFill>
              </a:rPr>
              <a:t>peaking near magnetic axis)</a:t>
            </a:r>
            <a:endParaRPr lang="en-US" b="1" dirty="0" smtClean="0">
              <a:solidFill>
                <a:srgbClr val="0707E9"/>
              </a:solidFill>
            </a:endParaRPr>
          </a:p>
          <a:p>
            <a:pPr algn="l">
              <a:lnSpc>
                <a:spcPct val="90000"/>
              </a:lnSpc>
            </a:pPr>
            <a:r>
              <a:rPr lang="en-US" b="1" dirty="0" smtClean="0">
                <a:solidFill>
                  <a:srgbClr val="0707E9"/>
                </a:solidFill>
              </a:rPr>
              <a:t>3) Plasmas with largest T</a:t>
            </a:r>
            <a:r>
              <a:rPr lang="en-US" b="1" baseline="-25000" dirty="0" smtClean="0">
                <a:solidFill>
                  <a:srgbClr val="0707E9"/>
                </a:solidFill>
              </a:rPr>
              <a:t>e</a:t>
            </a:r>
            <a:r>
              <a:rPr lang="en-US" b="1" dirty="0" smtClean="0">
                <a:solidFill>
                  <a:srgbClr val="0707E9"/>
                </a:solidFill>
              </a:rPr>
              <a:t> and T</a:t>
            </a:r>
            <a:r>
              <a:rPr lang="en-US" b="1" baseline="-25000" dirty="0" smtClean="0">
                <a:solidFill>
                  <a:srgbClr val="0707E9"/>
                </a:solidFill>
              </a:rPr>
              <a:t>e</a:t>
            </a:r>
            <a:r>
              <a:rPr lang="en-US" b="1" dirty="0" smtClean="0">
                <a:solidFill>
                  <a:srgbClr val="0707E9"/>
                </a:solidFill>
              </a:rPr>
              <a:t> gradients have the lowest fluctuation amplitudes -----  inconsistent with T</a:t>
            </a:r>
            <a:r>
              <a:rPr lang="en-US" b="1" baseline="-25000" dirty="0" smtClean="0">
                <a:solidFill>
                  <a:srgbClr val="0707E9"/>
                </a:solidFill>
              </a:rPr>
              <a:t>e</a:t>
            </a:r>
            <a:r>
              <a:rPr lang="en-US" b="1" dirty="0" smtClean="0">
                <a:solidFill>
                  <a:srgbClr val="0707E9"/>
                </a:solidFill>
              </a:rPr>
              <a:t> drive for turbulence</a:t>
            </a:r>
          </a:p>
          <a:p>
            <a:pPr algn="l">
              <a:lnSpc>
                <a:spcPct val="90000"/>
              </a:lnSpc>
            </a:pPr>
            <a:r>
              <a:rPr lang="en-US" b="1" dirty="0" smtClean="0">
                <a:solidFill>
                  <a:srgbClr val="0707E9"/>
                </a:solidFill>
              </a:rPr>
              <a:t>4) Plasma stored energy is largest for plasmas with high T</a:t>
            </a:r>
            <a:r>
              <a:rPr lang="en-US" b="1" baseline="-25000" dirty="0" smtClean="0">
                <a:solidFill>
                  <a:srgbClr val="0707E9"/>
                </a:solidFill>
              </a:rPr>
              <a:t>e</a:t>
            </a:r>
            <a:r>
              <a:rPr lang="en-US" b="1" dirty="0" smtClean="0">
                <a:solidFill>
                  <a:srgbClr val="0707E9"/>
                </a:solidFill>
              </a:rPr>
              <a:t> and reduced core fluctuations</a:t>
            </a:r>
          </a:p>
          <a:p>
            <a:pPr>
              <a:lnSpc>
                <a:spcPct val="90000"/>
              </a:lnSpc>
            </a:pPr>
            <a:r>
              <a:rPr lang="en-US" b="1" i="1" dirty="0" smtClean="0">
                <a:solidFill>
                  <a:srgbClr val="FF0000"/>
                </a:solidFill>
              </a:rPr>
              <a:t>Core</a:t>
            </a:r>
            <a:r>
              <a:rPr lang="en-US" b="1" i="1" dirty="0" smtClean="0">
                <a:solidFill>
                  <a:srgbClr val="0707E9"/>
                </a:solidFill>
              </a:rPr>
              <a:t> </a:t>
            </a:r>
            <a:r>
              <a:rPr lang="en-US" b="1" i="1" dirty="0" smtClean="0">
                <a:solidFill>
                  <a:srgbClr val="FF0000"/>
                </a:solidFill>
              </a:rPr>
              <a:t>density gradient may be playing a role…..</a:t>
            </a:r>
            <a:endParaRPr lang="en-US" b="1" i="1" dirty="0">
              <a:solidFill>
                <a:srgbClr val="FF0000"/>
              </a:solidFill>
            </a:endParaRPr>
          </a:p>
        </p:txBody>
      </p:sp>
      <p:sp>
        <p:nvSpPr>
          <p:cNvPr id="240" name="TextBox 239"/>
          <p:cNvSpPr txBox="1"/>
          <p:nvPr/>
        </p:nvSpPr>
        <p:spPr>
          <a:xfrm>
            <a:off x="17757032" y="8227872"/>
            <a:ext cx="1983236" cy="323165"/>
          </a:xfrm>
          <a:prstGeom prst="rect">
            <a:avLst/>
          </a:prstGeom>
          <a:solidFill>
            <a:schemeClr val="bg1"/>
          </a:solidFill>
          <a:ln>
            <a:noFill/>
          </a:ln>
          <a:effectLst/>
        </p:spPr>
        <p:txBody>
          <a:bodyPr vert="horz" wrap="none" lIns="91440" tIns="45720" rIns="91440" bIns="45720" rtlCol="0" anchor="ctr">
            <a:sp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sz="1500" u="none" strike="noStrike" kern="1200" cap="none" spc="0" normalizeH="0" noProof="0" dirty="0" smtClean="0">
                <a:ln>
                  <a:noFill/>
                </a:ln>
                <a:effectLst/>
                <a:uLnTx/>
                <a:uFillTx/>
                <a:latin typeface="Arial" panose="020B0604020202020204" pitchFamily="34" charset="0"/>
                <a:ea typeface="+mj-ea"/>
                <a:cs typeface="+mj-cs"/>
              </a:rPr>
              <a:t>Electron temperature</a:t>
            </a:r>
          </a:p>
        </p:txBody>
      </p:sp>
      <p:sp>
        <p:nvSpPr>
          <p:cNvPr id="242" name="TextBox 241"/>
          <p:cNvSpPr txBox="1"/>
          <p:nvPr/>
        </p:nvSpPr>
        <p:spPr>
          <a:xfrm>
            <a:off x="20493481" y="8217546"/>
            <a:ext cx="1643400" cy="338554"/>
          </a:xfrm>
          <a:prstGeom prst="rect">
            <a:avLst/>
          </a:prstGeom>
          <a:solidFill>
            <a:schemeClr val="bg1"/>
          </a:solidFill>
          <a:ln>
            <a:noFill/>
          </a:ln>
          <a:effectLst/>
        </p:spPr>
        <p:txBody>
          <a:bodyPr vert="horz" wrap="none" lIns="91440" tIns="45720" rIns="91440" bIns="45720" rtlCol="0" anchor="ctr">
            <a:spAutoFit/>
          </a:bodyPr>
          <a:lstStyle/>
          <a:p>
            <a:pPr marL="0" marR="0" indent="0" algn="ctr" defTabSz="914400" rtl="0" eaLnBrk="1" fontAlgn="auto" latinLnBrk="0" hangingPunct="1">
              <a:lnSpc>
                <a:spcPct val="100000"/>
              </a:lnSpc>
              <a:spcBef>
                <a:spcPct val="0"/>
              </a:spcBef>
              <a:spcAft>
                <a:spcPts val="0"/>
              </a:spcAft>
              <a:buClrTx/>
              <a:buSzTx/>
              <a:buFontTx/>
              <a:buNone/>
              <a:tabLst/>
            </a:pPr>
            <a:r>
              <a:rPr kumimoji="0" lang="en-US" u="none" strike="noStrike" kern="1200" cap="none" spc="0" normalizeH="0" noProof="0" dirty="0" smtClean="0">
                <a:ln>
                  <a:noFill/>
                </a:ln>
                <a:effectLst/>
                <a:uLnTx/>
                <a:uFillTx/>
                <a:latin typeface="Arial" panose="020B0604020202020204" pitchFamily="34" charset="0"/>
                <a:ea typeface="+mj-ea"/>
                <a:cs typeface="+mj-cs"/>
              </a:rPr>
              <a:t>Electron density</a:t>
            </a:r>
          </a:p>
        </p:txBody>
      </p:sp>
      <p:sp>
        <p:nvSpPr>
          <p:cNvPr id="256" name="Text Box 660"/>
          <p:cNvSpPr txBox="1">
            <a:spLocks noChangeArrowheads="1"/>
          </p:cNvSpPr>
          <p:nvPr/>
        </p:nvSpPr>
        <p:spPr bwMode="auto">
          <a:xfrm>
            <a:off x="17522879" y="7910347"/>
            <a:ext cx="5235050" cy="338546"/>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a:solidFill>
                  <a:schemeClr val="bg1"/>
                </a:solidFill>
                <a:latin typeface="Calibri" panose="020F0502020204030204" pitchFamily="34" charset="0"/>
              </a:rPr>
              <a:t>Temperature and Density Response to ECRH</a:t>
            </a:r>
            <a:endParaRPr lang="en-US" sz="1800" dirty="0">
              <a:solidFill>
                <a:schemeClr val="bg1"/>
              </a:solidFill>
              <a:latin typeface="Arial" panose="020B0604020202020204" pitchFamily="34" charset="0"/>
            </a:endParaRPr>
          </a:p>
        </p:txBody>
      </p:sp>
      <p:sp>
        <p:nvSpPr>
          <p:cNvPr id="259" name="Text Box 441"/>
          <p:cNvSpPr txBox="1">
            <a:spLocks noChangeArrowheads="1"/>
          </p:cNvSpPr>
          <p:nvPr/>
        </p:nvSpPr>
        <p:spPr bwMode="auto">
          <a:xfrm>
            <a:off x="22871692" y="2269111"/>
            <a:ext cx="5005263" cy="626467"/>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panose="020B0604020202020204" pitchFamily="34" charset="0"/>
              </a:rPr>
              <a:t>Large Flows correlate with lower density turbulence!</a:t>
            </a:r>
          </a:p>
        </p:txBody>
      </p:sp>
      <p:pic>
        <p:nvPicPr>
          <p:cNvPr id="262" name="Picture 261"/>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23122207" y="3303211"/>
            <a:ext cx="2045157" cy="1474525"/>
          </a:xfrm>
          <a:prstGeom prst="rect">
            <a:avLst/>
          </a:prstGeom>
        </p:spPr>
      </p:pic>
      <p:pic>
        <p:nvPicPr>
          <p:cNvPr id="274" name="Picture 273"/>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5376488" y="3307057"/>
            <a:ext cx="2184284" cy="1488261"/>
          </a:xfrm>
          <a:prstGeom prst="rect">
            <a:avLst/>
          </a:prstGeom>
        </p:spPr>
      </p:pic>
      <p:sp>
        <p:nvSpPr>
          <p:cNvPr id="275" name="TextBox 274"/>
          <p:cNvSpPr txBox="1"/>
          <p:nvPr/>
        </p:nvSpPr>
        <p:spPr>
          <a:xfrm>
            <a:off x="22821561" y="4709770"/>
            <a:ext cx="5179526" cy="1333332"/>
          </a:xfrm>
          <a:prstGeom prst="rect">
            <a:avLst/>
          </a:prstGeom>
          <a:noFill/>
        </p:spPr>
        <p:txBody>
          <a:bodyPr wrap="square" rtlCol="0">
            <a:spAutoFit/>
          </a:bodyPr>
          <a:lstStyle/>
          <a:p>
            <a:pPr algn="l">
              <a:lnSpc>
                <a:spcPct val="90000"/>
              </a:lnSpc>
            </a:pPr>
            <a:r>
              <a:rPr lang="en-US" sz="1500" b="1" dirty="0" smtClean="0">
                <a:solidFill>
                  <a:srgbClr val="0707E9"/>
                </a:solidFill>
              </a:rPr>
              <a:t>1)  Flow (parallel) is largest for on-axis power.</a:t>
            </a:r>
          </a:p>
          <a:p>
            <a:pPr algn="l">
              <a:lnSpc>
                <a:spcPct val="90000"/>
              </a:lnSpc>
            </a:pPr>
            <a:r>
              <a:rPr lang="en-US" sz="1500" b="1" dirty="0" smtClean="0">
                <a:solidFill>
                  <a:srgbClr val="0707E9"/>
                </a:solidFill>
              </a:rPr>
              <a:t>2)  Doppler shift from plasma flow cannot account for </a:t>
            </a:r>
          </a:p>
          <a:p>
            <a:pPr algn="l">
              <a:lnSpc>
                <a:spcPct val="90000"/>
              </a:lnSpc>
            </a:pPr>
            <a:r>
              <a:rPr lang="en-US" sz="1500" b="1" dirty="0">
                <a:solidFill>
                  <a:srgbClr val="0707E9"/>
                </a:solidFill>
              </a:rPr>
              <a:t> </a:t>
            </a:r>
            <a:r>
              <a:rPr lang="en-US" sz="1500" b="1" dirty="0" smtClean="0">
                <a:solidFill>
                  <a:srgbClr val="0707E9"/>
                </a:solidFill>
              </a:rPr>
              <a:t>    higher frequency density fluctuations with off-axis heating</a:t>
            </a:r>
          </a:p>
          <a:p>
            <a:pPr marL="182880" algn="l">
              <a:lnSpc>
                <a:spcPct val="90000"/>
              </a:lnSpc>
            </a:pPr>
            <a:r>
              <a:rPr lang="en-US" sz="1500" b="1" dirty="0">
                <a:solidFill>
                  <a:srgbClr val="0707E9"/>
                </a:solidFill>
              </a:rPr>
              <a:t> </a:t>
            </a:r>
            <a:r>
              <a:rPr lang="en-US" sz="1500" b="1" dirty="0" smtClean="0">
                <a:solidFill>
                  <a:srgbClr val="0707E9"/>
                </a:solidFill>
              </a:rPr>
              <a:t>          –– lower flow but  higher fluctuation frequency</a:t>
            </a:r>
          </a:p>
          <a:p>
            <a:pPr algn="l">
              <a:lnSpc>
                <a:spcPct val="90000"/>
              </a:lnSpc>
            </a:pPr>
            <a:r>
              <a:rPr lang="en-US" sz="1500" b="1" dirty="0" smtClean="0">
                <a:solidFill>
                  <a:srgbClr val="0707E9"/>
                </a:solidFill>
              </a:rPr>
              <a:t>3)  Density turbulence largest for case with reduced flow (off-axis heating or lower power) and lower stored energy.</a:t>
            </a:r>
            <a:endParaRPr lang="en-US" sz="1500" b="1" dirty="0">
              <a:solidFill>
                <a:srgbClr val="0707E9"/>
              </a:solidFill>
            </a:endParaRPr>
          </a:p>
        </p:txBody>
      </p:sp>
      <p:sp>
        <p:nvSpPr>
          <p:cNvPr id="276" name="TextBox 275"/>
          <p:cNvSpPr txBox="1"/>
          <p:nvPr/>
        </p:nvSpPr>
        <p:spPr>
          <a:xfrm>
            <a:off x="22542054" y="5934888"/>
            <a:ext cx="5600614" cy="584775"/>
          </a:xfrm>
          <a:prstGeom prst="rect">
            <a:avLst/>
          </a:prstGeom>
          <a:noFill/>
        </p:spPr>
        <p:txBody>
          <a:bodyPr wrap="square" rtlCol="0">
            <a:spAutoFit/>
          </a:bodyPr>
          <a:lstStyle/>
          <a:p>
            <a:r>
              <a:rPr lang="en-US" b="1" i="1" dirty="0" smtClean="0">
                <a:solidFill>
                  <a:srgbClr val="FF0000"/>
                </a:solidFill>
              </a:rPr>
              <a:t>Data suggest large parallel flows may be associated with reduced core plasma density turbulence!!!</a:t>
            </a:r>
            <a:endParaRPr lang="en-US" b="1" i="1" dirty="0">
              <a:solidFill>
                <a:srgbClr val="FF0000"/>
              </a:solidFill>
            </a:endParaRPr>
          </a:p>
        </p:txBody>
      </p:sp>
      <p:sp>
        <p:nvSpPr>
          <p:cNvPr id="277" name="Text Box 441"/>
          <p:cNvSpPr txBox="1">
            <a:spLocks noChangeArrowheads="1"/>
          </p:cNvSpPr>
          <p:nvPr/>
        </p:nvSpPr>
        <p:spPr bwMode="auto">
          <a:xfrm>
            <a:off x="22877327" y="6513766"/>
            <a:ext cx="5001275" cy="63345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latin typeface="Arial" panose="020B0604020202020204" pitchFamily="34" charset="0"/>
              </a:rPr>
              <a:t>Linear GENE simulations show reduced growth rate with hollow density profiles </a:t>
            </a:r>
          </a:p>
        </p:txBody>
      </p:sp>
      <p:pic>
        <p:nvPicPr>
          <p:cNvPr id="278" name="Picture 277"/>
          <p:cNvPicPr>
            <a:picLocks noChangeAspect="1"/>
          </p:cNvPicPr>
          <p:nvPr/>
        </p:nvPicPr>
        <p:blipFill>
          <a:blip r:embed="rId44"/>
          <a:stretch>
            <a:fillRect/>
          </a:stretch>
        </p:blipFill>
        <p:spPr>
          <a:xfrm>
            <a:off x="25332231" y="7165686"/>
            <a:ext cx="2180311" cy="1485262"/>
          </a:xfrm>
          <a:prstGeom prst="rect">
            <a:avLst/>
          </a:prstGeom>
        </p:spPr>
      </p:pic>
      <p:sp>
        <p:nvSpPr>
          <p:cNvPr id="279" name="Rectangle 3"/>
          <p:cNvSpPr txBox="1">
            <a:spLocks noChangeArrowheads="1"/>
          </p:cNvSpPr>
          <p:nvPr/>
        </p:nvSpPr>
        <p:spPr>
          <a:xfrm>
            <a:off x="23026388" y="7255768"/>
            <a:ext cx="2084703" cy="694519"/>
          </a:xfrm>
          <a:prstGeom prst="rect">
            <a:avLst/>
          </a:prstGeom>
        </p:spPr>
        <p:txBody>
          <a:bodyPr>
            <a:normAutofit/>
          </a:bodyPr>
          <a:lstStyle>
            <a:lvl1pPr marL="941388" indent="-941388" algn="l" defTabSz="2508250" rtl="0" eaLnBrk="0" fontAlgn="base" hangingPunct="0">
              <a:spcBef>
                <a:spcPct val="20000"/>
              </a:spcBef>
              <a:spcAft>
                <a:spcPct val="0"/>
              </a:spcAft>
              <a:buChar char="•"/>
              <a:defRPr sz="8800">
                <a:solidFill>
                  <a:schemeClr val="tx1"/>
                </a:solidFill>
                <a:latin typeface="+mn-lt"/>
                <a:ea typeface="+mn-ea"/>
                <a:cs typeface="+mn-cs"/>
              </a:defRPr>
            </a:lvl1pPr>
            <a:lvl2pPr marL="2036763" indent="-782638" algn="l" defTabSz="2508250" rtl="0" eaLnBrk="0" fontAlgn="base" hangingPunct="0">
              <a:spcBef>
                <a:spcPct val="20000"/>
              </a:spcBef>
              <a:spcAft>
                <a:spcPct val="0"/>
              </a:spcAft>
              <a:buChar char="–"/>
              <a:defRPr sz="7700">
                <a:solidFill>
                  <a:schemeClr val="tx1"/>
                </a:solidFill>
                <a:latin typeface="+mn-lt"/>
              </a:defRPr>
            </a:lvl2pPr>
            <a:lvl3pPr marL="3135313" indent="-627063" algn="l" defTabSz="2508250" rtl="0" eaLnBrk="0" fontAlgn="base" hangingPunct="0">
              <a:spcBef>
                <a:spcPct val="20000"/>
              </a:spcBef>
              <a:spcAft>
                <a:spcPct val="0"/>
              </a:spcAft>
              <a:buChar char="•"/>
              <a:defRPr sz="6600">
                <a:solidFill>
                  <a:schemeClr val="tx1"/>
                </a:solidFill>
                <a:latin typeface="+mn-lt"/>
              </a:defRPr>
            </a:lvl3pPr>
            <a:lvl4pPr marL="4387850" indent="-625475" algn="l" defTabSz="2508250" rtl="0" eaLnBrk="0" fontAlgn="base" hangingPunct="0">
              <a:spcBef>
                <a:spcPct val="20000"/>
              </a:spcBef>
              <a:spcAft>
                <a:spcPct val="0"/>
              </a:spcAft>
              <a:buChar char="–"/>
              <a:defRPr sz="5500">
                <a:solidFill>
                  <a:schemeClr val="tx1"/>
                </a:solidFill>
                <a:latin typeface="+mn-lt"/>
              </a:defRPr>
            </a:lvl4pPr>
            <a:lvl5pPr marL="5641975" indent="-627063" algn="l" defTabSz="2508250" rtl="0" eaLnBrk="0" fontAlgn="base" hangingPunct="0">
              <a:spcBef>
                <a:spcPct val="20000"/>
              </a:spcBef>
              <a:spcAft>
                <a:spcPct val="0"/>
              </a:spcAft>
              <a:buChar char="»"/>
              <a:defRPr sz="5500">
                <a:solidFill>
                  <a:schemeClr val="tx1"/>
                </a:solidFill>
                <a:latin typeface="+mn-lt"/>
              </a:defRPr>
            </a:lvl5pPr>
            <a:lvl6pPr marL="6099175" indent="-627063" algn="l" defTabSz="2508250" rtl="0" fontAlgn="base">
              <a:spcBef>
                <a:spcPct val="20000"/>
              </a:spcBef>
              <a:spcAft>
                <a:spcPct val="0"/>
              </a:spcAft>
              <a:buChar char="»"/>
              <a:defRPr sz="5500">
                <a:solidFill>
                  <a:schemeClr val="tx1"/>
                </a:solidFill>
                <a:latin typeface="+mn-lt"/>
              </a:defRPr>
            </a:lvl6pPr>
            <a:lvl7pPr marL="6556375" indent="-627063" algn="l" defTabSz="2508250" rtl="0" fontAlgn="base">
              <a:spcBef>
                <a:spcPct val="20000"/>
              </a:spcBef>
              <a:spcAft>
                <a:spcPct val="0"/>
              </a:spcAft>
              <a:buChar char="»"/>
              <a:defRPr sz="5500">
                <a:solidFill>
                  <a:schemeClr val="tx1"/>
                </a:solidFill>
                <a:latin typeface="+mn-lt"/>
              </a:defRPr>
            </a:lvl7pPr>
            <a:lvl8pPr marL="7013575" indent="-627063" algn="l" defTabSz="2508250" rtl="0" fontAlgn="base">
              <a:spcBef>
                <a:spcPct val="20000"/>
              </a:spcBef>
              <a:spcAft>
                <a:spcPct val="0"/>
              </a:spcAft>
              <a:buChar char="»"/>
              <a:defRPr sz="5500">
                <a:solidFill>
                  <a:schemeClr val="tx1"/>
                </a:solidFill>
                <a:latin typeface="+mn-lt"/>
              </a:defRPr>
            </a:lvl8pPr>
            <a:lvl9pPr marL="7470775" indent="-627063" algn="l" defTabSz="2508250" rtl="0" fontAlgn="base">
              <a:spcBef>
                <a:spcPct val="20000"/>
              </a:spcBef>
              <a:spcAft>
                <a:spcPct val="0"/>
              </a:spcAft>
              <a:buChar char="»"/>
              <a:defRPr sz="5500">
                <a:solidFill>
                  <a:schemeClr val="tx1"/>
                </a:solidFill>
                <a:latin typeface="+mn-lt"/>
              </a:defRPr>
            </a:lvl9pPr>
          </a:lstStyle>
          <a:p>
            <a:pPr marL="0" indent="-533400" eaLnBrk="1" hangingPunct="1">
              <a:lnSpc>
                <a:spcPct val="80000"/>
              </a:lnSpc>
              <a:buFontTx/>
              <a:buNone/>
            </a:pPr>
            <a:r>
              <a:rPr lang="en-US" sz="1600" b="1" kern="0" dirty="0" smtClean="0">
                <a:solidFill>
                  <a:srgbClr val="FF0000"/>
                </a:solidFill>
              </a:rPr>
              <a:t>Linear growth rate is reduced with hollow density profile</a:t>
            </a:r>
          </a:p>
        </p:txBody>
      </p:sp>
      <mc:AlternateContent xmlns:mc="http://schemas.openxmlformats.org/markup-compatibility/2006" xmlns:a14="http://schemas.microsoft.com/office/drawing/2010/main">
        <mc:Choice Requires="a14">
          <p:sp>
            <p:nvSpPr>
              <p:cNvPr id="280" name="Rectangle 279"/>
              <p:cNvSpPr/>
              <p:nvPr/>
            </p:nvSpPr>
            <p:spPr>
              <a:xfrm>
                <a:off x="23073185" y="7969111"/>
                <a:ext cx="1752600"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𝜔</m:t>
                          </m:r>
                        </m:e>
                        <m:sub>
                          <m:r>
                            <a:rPr lang="en-US" i="1">
                              <a:latin typeface="Cambria Math" panose="02040503050406030204" pitchFamily="18" charset="0"/>
                            </a:rPr>
                            <m:t>𝑒</m:t>
                          </m:r>
                        </m:sub>
                        <m:sup>
                          <m:r>
                            <a:rPr lang="en-US" i="1">
                              <a:latin typeface="Cambria Math" panose="02040503050406030204" pitchFamily="18" charset="0"/>
                            </a:rPr>
                            <m:t>∗</m:t>
                          </m:r>
                        </m:sup>
                      </m:sSubSup>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𝜔</m:t>
                              </m:r>
                            </m:e>
                          </m:acc>
                        </m:e>
                        <m:sub>
                          <m:r>
                            <a:rPr lang="en-US" i="1">
                              <a:latin typeface="Cambria Math" panose="02040503050406030204" pitchFamily="18" charset="0"/>
                            </a:rPr>
                            <m:t>𝑑</m:t>
                          </m:r>
                        </m:sub>
                      </m:sSub>
                      <m:r>
                        <a:rPr lang="en-US" i="1">
                          <a:latin typeface="Cambria Math" panose="02040503050406030204" pitchFamily="18" charset="0"/>
                        </a:rPr>
                        <m:t>&lt;0</m:t>
                      </m:r>
                    </m:oMath>
                  </m:oMathPara>
                </a14:m>
                <a:endParaRPr lang="en-US" dirty="0"/>
              </a:p>
            </p:txBody>
          </p:sp>
        </mc:Choice>
        <mc:Fallback xmlns="">
          <p:sp>
            <p:nvSpPr>
              <p:cNvPr id="280" name="Rectangle 279"/>
              <p:cNvSpPr>
                <a:spLocks noRot="1" noChangeAspect="1" noMove="1" noResize="1" noEditPoints="1" noAdjustHandles="1" noChangeArrowheads="1" noChangeShapeType="1" noTextEdit="1"/>
              </p:cNvSpPr>
              <p:nvPr/>
            </p:nvSpPr>
            <p:spPr>
              <a:xfrm>
                <a:off x="23073185" y="7969111"/>
                <a:ext cx="1752600" cy="369332"/>
              </a:xfrm>
              <a:prstGeom prst="rect">
                <a:avLst/>
              </a:prstGeom>
              <a:blipFill rotWithShape="0">
                <a:blip r:embed="rId46"/>
                <a:stretch>
                  <a:fillRect/>
                </a:stretch>
              </a:blipFill>
            </p:spPr>
            <p:txBody>
              <a:bodyPr/>
              <a:lstStyle/>
              <a:p>
                <a:r>
                  <a:rPr lang="en-US">
                    <a:noFill/>
                  </a:rPr>
                  <a:t> </a:t>
                </a:r>
              </a:p>
            </p:txBody>
          </p:sp>
        </mc:Fallback>
      </mc:AlternateContent>
      <p:sp>
        <p:nvSpPr>
          <p:cNvPr id="282" name="Text Box 16"/>
          <p:cNvSpPr txBox="1">
            <a:spLocks noChangeArrowheads="1"/>
          </p:cNvSpPr>
          <p:nvPr/>
        </p:nvSpPr>
        <p:spPr bwMode="auto">
          <a:xfrm>
            <a:off x="7091428" y="9719868"/>
            <a:ext cx="2408682" cy="923330"/>
          </a:xfrm>
          <a:prstGeom prst="rect">
            <a:avLst/>
          </a:prstGeom>
          <a:noFill/>
          <a:ln w="9525">
            <a:noFill/>
            <a:miter lim="800000"/>
            <a:headEnd/>
            <a:tailEnd/>
          </a:ln>
        </p:spPr>
        <p:txBody>
          <a:bodyPr wrap="square">
            <a:prstTxWarp prst="textNoShape">
              <a:avLst/>
            </a:prstTxWarp>
            <a:spAutoFit/>
          </a:bodyPr>
          <a:lstStyle/>
          <a:p>
            <a:pPr algn="l" fontAlgn="auto">
              <a:lnSpc>
                <a:spcPct val="150000"/>
              </a:lnSpc>
              <a:spcAft>
                <a:spcPts val="0"/>
              </a:spcAft>
            </a:pPr>
            <a:r>
              <a:rPr lang="en-US" sz="1800" b="1" dirty="0" smtClean="0">
                <a:solidFill>
                  <a:srgbClr val="0707E9"/>
                </a:solidFill>
              </a:rPr>
              <a:t>QHS</a:t>
            </a:r>
            <a:r>
              <a:rPr lang="en-US" sz="1800" b="1" dirty="0">
                <a:solidFill>
                  <a:srgbClr val="0707E9"/>
                </a:solidFill>
              </a:rPr>
              <a:t>: </a:t>
            </a:r>
            <a:r>
              <a:rPr lang="en-US" sz="1800" b="1" dirty="0" smtClean="0">
                <a:solidFill>
                  <a:srgbClr val="0707E9"/>
                </a:solidFill>
              </a:rPr>
              <a:t>  </a:t>
            </a:r>
            <a:r>
              <a:rPr lang="en-US" sz="1800" b="1" dirty="0" smtClean="0">
                <a:solidFill>
                  <a:srgbClr val="0707E9"/>
                </a:solidFill>
                <a:latin typeface="Symbol" panose="05050102010706020507" pitchFamily="18" charset="2"/>
                <a:sym typeface="Symbol" charset="2"/>
              </a:rPr>
              <a:t>e</a:t>
            </a:r>
            <a:r>
              <a:rPr lang="en-US" sz="1800" b="1" baseline="-25000" dirty="0" smtClean="0">
                <a:solidFill>
                  <a:srgbClr val="0707E9"/>
                </a:solidFill>
                <a:sym typeface="Symbol" charset="2"/>
              </a:rPr>
              <a:t>2/3</a:t>
            </a:r>
            <a:r>
              <a:rPr lang="en-US" sz="1800" b="1" dirty="0" smtClean="0">
                <a:solidFill>
                  <a:srgbClr val="0707E9"/>
                </a:solidFill>
                <a:sym typeface="Symbol" charset="2"/>
              </a:rPr>
              <a:t>~0.04%</a:t>
            </a:r>
            <a:endParaRPr lang="en-US" sz="1800" b="1" dirty="0">
              <a:solidFill>
                <a:srgbClr val="0707E9"/>
              </a:solidFill>
            </a:endParaRPr>
          </a:p>
          <a:p>
            <a:pPr algn="l" fontAlgn="auto">
              <a:lnSpc>
                <a:spcPct val="150000"/>
              </a:lnSpc>
              <a:spcAft>
                <a:spcPts val="0"/>
              </a:spcAft>
            </a:pPr>
            <a:r>
              <a:rPr lang="en-US" sz="1800" b="1" dirty="0" smtClean="0">
                <a:solidFill>
                  <a:srgbClr val="FF0000"/>
                </a:solidFill>
              </a:rPr>
              <a:t>Mirror I : </a:t>
            </a:r>
            <a:r>
              <a:rPr lang="en-US" sz="1800" b="1" dirty="0" smtClean="0">
                <a:solidFill>
                  <a:srgbClr val="FF0000"/>
                </a:solidFill>
                <a:latin typeface="Symbol" panose="05050102010706020507" pitchFamily="18" charset="2"/>
                <a:sym typeface="Symbol" charset="2"/>
              </a:rPr>
              <a:t>e</a:t>
            </a:r>
            <a:r>
              <a:rPr lang="en-US" sz="1800" b="1" baseline="-25000" dirty="0" smtClean="0">
                <a:solidFill>
                  <a:srgbClr val="FF0000"/>
                </a:solidFill>
                <a:sym typeface="Symbol" charset="2"/>
              </a:rPr>
              <a:t>2/3</a:t>
            </a:r>
            <a:r>
              <a:rPr lang="en-US" sz="1800" b="1" dirty="0" smtClean="0">
                <a:solidFill>
                  <a:srgbClr val="FF0000"/>
                </a:solidFill>
                <a:sym typeface="Symbol" charset="2"/>
              </a:rPr>
              <a:t>~0.3%</a:t>
            </a:r>
            <a:endParaRPr lang="en-US" sz="2200" dirty="0">
              <a:solidFill>
                <a:srgbClr val="0707E9"/>
              </a:solidFill>
            </a:endParaRPr>
          </a:p>
        </p:txBody>
      </p:sp>
      <p:sp>
        <p:nvSpPr>
          <p:cNvPr id="283" name="TextBox 282"/>
          <p:cNvSpPr txBox="1"/>
          <p:nvPr/>
        </p:nvSpPr>
        <p:spPr>
          <a:xfrm>
            <a:off x="6717134" y="9009393"/>
            <a:ext cx="2663534" cy="830997"/>
          </a:xfrm>
          <a:prstGeom prst="rect">
            <a:avLst/>
          </a:prstGeom>
          <a:noFill/>
        </p:spPr>
        <p:txBody>
          <a:bodyPr wrap="square" rtlCol="0">
            <a:spAutoFit/>
          </a:bodyPr>
          <a:lstStyle/>
          <a:p>
            <a:pPr algn="l"/>
            <a:r>
              <a:rPr lang="en-US" dirty="0"/>
              <a:t>ECRH </a:t>
            </a:r>
            <a:r>
              <a:rPr lang="en-US" dirty="0" smtClean="0"/>
              <a:t>Power: 50kW </a:t>
            </a:r>
          </a:p>
          <a:p>
            <a:pPr algn="l"/>
            <a:r>
              <a:rPr lang="en-US" dirty="0" smtClean="0"/>
              <a:t>Heating locations: on axis</a:t>
            </a:r>
          </a:p>
          <a:p>
            <a:pPr algn="l"/>
            <a:r>
              <a:rPr lang="en-US" dirty="0" smtClean="0"/>
              <a:t>Two different configurations:</a:t>
            </a:r>
          </a:p>
        </p:txBody>
      </p:sp>
      <p:sp>
        <p:nvSpPr>
          <p:cNvPr id="284" name="TextBox 283"/>
          <p:cNvSpPr txBox="1"/>
          <p:nvPr/>
        </p:nvSpPr>
        <p:spPr>
          <a:xfrm>
            <a:off x="6441005" y="10695695"/>
            <a:ext cx="5817564" cy="507831"/>
          </a:xfrm>
          <a:prstGeom prst="rect">
            <a:avLst/>
          </a:prstGeom>
          <a:noFill/>
        </p:spPr>
        <p:txBody>
          <a:bodyPr wrap="square" rtlCol="0">
            <a:spAutoFit/>
          </a:bodyPr>
          <a:lstStyle/>
          <a:p>
            <a:pPr marL="182880" indent="-182880" algn="l">
              <a:lnSpc>
                <a:spcPct val="90000"/>
              </a:lnSpc>
              <a:buFont typeface="Arial" panose="020B0604020202020204" pitchFamily="34" charset="0"/>
              <a:buChar char="•"/>
            </a:pPr>
            <a:r>
              <a:rPr lang="en-US" sz="1500" b="1" i="1" dirty="0" smtClean="0">
                <a:solidFill>
                  <a:srgbClr val="FF0000"/>
                </a:solidFill>
              </a:rPr>
              <a:t>Plasma stored energy reduced for Mirror I plasma</a:t>
            </a:r>
          </a:p>
          <a:p>
            <a:pPr marL="182880" indent="-182880" algn="l">
              <a:lnSpc>
                <a:spcPct val="90000"/>
              </a:lnSpc>
              <a:buFont typeface="Arial" panose="020B0604020202020204" pitchFamily="34" charset="0"/>
              <a:buChar char="•"/>
            </a:pPr>
            <a:r>
              <a:rPr lang="en-US" sz="1500" b="1" i="1" dirty="0" smtClean="0">
                <a:solidFill>
                  <a:srgbClr val="FF0000"/>
                </a:solidFill>
              </a:rPr>
              <a:t>Density fluctuations are quite similar for QHS and Mirror I plasmas. </a:t>
            </a:r>
            <a:endParaRPr lang="en-US" sz="1500" b="1" i="1" dirty="0">
              <a:solidFill>
                <a:srgbClr val="FF0000"/>
              </a:solidFill>
            </a:endParaRPr>
          </a:p>
        </p:txBody>
      </p:sp>
      <p:sp>
        <p:nvSpPr>
          <p:cNvPr id="287" name="Rectangle 286"/>
          <p:cNvSpPr/>
          <p:nvPr/>
        </p:nvSpPr>
        <p:spPr>
          <a:xfrm>
            <a:off x="8153397" y="11596212"/>
            <a:ext cx="2013692"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Core density fluctuations</a:t>
            </a:r>
            <a:endParaRPr lang="en-US" sz="1300" dirty="0">
              <a:latin typeface="Arial" panose="020B0604020202020204" pitchFamily="34" charset="0"/>
            </a:endParaRPr>
          </a:p>
        </p:txBody>
      </p:sp>
      <p:sp>
        <p:nvSpPr>
          <p:cNvPr id="288" name="Rectangle 287"/>
          <p:cNvSpPr/>
          <p:nvPr/>
        </p:nvSpPr>
        <p:spPr>
          <a:xfrm>
            <a:off x="10089945" y="11580063"/>
            <a:ext cx="2040943"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Edge density fluctuations</a:t>
            </a:r>
            <a:endParaRPr lang="en-US" sz="1300" dirty="0">
              <a:latin typeface="Arial" panose="020B0604020202020204" pitchFamily="34" charset="0"/>
            </a:endParaRPr>
          </a:p>
        </p:txBody>
      </p:sp>
      <p:sp>
        <p:nvSpPr>
          <p:cNvPr id="289" name="Rectangle 288"/>
          <p:cNvSpPr/>
          <p:nvPr/>
        </p:nvSpPr>
        <p:spPr>
          <a:xfrm>
            <a:off x="6719416" y="13046316"/>
            <a:ext cx="5219040" cy="486287"/>
          </a:xfrm>
          <a:prstGeom prst="rect">
            <a:avLst/>
          </a:prstGeom>
        </p:spPr>
        <p:txBody>
          <a:bodyPr wrap="square">
            <a:spAutoFit/>
          </a:bodyPr>
          <a:lstStyle/>
          <a:p>
            <a:pPr algn="l" fontAlgn="auto">
              <a:lnSpc>
                <a:spcPct val="80000"/>
              </a:lnSpc>
              <a:spcAft>
                <a:spcPts val="0"/>
              </a:spcAft>
            </a:pPr>
            <a:r>
              <a:rPr lang="en-US" b="1" i="1" dirty="0" smtClean="0">
                <a:solidFill>
                  <a:srgbClr val="FF0000"/>
                </a:solidFill>
              </a:rPr>
              <a:t>Density fluctuations are similar for QHS and Mirror I plasmas, at plasma core and edge.</a:t>
            </a:r>
          </a:p>
        </p:txBody>
      </p:sp>
      <p:sp>
        <p:nvSpPr>
          <p:cNvPr id="290" name="Rectangle 289"/>
          <p:cNvSpPr/>
          <p:nvPr/>
        </p:nvSpPr>
        <p:spPr>
          <a:xfrm>
            <a:off x="27995858" y="6098704"/>
            <a:ext cx="4998742" cy="3034677"/>
          </a:xfrm>
          <a:prstGeom prst="rect">
            <a:avLst/>
          </a:prstGeom>
        </p:spPr>
        <p:txBody>
          <a:bodyPr wrap="square">
            <a:spAutoFit/>
          </a:bodyPr>
          <a:lstStyle/>
          <a:p>
            <a:pPr marL="342900" indent="-342900" algn="l">
              <a:lnSpc>
                <a:spcPct val="80000"/>
              </a:lnSpc>
              <a:buAutoNum type="arabicPeriod"/>
            </a:pPr>
            <a:r>
              <a:rPr lang="en-US" sz="1400" b="1" dirty="0" smtClean="0">
                <a:solidFill>
                  <a:srgbClr val="0000FF"/>
                </a:solidFill>
              </a:rPr>
              <a:t>QHS: magnetic ripple </a:t>
            </a:r>
            <a:r>
              <a:rPr lang="en-US" sz="1400" b="1" dirty="0" smtClean="0">
                <a:solidFill>
                  <a:srgbClr val="0000FF"/>
                </a:solidFill>
                <a:latin typeface="Symbol" panose="05050102010706020507" pitchFamily="18" charset="2"/>
              </a:rPr>
              <a:t>e</a:t>
            </a:r>
            <a:r>
              <a:rPr lang="en-US" sz="1400" b="1" baseline="-25000" dirty="0" smtClean="0">
                <a:solidFill>
                  <a:srgbClr val="0000FF"/>
                </a:solidFill>
              </a:rPr>
              <a:t>2/3 </a:t>
            </a:r>
            <a:r>
              <a:rPr lang="en-US" sz="1400" b="1" dirty="0" smtClean="0">
                <a:solidFill>
                  <a:srgbClr val="0000FF"/>
                </a:solidFill>
              </a:rPr>
              <a:t>~ 0.04%, mode observed when ECH </a:t>
            </a:r>
            <a:r>
              <a:rPr lang="en-US" sz="1400" b="1" dirty="0" smtClean="0">
                <a:solidFill>
                  <a:srgbClr val="0707E9"/>
                </a:solidFill>
              </a:rPr>
              <a:t>at slightly inboard(r/a~0.06)</a:t>
            </a:r>
            <a:r>
              <a:rPr lang="en-US" sz="1400" b="1" dirty="0" smtClean="0">
                <a:solidFill>
                  <a:srgbClr val="0000FF"/>
                </a:solidFill>
              </a:rPr>
              <a:t>, observed on density and magnetic signals, f=(15-40) kHz, depend on heating locations and density;</a:t>
            </a:r>
          </a:p>
          <a:p>
            <a:pPr marL="342900" indent="-342900" algn="l">
              <a:lnSpc>
                <a:spcPct val="80000"/>
              </a:lnSpc>
              <a:buAutoNum type="arabicPeriod"/>
            </a:pPr>
            <a:r>
              <a:rPr lang="en-US" sz="1400" b="1" dirty="0" smtClean="0">
                <a:solidFill>
                  <a:srgbClr val="0000FF"/>
                </a:solidFill>
              </a:rPr>
              <a:t>Mirror I: </a:t>
            </a:r>
            <a:r>
              <a:rPr lang="en-US" sz="1400" b="1" dirty="0" smtClean="0">
                <a:solidFill>
                  <a:srgbClr val="0000FF"/>
                </a:solidFill>
                <a:latin typeface="Symbol" panose="05050102010706020507" pitchFamily="18" charset="2"/>
              </a:rPr>
              <a:t>e</a:t>
            </a:r>
            <a:r>
              <a:rPr lang="en-US" sz="1400" b="1" baseline="-25000" dirty="0" smtClean="0">
                <a:solidFill>
                  <a:srgbClr val="0000FF"/>
                </a:solidFill>
              </a:rPr>
              <a:t>2/3 </a:t>
            </a:r>
            <a:r>
              <a:rPr lang="en-US" sz="1400" b="1" dirty="0" smtClean="0">
                <a:solidFill>
                  <a:srgbClr val="0000FF"/>
                </a:solidFill>
              </a:rPr>
              <a:t>~ 0.3% , mode observed in certain density window ne~(3-5)x10</a:t>
            </a:r>
            <a:r>
              <a:rPr lang="en-US" sz="1400" b="1" baseline="30000" dirty="0" smtClean="0">
                <a:solidFill>
                  <a:srgbClr val="0000FF"/>
                </a:solidFill>
              </a:rPr>
              <a:t>12</a:t>
            </a:r>
            <a:r>
              <a:rPr lang="en-US" sz="1400" b="1" dirty="0" smtClean="0">
                <a:solidFill>
                  <a:srgbClr val="0000FF"/>
                </a:solidFill>
              </a:rPr>
              <a:t>cm</a:t>
            </a:r>
            <a:r>
              <a:rPr lang="en-US" sz="1400" b="1" baseline="30000" dirty="0" smtClean="0">
                <a:solidFill>
                  <a:srgbClr val="0000FF"/>
                </a:solidFill>
              </a:rPr>
              <a:t>-3</a:t>
            </a:r>
            <a:r>
              <a:rPr lang="en-US" sz="1400" b="1" dirty="0" smtClean="0">
                <a:solidFill>
                  <a:srgbClr val="0000FF"/>
                </a:solidFill>
              </a:rPr>
              <a:t> , f=(20-30)kHz, observed only on density signals;</a:t>
            </a:r>
            <a:endParaRPr lang="en-US" sz="1400" b="1" baseline="30000" dirty="0" smtClean="0">
              <a:solidFill>
                <a:srgbClr val="0000FF"/>
              </a:solidFill>
            </a:endParaRPr>
          </a:p>
          <a:p>
            <a:pPr marL="342900" indent="-342900" algn="l">
              <a:lnSpc>
                <a:spcPct val="80000"/>
              </a:lnSpc>
              <a:buAutoNum type="arabicPeriod"/>
            </a:pPr>
            <a:r>
              <a:rPr lang="en-US" sz="1400" b="1" dirty="0" smtClean="0">
                <a:solidFill>
                  <a:srgbClr val="0000FF"/>
                </a:solidFill>
              </a:rPr>
              <a:t>Mirror II:  </a:t>
            </a:r>
            <a:r>
              <a:rPr lang="en-US" sz="1400" b="1" dirty="0" smtClean="0">
                <a:solidFill>
                  <a:srgbClr val="0000FF"/>
                </a:solidFill>
                <a:latin typeface="Symbol" panose="05050102010706020507" pitchFamily="18" charset="2"/>
              </a:rPr>
              <a:t>e</a:t>
            </a:r>
            <a:r>
              <a:rPr lang="en-US" sz="1400" b="1" baseline="-25000" dirty="0" smtClean="0">
                <a:solidFill>
                  <a:srgbClr val="0000FF"/>
                </a:solidFill>
              </a:rPr>
              <a:t>2/3 </a:t>
            </a:r>
            <a:r>
              <a:rPr lang="en-US" sz="1400" b="1" dirty="0" smtClean="0">
                <a:solidFill>
                  <a:srgbClr val="0000FF"/>
                </a:solidFill>
              </a:rPr>
              <a:t>~ 1.9% , f=(20-30)kHz, mode observed on density and magnetic signals;</a:t>
            </a:r>
          </a:p>
          <a:p>
            <a:pPr marL="342900" indent="-342900" algn="l">
              <a:lnSpc>
                <a:spcPct val="80000"/>
              </a:lnSpc>
              <a:buAutoNum type="arabicPeriod"/>
            </a:pPr>
            <a:r>
              <a:rPr lang="en-US" sz="1400" b="1" dirty="0" smtClean="0">
                <a:solidFill>
                  <a:srgbClr val="0000FF"/>
                </a:solidFill>
              </a:rPr>
              <a:t>When biased, </a:t>
            </a:r>
          </a:p>
          <a:p>
            <a:pPr algn="l">
              <a:lnSpc>
                <a:spcPct val="80000"/>
              </a:lnSpc>
            </a:pPr>
            <a:r>
              <a:rPr lang="en-US" sz="1400" b="1" dirty="0" smtClean="0">
                <a:solidFill>
                  <a:srgbClr val="0000FF"/>
                </a:solidFill>
              </a:rPr>
              <a:t>         a) QHS: the f=15kHz mode is not affected by bias, but new coherent </a:t>
            </a:r>
            <a:r>
              <a:rPr lang="en-US" sz="1400" b="1" dirty="0" smtClean="0">
                <a:solidFill>
                  <a:srgbClr val="0707E9"/>
                </a:solidFill>
              </a:rPr>
              <a:t>mode at f=(10-40)kHz </a:t>
            </a:r>
            <a:r>
              <a:rPr lang="en-US" sz="1400" b="1" dirty="0" smtClean="0">
                <a:solidFill>
                  <a:srgbClr val="0000FF"/>
                </a:solidFill>
              </a:rPr>
              <a:t>is observed when electron density is lower </a:t>
            </a:r>
            <a:r>
              <a:rPr lang="en-US" sz="1400" b="1" dirty="0">
                <a:solidFill>
                  <a:srgbClr val="0000FF"/>
                </a:solidFill>
              </a:rPr>
              <a:t>than </a:t>
            </a:r>
            <a:r>
              <a:rPr lang="en-US" sz="1400" b="1" dirty="0" smtClean="0">
                <a:solidFill>
                  <a:srgbClr val="0000FF"/>
                </a:solidFill>
              </a:rPr>
              <a:t>3x10</a:t>
            </a:r>
            <a:r>
              <a:rPr lang="en-US" sz="1400" b="1" baseline="30000" dirty="0" smtClean="0">
                <a:solidFill>
                  <a:srgbClr val="0000FF"/>
                </a:solidFill>
              </a:rPr>
              <a:t>12</a:t>
            </a:r>
            <a:r>
              <a:rPr lang="en-US" sz="1400" b="1" dirty="0" smtClean="0">
                <a:solidFill>
                  <a:srgbClr val="0000FF"/>
                </a:solidFill>
              </a:rPr>
              <a:t>cm</a:t>
            </a:r>
            <a:r>
              <a:rPr lang="en-US" sz="1400" b="1" baseline="30000" dirty="0" smtClean="0">
                <a:solidFill>
                  <a:srgbClr val="0000FF"/>
                </a:solidFill>
              </a:rPr>
              <a:t>-3</a:t>
            </a:r>
            <a:r>
              <a:rPr lang="en-US" sz="1400" b="1" dirty="0" smtClean="0">
                <a:solidFill>
                  <a:srgbClr val="0000FF"/>
                </a:solidFill>
              </a:rPr>
              <a:t> , and bias voltage is lower than 400V </a:t>
            </a:r>
          </a:p>
          <a:p>
            <a:pPr algn="l">
              <a:lnSpc>
                <a:spcPct val="80000"/>
              </a:lnSpc>
            </a:pPr>
            <a:r>
              <a:rPr lang="en-US" sz="1400" b="1" dirty="0">
                <a:solidFill>
                  <a:srgbClr val="0000FF"/>
                </a:solidFill>
              </a:rPr>
              <a:t> </a:t>
            </a:r>
            <a:r>
              <a:rPr lang="en-US" sz="1400" b="1" dirty="0" smtClean="0">
                <a:solidFill>
                  <a:srgbClr val="0000FF"/>
                </a:solidFill>
              </a:rPr>
              <a:t>        b) Mirror I: coherent mode is enhanced, and magnetic feature is observed.</a:t>
            </a:r>
          </a:p>
          <a:p>
            <a:pPr algn="l">
              <a:lnSpc>
                <a:spcPct val="80000"/>
              </a:lnSpc>
            </a:pPr>
            <a:endParaRPr lang="en-US" sz="1500" dirty="0"/>
          </a:p>
        </p:txBody>
      </p:sp>
      <p:sp>
        <p:nvSpPr>
          <p:cNvPr id="291" name="Text Box 660"/>
          <p:cNvSpPr txBox="1">
            <a:spLocks noChangeArrowheads="1"/>
          </p:cNvSpPr>
          <p:nvPr/>
        </p:nvSpPr>
        <p:spPr bwMode="auto">
          <a:xfrm>
            <a:off x="28006687" y="2257278"/>
            <a:ext cx="4911713" cy="307768"/>
          </a:xfrm>
          <a:prstGeom prst="rect">
            <a:avLst/>
          </a:prstGeom>
          <a:solidFill>
            <a:schemeClr val="accent2"/>
          </a:solidFill>
          <a:ln w="9525">
            <a:noFill/>
            <a:miter lim="800000"/>
            <a:headEnd/>
            <a:tailEnd/>
          </a:ln>
        </p:spPr>
        <p:txBody>
          <a:bodyPr wrap="square" lIns="60952" tIns="30476" rIns="60952" bIns="30476">
            <a:spAutoFit/>
          </a:bodyPr>
          <a:lstStyle/>
          <a:p>
            <a:r>
              <a:rPr lang="en-US" b="1" dirty="0">
                <a:solidFill>
                  <a:schemeClr val="bg1"/>
                </a:solidFill>
                <a:latin typeface="Arial" panose="020B0604020202020204" pitchFamily="34" charset="0"/>
              </a:rPr>
              <a:t>Biasing </a:t>
            </a:r>
            <a:r>
              <a:rPr lang="en-US" b="1" dirty="0" smtClean="0">
                <a:solidFill>
                  <a:schemeClr val="bg1"/>
                </a:solidFill>
                <a:latin typeface="Arial" panose="020B0604020202020204" pitchFamily="34" charset="0"/>
              </a:rPr>
              <a:t>excites </a:t>
            </a:r>
            <a:r>
              <a:rPr lang="en-US" b="1" dirty="0">
                <a:solidFill>
                  <a:schemeClr val="bg1"/>
                </a:solidFill>
                <a:latin typeface="Arial" panose="020B0604020202020204" pitchFamily="34" charset="0"/>
              </a:rPr>
              <a:t>coherent mode in QHS plasmas </a:t>
            </a:r>
          </a:p>
        </p:txBody>
      </p:sp>
      <p:sp>
        <p:nvSpPr>
          <p:cNvPr id="292" name="Rectangle 291"/>
          <p:cNvSpPr/>
          <p:nvPr/>
        </p:nvSpPr>
        <p:spPr>
          <a:xfrm>
            <a:off x="27972082" y="8816722"/>
            <a:ext cx="4973120" cy="1643527"/>
          </a:xfrm>
          <a:prstGeom prst="rect">
            <a:avLst/>
          </a:prstGeom>
        </p:spPr>
        <p:txBody>
          <a:bodyPr wrap="square">
            <a:spAutoFit/>
          </a:bodyPr>
          <a:lstStyle/>
          <a:p>
            <a:pPr marL="285750" indent="-285750" algn="l">
              <a:lnSpc>
                <a:spcPct val="90000"/>
              </a:lnSpc>
              <a:buFont typeface="Arial" panose="020B0604020202020204" pitchFamily="34" charset="0"/>
              <a:buChar char="•"/>
            </a:pPr>
            <a:r>
              <a:rPr lang="en-US" b="1" dirty="0" smtClean="0">
                <a:solidFill>
                  <a:srgbClr val="FF0000"/>
                </a:solidFill>
              </a:rPr>
              <a:t>Coherent modes appear more easily with higher magnetic ripple  </a:t>
            </a:r>
          </a:p>
          <a:p>
            <a:pPr marL="285750" indent="-285750" algn="l">
              <a:lnSpc>
                <a:spcPct val="90000"/>
              </a:lnSpc>
              <a:buFont typeface="Arial" panose="020B0604020202020204" pitchFamily="34" charset="0"/>
              <a:buChar char="•"/>
            </a:pPr>
            <a:r>
              <a:rPr lang="en-US" b="1" dirty="0" err="1" smtClean="0">
                <a:solidFill>
                  <a:srgbClr val="FF0000"/>
                </a:solidFill>
              </a:rPr>
              <a:t>E</a:t>
            </a:r>
            <a:r>
              <a:rPr lang="en-US" b="1" baseline="-25000" dirty="0" err="1" smtClean="0">
                <a:solidFill>
                  <a:srgbClr val="FF0000"/>
                </a:solidFill>
              </a:rPr>
              <a:t>r</a:t>
            </a:r>
            <a:r>
              <a:rPr lang="en-US" b="1" dirty="0" smtClean="0">
                <a:solidFill>
                  <a:srgbClr val="FF0000"/>
                </a:solidFill>
              </a:rPr>
              <a:t> from biasing affects the mode amplitude and frequency</a:t>
            </a:r>
          </a:p>
          <a:p>
            <a:pPr marL="285750" indent="-285750" algn="l">
              <a:lnSpc>
                <a:spcPct val="90000"/>
              </a:lnSpc>
              <a:buFont typeface="Arial" panose="020B0604020202020204" pitchFamily="34" charset="0"/>
              <a:buChar char="•"/>
            </a:pPr>
            <a:r>
              <a:rPr lang="en-US" b="1" dirty="0" smtClean="0">
                <a:solidFill>
                  <a:srgbClr val="FF0000"/>
                </a:solidFill>
              </a:rPr>
              <a:t>Mode </a:t>
            </a:r>
            <a:r>
              <a:rPr lang="en-US" b="1" dirty="0">
                <a:solidFill>
                  <a:srgbClr val="FF0000"/>
                </a:solidFill>
              </a:rPr>
              <a:t>frequency </a:t>
            </a:r>
            <a:r>
              <a:rPr lang="en-US" b="1" dirty="0" smtClean="0">
                <a:solidFill>
                  <a:srgbClr val="FF0000"/>
                </a:solidFill>
              </a:rPr>
              <a:t>scales </a:t>
            </a:r>
            <a:r>
              <a:rPr lang="en-US" b="1" dirty="0">
                <a:solidFill>
                  <a:srgbClr val="FF0000"/>
                </a:solidFill>
              </a:rPr>
              <a:t>as acoustic </a:t>
            </a:r>
            <a:r>
              <a:rPr lang="en-US" b="1" dirty="0" smtClean="0">
                <a:solidFill>
                  <a:srgbClr val="FF0000"/>
                </a:solidFill>
              </a:rPr>
              <a:t>velocity for QHS plasma, [not observed for coherent modes in Mirror I and II plasmas]</a:t>
            </a:r>
          </a:p>
        </p:txBody>
      </p:sp>
      <p:sp>
        <p:nvSpPr>
          <p:cNvPr id="293" name="Text Box 441"/>
          <p:cNvSpPr txBox="1">
            <a:spLocks noChangeArrowheads="1"/>
          </p:cNvSpPr>
          <p:nvPr/>
        </p:nvSpPr>
        <p:spPr bwMode="auto">
          <a:xfrm>
            <a:off x="6480661" y="11299802"/>
            <a:ext cx="5715633" cy="338546"/>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800" b="1" dirty="0">
                <a:solidFill>
                  <a:schemeClr val="bg1"/>
                </a:solidFill>
              </a:rPr>
              <a:t>Similar Density fluctuations for QHS and Mirror I</a:t>
            </a:r>
            <a:endParaRPr lang="en-US" sz="1800" b="1" dirty="0">
              <a:solidFill>
                <a:schemeClr val="bg1"/>
              </a:solidFill>
              <a:latin typeface="Arial" charset="0"/>
            </a:endParaRPr>
          </a:p>
        </p:txBody>
      </p:sp>
      <p:pic>
        <p:nvPicPr>
          <p:cNvPr id="294" name="Picture 293"/>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8595075" y="14095526"/>
            <a:ext cx="1847783" cy="1258987"/>
          </a:xfrm>
          <a:prstGeom prst="rect">
            <a:avLst/>
          </a:prstGeom>
        </p:spPr>
      </p:pic>
      <p:pic>
        <p:nvPicPr>
          <p:cNvPr id="295" name="Picture 294"/>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8261082" y="11805794"/>
            <a:ext cx="1835477" cy="1250602"/>
          </a:xfrm>
          <a:prstGeom prst="rect">
            <a:avLst/>
          </a:prstGeom>
        </p:spPr>
      </p:pic>
      <p:pic>
        <p:nvPicPr>
          <p:cNvPr id="296" name="Picture 295"/>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10124592" y="11805794"/>
            <a:ext cx="1830894" cy="1247479"/>
          </a:xfrm>
          <a:prstGeom prst="rect">
            <a:avLst/>
          </a:prstGeom>
        </p:spPr>
      </p:pic>
      <p:pic>
        <p:nvPicPr>
          <p:cNvPr id="297" name="Picture 296"/>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10397395" y="14095526"/>
            <a:ext cx="1852486" cy="1262191"/>
          </a:xfrm>
          <a:prstGeom prst="rect">
            <a:avLst/>
          </a:prstGeom>
        </p:spPr>
      </p:pic>
      <p:pic>
        <p:nvPicPr>
          <p:cNvPr id="298" name="Picture 297"/>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14874753" y="12337398"/>
            <a:ext cx="2077819" cy="1415722"/>
          </a:xfrm>
          <a:prstGeom prst="rect">
            <a:avLst/>
          </a:prstGeom>
        </p:spPr>
      </p:pic>
      <p:pic>
        <p:nvPicPr>
          <p:cNvPr id="299" name="Picture 298"/>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12422275" y="12333374"/>
            <a:ext cx="2121344" cy="1445377"/>
          </a:xfrm>
          <a:prstGeom prst="rect">
            <a:avLst/>
          </a:prstGeom>
        </p:spPr>
      </p:pic>
      <p:sp>
        <p:nvSpPr>
          <p:cNvPr id="300" name="Text Box 766"/>
          <p:cNvSpPr txBox="1">
            <a:spLocks noChangeArrowheads="1"/>
          </p:cNvSpPr>
          <p:nvPr/>
        </p:nvSpPr>
        <p:spPr bwMode="auto">
          <a:xfrm>
            <a:off x="28007020" y="1806962"/>
            <a:ext cx="4906865"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Times New Roman" panose="02020603050405020304" pitchFamily="18" charset="0"/>
              </a:rPr>
              <a:t>Coherent Modes in HSX With </a:t>
            </a:r>
            <a:r>
              <a:rPr lang="en-US" sz="2400" b="1" dirty="0">
                <a:solidFill>
                  <a:schemeClr val="bg1"/>
                </a:solidFill>
                <a:latin typeface="Times New Roman" panose="02020603050405020304" pitchFamily="18" charset="0"/>
              </a:rPr>
              <a:t>B</a:t>
            </a:r>
            <a:r>
              <a:rPr lang="en-US" sz="2400" b="1" dirty="0" smtClean="0">
                <a:solidFill>
                  <a:schemeClr val="bg1"/>
                </a:solidFill>
                <a:latin typeface="Times New Roman" panose="02020603050405020304" pitchFamily="18" charset="0"/>
              </a:rPr>
              <a:t>ias</a:t>
            </a:r>
            <a:endParaRPr lang="en-US" sz="2400" b="1" dirty="0">
              <a:solidFill>
                <a:schemeClr val="bg1"/>
              </a:solidFill>
              <a:latin typeface="Times New Roman" panose="02020603050405020304" pitchFamily="18" charset="0"/>
            </a:endParaRPr>
          </a:p>
        </p:txBody>
      </p:sp>
      <p:sp>
        <p:nvSpPr>
          <p:cNvPr id="301" name="Text Box 788"/>
          <p:cNvSpPr txBox="1">
            <a:spLocks noChangeArrowheads="1"/>
          </p:cNvSpPr>
          <p:nvPr/>
        </p:nvSpPr>
        <p:spPr bwMode="auto">
          <a:xfrm>
            <a:off x="17523437" y="11753914"/>
            <a:ext cx="5222709" cy="677100"/>
          </a:xfrm>
          <a:prstGeom prst="rect">
            <a:avLst/>
          </a:prstGeom>
          <a:solidFill>
            <a:srgbClr val="A90034"/>
          </a:solidFill>
          <a:ln w="9525">
            <a:noFill/>
            <a:miter lim="800000"/>
            <a:headEnd/>
            <a:tailEnd/>
          </a:ln>
        </p:spPr>
        <p:txBody>
          <a:bodyPr wrap="square" lIns="60952" tIns="30476" rIns="60952" bIns="30476">
            <a:spAutoFit/>
          </a:bodyPr>
          <a:lstStyle/>
          <a:p>
            <a:pPr defTabSz="609600"/>
            <a:r>
              <a:rPr lang="en-US" sz="2000" b="1" dirty="0">
                <a:solidFill>
                  <a:schemeClr val="bg1"/>
                </a:solidFill>
              </a:rPr>
              <a:t>Case </a:t>
            </a:r>
            <a:r>
              <a:rPr lang="en-US" sz="2000" b="1" dirty="0" smtClean="0">
                <a:solidFill>
                  <a:schemeClr val="bg1"/>
                </a:solidFill>
              </a:rPr>
              <a:t>III: </a:t>
            </a:r>
            <a:r>
              <a:rPr lang="en-US" sz="2000" b="1" dirty="0">
                <a:solidFill>
                  <a:schemeClr val="bg1"/>
                </a:solidFill>
              </a:rPr>
              <a:t>Comparison of QHS and Mirror </a:t>
            </a:r>
            <a:r>
              <a:rPr lang="en-US" sz="2000" b="1" dirty="0" smtClean="0">
                <a:solidFill>
                  <a:schemeClr val="bg1"/>
                </a:solidFill>
              </a:rPr>
              <a:t>II </a:t>
            </a:r>
            <a:r>
              <a:rPr lang="en-US" sz="2000" b="1" dirty="0">
                <a:solidFill>
                  <a:schemeClr val="bg1"/>
                </a:solidFill>
              </a:rPr>
              <a:t>Plasmas</a:t>
            </a:r>
            <a:endParaRPr lang="en-US" sz="2000" b="1" dirty="0">
              <a:solidFill>
                <a:schemeClr val="bg1"/>
              </a:solidFill>
              <a:latin typeface="Arial" charset="0"/>
            </a:endParaRPr>
          </a:p>
        </p:txBody>
      </p:sp>
      <p:sp>
        <p:nvSpPr>
          <p:cNvPr id="302" name="Text Box 788"/>
          <p:cNvSpPr txBox="1">
            <a:spLocks noChangeArrowheads="1"/>
          </p:cNvSpPr>
          <p:nvPr/>
        </p:nvSpPr>
        <p:spPr bwMode="auto">
          <a:xfrm>
            <a:off x="12309694" y="10868203"/>
            <a:ext cx="5099981" cy="680370"/>
          </a:xfrm>
          <a:prstGeom prst="rect">
            <a:avLst/>
          </a:prstGeom>
          <a:solidFill>
            <a:srgbClr val="A90034"/>
          </a:solidFill>
          <a:ln w="9525">
            <a:noFill/>
            <a:miter lim="800000"/>
            <a:headEnd/>
            <a:tailEnd/>
          </a:ln>
        </p:spPr>
        <p:txBody>
          <a:bodyPr wrap="square" lIns="60952" tIns="30476" rIns="60952" bIns="30476">
            <a:spAutoFit/>
          </a:bodyPr>
          <a:lstStyle/>
          <a:p>
            <a:pPr defTabSz="609600"/>
            <a:r>
              <a:rPr lang="en-US" sz="2000" b="1" dirty="0">
                <a:solidFill>
                  <a:schemeClr val="bg1"/>
                </a:solidFill>
              </a:rPr>
              <a:t>Case </a:t>
            </a:r>
            <a:r>
              <a:rPr lang="en-US" sz="2000" b="1" dirty="0" smtClean="0">
                <a:solidFill>
                  <a:schemeClr val="bg1"/>
                </a:solidFill>
              </a:rPr>
              <a:t>II: </a:t>
            </a:r>
            <a:r>
              <a:rPr lang="en-US" sz="2000" b="1" dirty="0">
                <a:solidFill>
                  <a:schemeClr val="bg1"/>
                </a:solidFill>
              </a:rPr>
              <a:t>Comparison of QHS and Mirror </a:t>
            </a:r>
            <a:r>
              <a:rPr lang="en-US" sz="2000" b="1" dirty="0" smtClean="0">
                <a:solidFill>
                  <a:schemeClr val="bg1"/>
                </a:solidFill>
              </a:rPr>
              <a:t>I Plasmas</a:t>
            </a:r>
            <a:endParaRPr lang="en-US" sz="2000" b="1" dirty="0">
              <a:solidFill>
                <a:schemeClr val="bg1"/>
              </a:solidFill>
              <a:latin typeface="Arial" charset="0"/>
            </a:endParaRPr>
          </a:p>
        </p:txBody>
      </p:sp>
      <p:sp>
        <p:nvSpPr>
          <p:cNvPr id="16" name="Rectangle 15"/>
          <p:cNvSpPr/>
          <p:nvPr/>
        </p:nvSpPr>
        <p:spPr>
          <a:xfrm>
            <a:off x="6440088" y="15097485"/>
            <a:ext cx="5851558" cy="860934"/>
          </a:xfrm>
          <a:prstGeom prst="rect">
            <a:avLst/>
          </a:prstGeom>
        </p:spPr>
        <p:txBody>
          <a:bodyPr wrap="square">
            <a:spAutoFit/>
          </a:bodyPr>
          <a:lstStyle/>
          <a:p>
            <a:pPr algn="l"/>
            <a:r>
              <a:rPr lang="en-US" dirty="0" smtClean="0">
                <a:solidFill>
                  <a:srgbClr val="0707E9"/>
                </a:solidFill>
              </a:rPr>
              <a:t>      neoclassical </a:t>
            </a:r>
            <a:r>
              <a:rPr lang="en-US" dirty="0">
                <a:solidFill>
                  <a:srgbClr val="0707E9"/>
                </a:solidFill>
              </a:rPr>
              <a:t>transport. </a:t>
            </a:r>
          </a:p>
          <a:p>
            <a:pPr marL="285750" indent="-285750" algn="l">
              <a:buFont typeface="Arial" panose="020B0604020202020204" pitchFamily="34" charset="0"/>
              <a:buChar char="•"/>
            </a:pPr>
            <a:r>
              <a:rPr lang="en-US" dirty="0">
                <a:solidFill>
                  <a:srgbClr val="0707E9"/>
                </a:solidFill>
              </a:rPr>
              <a:t>Density profile is slightly hollow for Mirror </a:t>
            </a:r>
            <a:r>
              <a:rPr lang="en-US" dirty="0" smtClean="0">
                <a:solidFill>
                  <a:srgbClr val="0707E9"/>
                </a:solidFill>
              </a:rPr>
              <a:t>configuration</a:t>
            </a:r>
            <a:endParaRPr lang="en-US" dirty="0">
              <a:solidFill>
                <a:srgbClr val="FF0000"/>
              </a:solidFill>
            </a:endParaRPr>
          </a:p>
          <a:p>
            <a:pPr algn="l"/>
            <a:r>
              <a:rPr lang="en-US" b="1" i="1" dirty="0">
                <a:solidFill>
                  <a:srgbClr val="FF0000"/>
                </a:solidFill>
              </a:rPr>
              <a:t>Data inconsistent with T</a:t>
            </a:r>
            <a:r>
              <a:rPr lang="en-US" b="1" i="1" baseline="-25000" dirty="0">
                <a:solidFill>
                  <a:srgbClr val="FF0000"/>
                </a:solidFill>
              </a:rPr>
              <a:t>e </a:t>
            </a:r>
            <a:r>
              <a:rPr lang="en-US" b="1" i="1" dirty="0">
                <a:solidFill>
                  <a:srgbClr val="FF0000"/>
                </a:solidFill>
              </a:rPr>
              <a:t>drive for turbulence (similar to Case I)</a:t>
            </a:r>
          </a:p>
        </p:txBody>
      </p:sp>
      <p:sp>
        <p:nvSpPr>
          <p:cNvPr id="303" name="Text Box 441"/>
          <p:cNvSpPr txBox="1">
            <a:spLocks noChangeArrowheads="1"/>
          </p:cNvSpPr>
          <p:nvPr/>
        </p:nvSpPr>
        <p:spPr bwMode="auto">
          <a:xfrm>
            <a:off x="12298940" y="11568309"/>
            <a:ext cx="5091666" cy="323157"/>
          </a:xfrm>
          <a:prstGeom prst="rect">
            <a:avLst/>
          </a:prstGeom>
          <a:solidFill>
            <a:schemeClr val="accent2"/>
          </a:solidFill>
          <a:ln w="9525">
            <a:noFill/>
            <a:miter lim="800000"/>
            <a:headEnd/>
            <a:tailEnd/>
          </a:ln>
        </p:spPr>
        <p:txBody>
          <a:bodyPr wrap="square" lIns="60952" tIns="30476" rIns="60952" bIns="30476">
            <a:spAutoFit/>
          </a:bodyPr>
          <a:lstStyle/>
          <a:p>
            <a:pPr defTabSz="609600"/>
            <a:r>
              <a:rPr lang="en-US" sz="1700" b="1" dirty="0">
                <a:solidFill>
                  <a:schemeClr val="bg1"/>
                </a:solidFill>
              </a:rPr>
              <a:t>Plasma flow unchanged between QHS and Mirror I</a:t>
            </a:r>
            <a:endParaRPr lang="en-US" sz="1700" b="1" dirty="0">
              <a:solidFill>
                <a:schemeClr val="bg1"/>
              </a:solidFill>
              <a:latin typeface="Arial" pitchFamily="34" charset="0"/>
            </a:endParaRPr>
          </a:p>
        </p:txBody>
      </p:sp>
      <p:sp>
        <p:nvSpPr>
          <p:cNvPr id="304" name="Rectangle 303"/>
          <p:cNvSpPr/>
          <p:nvPr/>
        </p:nvSpPr>
        <p:spPr>
          <a:xfrm>
            <a:off x="12598662" y="11849951"/>
            <a:ext cx="1962349" cy="523220"/>
          </a:xfrm>
          <a:prstGeom prst="rect">
            <a:avLst/>
          </a:prstGeom>
        </p:spPr>
        <p:txBody>
          <a:bodyPr wrap="square">
            <a:spAutoFit/>
          </a:bodyPr>
          <a:lstStyle/>
          <a:p>
            <a:r>
              <a:rPr lang="en-US" sz="1400" dirty="0" smtClean="0">
                <a:latin typeface="Arial" panose="020B0604020202020204" pitchFamily="34" charset="0"/>
              </a:rPr>
              <a:t>Velocity measured by CHERS views</a:t>
            </a:r>
            <a:endParaRPr lang="en-US" sz="1400" dirty="0">
              <a:solidFill>
                <a:srgbClr val="0000FF"/>
              </a:solidFill>
              <a:latin typeface="Calibri" panose="020F0502020204030204" pitchFamily="34" charset="0"/>
            </a:endParaRPr>
          </a:p>
        </p:txBody>
      </p:sp>
      <p:sp>
        <p:nvSpPr>
          <p:cNvPr id="305" name="Rectangle 304"/>
          <p:cNvSpPr/>
          <p:nvPr/>
        </p:nvSpPr>
        <p:spPr>
          <a:xfrm>
            <a:off x="14890712" y="11861810"/>
            <a:ext cx="2170193" cy="523220"/>
          </a:xfrm>
          <a:prstGeom prst="rect">
            <a:avLst/>
          </a:prstGeom>
        </p:spPr>
        <p:txBody>
          <a:bodyPr wrap="square">
            <a:spAutoFit/>
          </a:bodyPr>
          <a:lstStyle/>
          <a:p>
            <a:r>
              <a:rPr lang="en-US" sz="1400" dirty="0" smtClean="0">
                <a:latin typeface="Arial" panose="020B0604020202020204" pitchFamily="34" charset="0"/>
              </a:rPr>
              <a:t>Profile of density fluctuations</a:t>
            </a:r>
            <a:endParaRPr lang="en-US" sz="1400" dirty="0">
              <a:solidFill>
                <a:srgbClr val="0000FF"/>
              </a:solidFill>
              <a:latin typeface="Calibri" panose="020F0502020204030204" pitchFamily="34" charset="0"/>
            </a:endParaRPr>
          </a:p>
        </p:txBody>
      </p:sp>
      <p:sp>
        <p:nvSpPr>
          <p:cNvPr id="18" name="Rectangle 17"/>
          <p:cNvSpPr/>
          <p:nvPr/>
        </p:nvSpPr>
        <p:spPr>
          <a:xfrm>
            <a:off x="12428343" y="13731312"/>
            <a:ext cx="4884766" cy="2097856"/>
          </a:xfrm>
          <a:prstGeom prst="rect">
            <a:avLst/>
          </a:prstGeom>
        </p:spPr>
        <p:txBody>
          <a:bodyPr wrap="square">
            <a:spAutoFit/>
          </a:bodyPr>
          <a:lstStyle/>
          <a:p>
            <a:pPr algn="l"/>
            <a:r>
              <a:rPr lang="en-US" dirty="0" smtClean="0">
                <a:solidFill>
                  <a:srgbClr val="0707E9"/>
                </a:solidFill>
              </a:rPr>
              <a:t>1)   </a:t>
            </a:r>
            <a:r>
              <a:rPr lang="en-US" b="1" dirty="0" smtClean="0">
                <a:solidFill>
                  <a:srgbClr val="0707E9"/>
                </a:solidFill>
              </a:rPr>
              <a:t>QHS</a:t>
            </a:r>
            <a:r>
              <a:rPr lang="en-US" dirty="0">
                <a:solidFill>
                  <a:srgbClr val="0707E9"/>
                </a:solidFill>
              </a:rPr>
              <a:t>: transport dominated by anomalous effects </a:t>
            </a:r>
            <a:r>
              <a:rPr lang="en-US" dirty="0" smtClean="0">
                <a:solidFill>
                  <a:srgbClr val="0707E9"/>
                </a:solidFill>
              </a:rPr>
              <a:t>(suppressed neoclassical transport)</a:t>
            </a:r>
            <a:endParaRPr lang="en-US" dirty="0">
              <a:solidFill>
                <a:srgbClr val="0707E9"/>
              </a:solidFill>
            </a:endParaRPr>
          </a:p>
          <a:p>
            <a:pPr algn="l"/>
            <a:r>
              <a:rPr lang="en-US" dirty="0">
                <a:solidFill>
                  <a:srgbClr val="0707E9"/>
                </a:solidFill>
              </a:rPr>
              <a:t>2)   </a:t>
            </a:r>
            <a:r>
              <a:rPr lang="en-US" dirty="0" smtClean="0">
                <a:solidFill>
                  <a:srgbClr val="0707E9"/>
                </a:solidFill>
              </a:rPr>
              <a:t> </a:t>
            </a:r>
            <a:r>
              <a:rPr lang="en-US" b="1" dirty="0" smtClean="0">
                <a:solidFill>
                  <a:srgbClr val="0000FF"/>
                </a:solidFill>
              </a:rPr>
              <a:t>Mirror </a:t>
            </a:r>
            <a:r>
              <a:rPr lang="en-US" b="1" dirty="0">
                <a:solidFill>
                  <a:srgbClr val="0000FF"/>
                </a:solidFill>
              </a:rPr>
              <a:t>I</a:t>
            </a:r>
            <a:r>
              <a:rPr lang="en-US" dirty="0">
                <a:solidFill>
                  <a:srgbClr val="0707E9"/>
                </a:solidFill>
              </a:rPr>
              <a:t>: transport dominated by neoclassical </a:t>
            </a:r>
            <a:r>
              <a:rPr lang="en-US" dirty="0" smtClean="0">
                <a:solidFill>
                  <a:srgbClr val="0707E9"/>
                </a:solidFill>
              </a:rPr>
              <a:t>effects</a:t>
            </a:r>
            <a:endParaRPr lang="en-US" dirty="0">
              <a:solidFill>
                <a:srgbClr val="0707E9"/>
              </a:solidFill>
            </a:endParaRPr>
          </a:p>
          <a:p>
            <a:pPr algn="l"/>
            <a:r>
              <a:rPr lang="en-US" dirty="0">
                <a:solidFill>
                  <a:srgbClr val="0707E9"/>
                </a:solidFill>
              </a:rPr>
              <a:t>3)   Plasma turbulence and flow are little changed between the 2 different magnetic  configurations</a:t>
            </a:r>
          </a:p>
          <a:p>
            <a:pPr algn="l"/>
            <a:r>
              <a:rPr lang="en-US" b="1" i="1" dirty="0">
                <a:solidFill>
                  <a:srgbClr val="FF0000"/>
                </a:solidFill>
              </a:rPr>
              <a:t>Similarity of fluctuations, density gradient and flow consistent with Case I picture</a:t>
            </a:r>
          </a:p>
        </p:txBody>
      </p:sp>
      <p:sp>
        <p:nvSpPr>
          <p:cNvPr id="19" name="Rectangle 18"/>
          <p:cNvSpPr/>
          <p:nvPr/>
        </p:nvSpPr>
        <p:spPr>
          <a:xfrm>
            <a:off x="6692344" y="12093177"/>
            <a:ext cx="1623424" cy="978729"/>
          </a:xfrm>
          <a:prstGeom prst="rect">
            <a:avLst/>
          </a:prstGeom>
        </p:spPr>
        <p:txBody>
          <a:bodyPr wrap="square">
            <a:spAutoFit/>
          </a:bodyPr>
          <a:lstStyle/>
          <a:p>
            <a:pPr algn="l" fontAlgn="auto">
              <a:lnSpc>
                <a:spcPct val="90000"/>
              </a:lnSpc>
              <a:spcAft>
                <a:spcPts val="0"/>
              </a:spcAft>
            </a:pPr>
            <a:r>
              <a:rPr lang="en-US" dirty="0">
                <a:solidFill>
                  <a:srgbClr val="0707E9"/>
                </a:solidFill>
              </a:rPr>
              <a:t>Line-integrated Interferometer measurements show:</a:t>
            </a:r>
          </a:p>
        </p:txBody>
      </p:sp>
      <p:sp>
        <p:nvSpPr>
          <p:cNvPr id="306" name="Rectangle 305"/>
          <p:cNvSpPr/>
          <p:nvPr/>
        </p:nvSpPr>
        <p:spPr>
          <a:xfrm>
            <a:off x="6440088" y="13865594"/>
            <a:ext cx="2334964" cy="1331278"/>
          </a:xfrm>
          <a:prstGeom prst="rect">
            <a:avLst/>
          </a:prstGeom>
        </p:spPr>
        <p:txBody>
          <a:bodyPr wrap="square">
            <a:spAutoFit/>
          </a:bodyPr>
          <a:lstStyle/>
          <a:p>
            <a:pPr marL="285750" indent="-285750" algn="l">
              <a:buFont typeface="Arial" panose="020B0604020202020204" pitchFamily="34" charset="0"/>
              <a:buChar char="•"/>
            </a:pPr>
            <a:r>
              <a:rPr lang="en-US" dirty="0">
                <a:solidFill>
                  <a:srgbClr val="0707E9"/>
                </a:solidFill>
              </a:rPr>
              <a:t>Significantly lower T</a:t>
            </a:r>
            <a:r>
              <a:rPr lang="en-US" baseline="-25000" dirty="0">
                <a:solidFill>
                  <a:srgbClr val="0707E9"/>
                </a:solidFill>
              </a:rPr>
              <a:t>e</a:t>
            </a:r>
            <a:r>
              <a:rPr lang="en-US" dirty="0">
                <a:solidFill>
                  <a:srgbClr val="0707E9"/>
                </a:solidFill>
              </a:rPr>
              <a:t> (T</a:t>
            </a:r>
            <a:r>
              <a:rPr lang="en-US" baseline="-25000" dirty="0">
                <a:solidFill>
                  <a:srgbClr val="0707E9"/>
                </a:solidFill>
              </a:rPr>
              <a:t>e</a:t>
            </a:r>
            <a:r>
              <a:rPr lang="en-US" dirty="0">
                <a:solidFill>
                  <a:srgbClr val="0707E9"/>
                </a:solidFill>
              </a:rPr>
              <a:t> gradients) and stored energy for </a:t>
            </a:r>
            <a:r>
              <a:rPr lang="en-US" dirty="0" smtClean="0">
                <a:solidFill>
                  <a:srgbClr val="0707E9"/>
                </a:solidFill>
              </a:rPr>
              <a:t>Mirror configuration is caused by </a:t>
            </a:r>
            <a:r>
              <a:rPr lang="en-US" dirty="0">
                <a:solidFill>
                  <a:srgbClr val="0707E9"/>
                </a:solidFill>
              </a:rPr>
              <a:t>increased</a:t>
            </a:r>
          </a:p>
        </p:txBody>
      </p:sp>
      <p:pic>
        <p:nvPicPr>
          <p:cNvPr id="307" name="Picture 306"/>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8296248" y="12446048"/>
            <a:ext cx="2440774" cy="1663020"/>
          </a:xfrm>
          <a:prstGeom prst="rect">
            <a:avLst/>
          </a:prstGeom>
        </p:spPr>
      </p:pic>
      <p:sp>
        <p:nvSpPr>
          <p:cNvPr id="308" name="Text Box 16"/>
          <p:cNvSpPr txBox="1">
            <a:spLocks noChangeArrowheads="1"/>
          </p:cNvSpPr>
          <p:nvPr/>
        </p:nvSpPr>
        <p:spPr bwMode="auto">
          <a:xfrm>
            <a:off x="17408484" y="12430155"/>
            <a:ext cx="1189964" cy="1074235"/>
          </a:xfrm>
          <a:prstGeom prst="rect">
            <a:avLst/>
          </a:prstGeom>
          <a:noFill/>
          <a:ln w="9525">
            <a:noFill/>
            <a:miter lim="800000"/>
            <a:headEnd/>
            <a:tailEnd/>
          </a:ln>
        </p:spPr>
        <p:txBody>
          <a:bodyPr wrap="square">
            <a:prstTxWarp prst="textNoShape">
              <a:avLst/>
            </a:prstTxWarp>
            <a:spAutoFit/>
          </a:bodyPr>
          <a:lstStyle/>
          <a:p>
            <a:pPr algn="l" fontAlgn="auto">
              <a:spcAft>
                <a:spcPts val="0"/>
              </a:spcAft>
            </a:pPr>
            <a:r>
              <a:rPr lang="en-US" b="1" dirty="0" smtClean="0">
                <a:solidFill>
                  <a:srgbClr val="0707E9"/>
                </a:solidFill>
              </a:rPr>
              <a:t>QHS:   </a:t>
            </a:r>
            <a:r>
              <a:rPr lang="en-US" b="1" dirty="0" smtClean="0">
                <a:solidFill>
                  <a:srgbClr val="0707E9"/>
                </a:solidFill>
                <a:latin typeface="Symbol" panose="05050102010706020507" pitchFamily="18" charset="2"/>
                <a:sym typeface="Symbol" charset="2"/>
              </a:rPr>
              <a:t>e</a:t>
            </a:r>
            <a:r>
              <a:rPr lang="en-US" b="1" baseline="-25000" dirty="0" smtClean="0">
                <a:solidFill>
                  <a:srgbClr val="0707E9"/>
                </a:solidFill>
                <a:sym typeface="Symbol" charset="2"/>
              </a:rPr>
              <a:t>2/3</a:t>
            </a:r>
            <a:r>
              <a:rPr lang="en-US" b="1" dirty="0" smtClean="0">
                <a:solidFill>
                  <a:srgbClr val="0707E9"/>
                </a:solidFill>
                <a:sym typeface="Symbol" charset="2"/>
              </a:rPr>
              <a:t>~0.04%    </a:t>
            </a:r>
            <a:r>
              <a:rPr lang="en-US" b="1" dirty="0" smtClean="0">
                <a:solidFill>
                  <a:srgbClr val="FF0000"/>
                </a:solidFill>
              </a:rPr>
              <a:t>Mirror II : </a:t>
            </a:r>
            <a:r>
              <a:rPr lang="en-US" b="1" dirty="0" smtClean="0">
                <a:solidFill>
                  <a:srgbClr val="FF0000"/>
                </a:solidFill>
                <a:latin typeface="Symbol" panose="05050102010706020507" pitchFamily="18" charset="2"/>
                <a:sym typeface="Symbol" charset="2"/>
              </a:rPr>
              <a:t>e</a:t>
            </a:r>
            <a:r>
              <a:rPr lang="en-US" b="1" baseline="-25000" dirty="0" smtClean="0">
                <a:solidFill>
                  <a:srgbClr val="FF0000"/>
                </a:solidFill>
                <a:sym typeface="Symbol" charset="2"/>
              </a:rPr>
              <a:t>2/3</a:t>
            </a:r>
            <a:r>
              <a:rPr lang="en-US" b="1" dirty="0" smtClean="0">
                <a:solidFill>
                  <a:srgbClr val="FF0000"/>
                </a:solidFill>
                <a:sym typeface="Symbol" charset="2"/>
              </a:rPr>
              <a:t>~1.9%</a:t>
            </a:r>
            <a:endParaRPr lang="en-US" b="1" dirty="0">
              <a:solidFill>
                <a:srgbClr val="FF0000"/>
              </a:solidFill>
              <a:sym typeface="Symbol" charset="2"/>
            </a:endParaRPr>
          </a:p>
        </p:txBody>
      </p:sp>
      <p:sp>
        <p:nvSpPr>
          <p:cNvPr id="309" name="Title 1"/>
          <p:cNvSpPr txBox="1">
            <a:spLocks/>
          </p:cNvSpPr>
          <p:nvPr/>
        </p:nvSpPr>
        <p:spPr>
          <a:xfrm>
            <a:off x="17313109" y="13996078"/>
            <a:ext cx="3510211" cy="1865126"/>
          </a:xfrm>
          <a:prstGeom prst="rect">
            <a:avLst/>
          </a:prstGeom>
        </p:spPr>
        <p:txBody>
          <a:bodyPr wrap="square" anchor="ctr">
            <a:spAutoFit/>
          </a:bodyPr>
          <a:lstStyle/>
          <a:p>
            <a:pPr marL="285750" indent="-285750" algn="l">
              <a:lnSpc>
                <a:spcPct val="90000"/>
              </a:lnSpc>
              <a:buFont typeface="Arial" panose="020B0604020202020204" pitchFamily="34" charset="0"/>
              <a:buChar char="•"/>
              <a:defRPr/>
            </a:pPr>
            <a:r>
              <a:rPr lang="en-US" b="1" dirty="0" smtClean="0">
                <a:solidFill>
                  <a:srgbClr val="0707E9"/>
                </a:solidFill>
                <a:latin typeface="Times New Roman" panose="02020603050405020304" pitchFamily="18" charset="0"/>
                <a:ea typeface="+mj-ea"/>
                <a:cs typeface="+mj-cs"/>
              </a:rPr>
              <a:t>Plasma Stored energy 25% lower than that in QHS plasma</a:t>
            </a:r>
          </a:p>
          <a:p>
            <a:pPr marL="285750" indent="-285750" algn="l">
              <a:lnSpc>
                <a:spcPct val="90000"/>
              </a:lnSpc>
              <a:buFont typeface="Arial" panose="020B0604020202020204" pitchFamily="34" charset="0"/>
              <a:buChar char="•"/>
              <a:defRPr/>
            </a:pPr>
            <a:r>
              <a:rPr lang="en-US" b="1" dirty="0" smtClean="0">
                <a:solidFill>
                  <a:srgbClr val="0707E9"/>
                </a:solidFill>
                <a:latin typeface="Times New Roman" panose="02020603050405020304" pitchFamily="18" charset="0"/>
                <a:ea typeface="+mj-ea"/>
                <a:cs typeface="+mj-cs"/>
              </a:rPr>
              <a:t>Broad band fluctuations do not have much differences at edge and core, but coherent mode appears for Mirror II plasma</a:t>
            </a:r>
          </a:p>
          <a:p>
            <a:pPr marL="285750" indent="-285750" algn="l">
              <a:lnSpc>
                <a:spcPct val="90000"/>
              </a:lnSpc>
              <a:buFont typeface="Arial" panose="020B0604020202020204" pitchFamily="34" charset="0"/>
              <a:buChar char="•"/>
              <a:defRPr/>
            </a:pPr>
            <a:r>
              <a:rPr lang="en-US" b="1" dirty="0" smtClean="0">
                <a:solidFill>
                  <a:srgbClr val="0707E9"/>
                </a:solidFill>
                <a:latin typeface="Times New Roman" panose="02020603050405020304" pitchFamily="18" charset="0"/>
                <a:ea typeface="+mj-ea"/>
                <a:cs typeface="+mj-cs"/>
              </a:rPr>
              <a:t>CHERS measurement shows faster flow in Mirror II</a:t>
            </a:r>
            <a:r>
              <a:rPr lang="en-US" b="1" dirty="0">
                <a:solidFill>
                  <a:srgbClr val="FF0000"/>
                </a:solidFill>
                <a:latin typeface="Times New Roman" panose="02020603050405020304" pitchFamily="18" charset="0"/>
              </a:rPr>
              <a:t> </a:t>
            </a:r>
            <a:endParaRPr lang="en-US" b="1" dirty="0" smtClean="0">
              <a:solidFill>
                <a:srgbClr val="FF0000"/>
              </a:solidFill>
              <a:latin typeface="Times New Roman" panose="02020603050405020304" pitchFamily="18" charset="0"/>
            </a:endParaRPr>
          </a:p>
        </p:txBody>
      </p:sp>
      <p:pic>
        <p:nvPicPr>
          <p:cNvPr id="310" name="Picture 309"/>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20688834" y="12594369"/>
            <a:ext cx="2074081" cy="1413175"/>
          </a:xfrm>
          <a:prstGeom prst="rect">
            <a:avLst/>
          </a:prstGeom>
        </p:spPr>
      </p:pic>
      <p:pic>
        <p:nvPicPr>
          <p:cNvPr id="311" name="Picture 310"/>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20703575" y="14170899"/>
            <a:ext cx="2059340" cy="1403131"/>
          </a:xfrm>
          <a:prstGeom prst="rect">
            <a:avLst/>
          </a:prstGeom>
        </p:spPr>
      </p:pic>
      <p:sp>
        <p:nvSpPr>
          <p:cNvPr id="312" name="Rectangle 311"/>
          <p:cNvSpPr/>
          <p:nvPr/>
        </p:nvSpPr>
        <p:spPr>
          <a:xfrm>
            <a:off x="20790429" y="13908105"/>
            <a:ext cx="2040943"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Edge density fluctuations</a:t>
            </a:r>
            <a:endParaRPr lang="en-US" sz="1300" dirty="0">
              <a:latin typeface="Arial" panose="020B0604020202020204" pitchFamily="34" charset="0"/>
            </a:endParaRPr>
          </a:p>
        </p:txBody>
      </p:sp>
      <p:sp>
        <p:nvSpPr>
          <p:cNvPr id="313" name="Rectangle 312"/>
          <p:cNvSpPr/>
          <p:nvPr/>
        </p:nvSpPr>
        <p:spPr>
          <a:xfrm>
            <a:off x="20647164" y="12376879"/>
            <a:ext cx="2255523" cy="292388"/>
          </a:xfrm>
          <a:prstGeom prst="rect">
            <a:avLst/>
          </a:prstGeom>
        </p:spPr>
        <p:txBody>
          <a:bodyPr wrap="square">
            <a:spAutoFit/>
          </a:bodyPr>
          <a:lstStyle/>
          <a:p>
            <a:pPr algn="ctr" fontAlgn="auto">
              <a:spcAft>
                <a:spcPts val="0"/>
              </a:spcAft>
            </a:pPr>
            <a:r>
              <a:rPr lang="en-US" sz="1300" dirty="0" smtClean="0">
                <a:latin typeface="Arial" panose="020B0604020202020204" pitchFamily="34" charset="0"/>
              </a:rPr>
              <a:t>Core density fluctuations</a:t>
            </a:r>
            <a:endParaRPr lang="en-US" sz="1300" dirty="0">
              <a:latin typeface="Arial" panose="020B0604020202020204" pitchFamily="34" charset="0"/>
            </a:endParaRPr>
          </a:p>
        </p:txBody>
      </p:sp>
      <p:sp>
        <p:nvSpPr>
          <p:cNvPr id="314" name="Text Box 766"/>
          <p:cNvSpPr txBox="1">
            <a:spLocks noChangeArrowheads="1"/>
          </p:cNvSpPr>
          <p:nvPr/>
        </p:nvSpPr>
        <p:spPr bwMode="auto">
          <a:xfrm>
            <a:off x="22879446" y="8644934"/>
            <a:ext cx="4999156" cy="430879"/>
          </a:xfrm>
          <a:prstGeom prst="rect">
            <a:avLst/>
          </a:prstGeom>
          <a:solidFill>
            <a:srgbClr val="A90034"/>
          </a:solidFill>
          <a:ln w="9525">
            <a:noFill/>
            <a:miter lim="800000"/>
            <a:headEnd/>
            <a:tailEnd/>
          </a:ln>
          <a:effectLst/>
        </p:spPr>
        <p:txBody>
          <a:bodyPr wrap="square" lIns="60952" tIns="30476" rIns="60952" bIns="30476">
            <a:spAutoFit/>
          </a:bodyPr>
          <a:lstStyle/>
          <a:p>
            <a:pPr defTabSz="609600">
              <a:defRPr/>
            </a:pPr>
            <a:r>
              <a:rPr lang="en-US" sz="2400" b="1" dirty="0" smtClean="0">
                <a:solidFill>
                  <a:schemeClr val="bg1"/>
                </a:solidFill>
                <a:latin typeface="Times New Roman" panose="02020603050405020304" pitchFamily="18" charset="0"/>
              </a:rPr>
              <a:t>Coherent Modes in HSX</a:t>
            </a:r>
            <a:endParaRPr lang="en-US" sz="2400" b="1" dirty="0">
              <a:solidFill>
                <a:schemeClr val="bg1"/>
              </a:solidFill>
              <a:latin typeface="Times New Roman" panose="02020603050405020304" pitchFamily="18" charset="0"/>
            </a:endParaRPr>
          </a:p>
        </p:txBody>
      </p:sp>
      <p:sp>
        <p:nvSpPr>
          <p:cNvPr id="315" name="Text Box 660"/>
          <p:cNvSpPr txBox="1">
            <a:spLocks noChangeArrowheads="1"/>
          </p:cNvSpPr>
          <p:nvPr/>
        </p:nvSpPr>
        <p:spPr bwMode="auto">
          <a:xfrm>
            <a:off x="22880453" y="9106552"/>
            <a:ext cx="5000655" cy="338546"/>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anose="020B0604020202020204" pitchFamily="34" charset="0"/>
              </a:rPr>
              <a:t>Coherent mode in QHS plasma</a:t>
            </a:r>
            <a:endParaRPr lang="en-US" sz="1800" dirty="0">
              <a:solidFill>
                <a:schemeClr val="bg1"/>
              </a:solidFill>
              <a:latin typeface="Arial" panose="020B0604020202020204" pitchFamily="34" charset="0"/>
            </a:endParaRPr>
          </a:p>
        </p:txBody>
      </p:sp>
      <p:sp>
        <p:nvSpPr>
          <p:cNvPr id="316" name="Text Box 660"/>
          <p:cNvSpPr txBox="1">
            <a:spLocks noChangeArrowheads="1"/>
          </p:cNvSpPr>
          <p:nvPr/>
        </p:nvSpPr>
        <p:spPr bwMode="auto">
          <a:xfrm>
            <a:off x="22870401" y="13605430"/>
            <a:ext cx="5008201" cy="338546"/>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anose="020B0604020202020204" pitchFamily="34" charset="0"/>
              </a:rPr>
              <a:t>Coherent </a:t>
            </a:r>
            <a:r>
              <a:rPr lang="en-US" sz="1800" b="1" dirty="0">
                <a:solidFill>
                  <a:schemeClr val="bg1"/>
                </a:solidFill>
                <a:latin typeface="Arial" panose="020B0604020202020204" pitchFamily="34" charset="0"/>
              </a:rPr>
              <a:t>modes in </a:t>
            </a:r>
            <a:r>
              <a:rPr lang="en-US" sz="1800" b="1" dirty="0" smtClean="0">
                <a:solidFill>
                  <a:schemeClr val="bg1"/>
                </a:solidFill>
                <a:latin typeface="Arial" panose="020B0604020202020204" pitchFamily="34" charset="0"/>
              </a:rPr>
              <a:t>Mirror II plasma</a:t>
            </a:r>
            <a:endParaRPr lang="en-US" sz="1800" dirty="0">
              <a:solidFill>
                <a:schemeClr val="bg1"/>
              </a:solidFill>
              <a:latin typeface="Arial" panose="020B0604020202020204" pitchFamily="34" charset="0"/>
            </a:endParaRPr>
          </a:p>
        </p:txBody>
      </p:sp>
      <p:sp>
        <p:nvSpPr>
          <p:cNvPr id="317" name="Text Box 660"/>
          <p:cNvSpPr txBox="1">
            <a:spLocks noChangeArrowheads="1"/>
          </p:cNvSpPr>
          <p:nvPr/>
        </p:nvSpPr>
        <p:spPr bwMode="auto">
          <a:xfrm>
            <a:off x="22866827" y="11399687"/>
            <a:ext cx="5005263" cy="338546"/>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smtClean="0">
                <a:solidFill>
                  <a:schemeClr val="bg1"/>
                </a:solidFill>
                <a:latin typeface="Arial" panose="020B0604020202020204" pitchFamily="34" charset="0"/>
              </a:rPr>
              <a:t>Coherent </a:t>
            </a:r>
            <a:r>
              <a:rPr lang="en-US" sz="1800" b="1" dirty="0">
                <a:solidFill>
                  <a:schemeClr val="bg1"/>
                </a:solidFill>
                <a:latin typeface="Arial" panose="020B0604020202020204" pitchFamily="34" charset="0"/>
              </a:rPr>
              <a:t>modes in </a:t>
            </a:r>
            <a:r>
              <a:rPr lang="en-US" sz="1800" b="1" dirty="0" smtClean="0">
                <a:solidFill>
                  <a:schemeClr val="bg1"/>
                </a:solidFill>
                <a:latin typeface="Arial" panose="020B0604020202020204" pitchFamily="34" charset="0"/>
              </a:rPr>
              <a:t>Mirror I plasma</a:t>
            </a:r>
            <a:endParaRPr lang="en-US" sz="1800" dirty="0">
              <a:solidFill>
                <a:schemeClr val="bg1"/>
              </a:solidFill>
              <a:latin typeface="Arial" panose="020B0604020202020204" pitchFamily="34" charset="0"/>
            </a:endParaRPr>
          </a:p>
        </p:txBody>
      </p:sp>
      <p:pic>
        <p:nvPicPr>
          <p:cNvPr id="318" name="Picture 317"/>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25709355" y="9483835"/>
            <a:ext cx="2101286" cy="1431711"/>
          </a:xfrm>
          <a:prstGeom prst="rect">
            <a:avLst/>
          </a:prstGeom>
        </p:spPr>
      </p:pic>
      <p:sp>
        <p:nvSpPr>
          <p:cNvPr id="319" name="TextBox 9"/>
          <p:cNvSpPr txBox="1">
            <a:spLocks noChangeArrowheads="1"/>
          </p:cNvSpPr>
          <p:nvPr/>
        </p:nvSpPr>
        <p:spPr bwMode="auto">
          <a:xfrm>
            <a:off x="22932878" y="11094177"/>
            <a:ext cx="4441741" cy="338554"/>
          </a:xfrm>
          <a:prstGeom prst="rect">
            <a:avLst/>
          </a:prstGeom>
          <a:noFill/>
          <a:ln w="9525">
            <a:noFill/>
            <a:miter lim="800000"/>
            <a:headEnd/>
            <a:tailEnd/>
          </a:ln>
        </p:spPr>
        <p:txBody>
          <a:bodyPr wrap="square">
            <a:spAutoFit/>
          </a:bodyPr>
          <a:lstStyle/>
          <a:p>
            <a:r>
              <a:rPr lang="en-US" b="1" i="1" dirty="0" smtClean="0">
                <a:solidFill>
                  <a:srgbClr val="FF0000"/>
                </a:solidFill>
                <a:latin typeface="Times New Roman" panose="02020603050405020304" pitchFamily="18" charset="0"/>
              </a:rPr>
              <a:t>Coherent mode is sensitive to ECRH location  </a:t>
            </a:r>
            <a:endParaRPr lang="en-US" b="1" i="1" dirty="0">
              <a:solidFill>
                <a:srgbClr val="FF0000"/>
              </a:solidFill>
              <a:latin typeface="Times New Roman" panose="02020603050405020304" pitchFamily="18" charset="0"/>
            </a:endParaRPr>
          </a:p>
        </p:txBody>
      </p:sp>
      <p:sp>
        <p:nvSpPr>
          <p:cNvPr id="320" name="TextBox 319"/>
          <p:cNvSpPr txBox="1"/>
          <p:nvPr/>
        </p:nvSpPr>
        <p:spPr>
          <a:xfrm>
            <a:off x="22866456" y="9425542"/>
            <a:ext cx="3027225" cy="1844243"/>
          </a:xfrm>
          <a:prstGeom prst="rect">
            <a:avLst/>
          </a:prstGeom>
          <a:noFill/>
        </p:spPr>
        <p:txBody>
          <a:bodyPr wrap="square" rtlCol="0">
            <a:spAutoFit/>
          </a:bodyPr>
          <a:lstStyle/>
          <a:p>
            <a:pPr marL="182880" indent="-182880" algn="l">
              <a:lnSpc>
                <a:spcPct val="90000"/>
              </a:lnSpc>
              <a:buFont typeface="Arial" pitchFamily="34" charset="0"/>
              <a:buChar char="•"/>
            </a:pPr>
            <a:r>
              <a:rPr lang="en-US" sz="1400" dirty="0" smtClean="0">
                <a:solidFill>
                  <a:srgbClr val="0707E9"/>
                </a:solidFill>
              </a:rPr>
              <a:t>Coherent mode (density fluctuation) is observed with slight (r/a~0.05) inboard offset of  heating location</a:t>
            </a:r>
          </a:p>
          <a:p>
            <a:pPr marL="182880" indent="-182880" algn="l">
              <a:lnSpc>
                <a:spcPct val="90000"/>
              </a:lnSpc>
              <a:buFont typeface="Arial" pitchFamily="34" charset="0"/>
              <a:buChar char="•"/>
            </a:pPr>
            <a:r>
              <a:rPr lang="en-US" sz="1400" dirty="0" smtClean="0">
                <a:solidFill>
                  <a:srgbClr val="0707E9"/>
                </a:solidFill>
              </a:rPr>
              <a:t>Coherent magnetic fluctuations observed on some </a:t>
            </a:r>
            <a:r>
              <a:rPr lang="en-US" sz="1400" dirty="0" err="1" smtClean="0">
                <a:solidFill>
                  <a:srgbClr val="0707E9"/>
                </a:solidFill>
              </a:rPr>
              <a:t>Mirnov</a:t>
            </a:r>
            <a:r>
              <a:rPr lang="en-US" sz="1400" dirty="0" smtClean="0">
                <a:solidFill>
                  <a:srgbClr val="0707E9"/>
                </a:solidFill>
              </a:rPr>
              <a:t> coils</a:t>
            </a:r>
          </a:p>
          <a:p>
            <a:pPr marL="182880" indent="-182880" algn="l">
              <a:lnSpc>
                <a:spcPct val="90000"/>
              </a:lnSpc>
              <a:buFont typeface="Arial" pitchFamily="34" charset="0"/>
              <a:buChar char="•"/>
            </a:pPr>
            <a:r>
              <a:rPr lang="en-US" sz="1400" dirty="0" smtClean="0">
                <a:solidFill>
                  <a:srgbClr val="0707E9"/>
                </a:solidFill>
              </a:rPr>
              <a:t>ECE signals reduced when coherent mode present</a:t>
            </a:r>
          </a:p>
          <a:p>
            <a:pPr marL="182880" indent="-182880" algn="l">
              <a:lnSpc>
                <a:spcPct val="90000"/>
              </a:lnSpc>
              <a:buFont typeface="Arial" pitchFamily="34" charset="0"/>
              <a:buChar char="•"/>
            </a:pPr>
            <a:r>
              <a:rPr lang="en-US" sz="1400" dirty="0" smtClean="0">
                <a:solidFill>
                  <a:srgbClr val="0707E9"/>
                </a:solidFill>
              </a:rPr>
              <a:t>No change in n</a:t>
            </a:r>
            <a:r>
              <a:rPr lang="en-US" sz="1400" baseline="-25000" dirty="0" smtClean="0">
                <a:solidFill>
                  <a:srgbClr val="0707E9"/>
                </a:solidFill>
              </a:rPr>
              <a:t>e</a:t>
            </a:r>
            <a:r>
              <a:rPr lang="en-US" sz="1400" dirty="0" smtClean="0">
                <a:solidFill>
                  <a:srgbClr val="0707E9"/>
                </a:solidFill>
              </a:rPr>
              <a:t>(r)</a:t>
            </a:r>
          </a:p>
          <a:p>
            <a:pPr marL="182880" indent="-182880" algn="l">
              <a:lnSpc>
                <a:spcPct val="90000"/>
              </a:lnSpc>
              <a:buFont typeface="Arial" pitchFamily="34" charset="0"/>
              <a:buChar char="•"/>
            </a:pPr>
            <a:r>
              <a:rPr lang="en-US" sz="1400" dirty="0" smtClean="0">
                <a:solidFill>
                  <a:srgbClr val="0707E9"/>
                </a:solidFill>
              </a:rPr>
              <a:t>Mode unknown….</a:t>
            </a:r>
            <a:endParaRPr lang="en-US" sz="1400" dirty="0">
              <a:solidFill>
                <a:srgbClr val="0707E9"/>
              </a:solidFill>
            </a:endParaRPr>
          </a:p>
        </p:txBody>
      </p:sp>
      <p:pic>
        <p:nvPicPr>
          <p:cNvPr id="321" name="Picture 7" descr="Ne_Wdai_ECE_ntilde_wavelet_3_24_09shot71.jpg"/>
          <p:cNvPicPr>
            <a:picLocks noChangeAspect="1"/>
          </p:cNvPicPr>
          <p:nvPr/>
        </p:nvPicPr>
        <p:blipFill>
          <a:blip r:embed="rId57" cstate="print"/>
          <a:srcRect/>
          <a:stretch>
            <a:fillRect/>
          </a:stretch>
        </p:blipFill>
        <p:spPr bwMode="auto">
          <a:xfrm>
            <a:off x="25803682" y="11767990"/>
            <a:ext cx="2197405" cy="1472607"/>
          </a:xfrm>
          <a:prstGeom prst="rect">
            <a:avLst/>
          </a:prstGeom>
          <a:noFill/>
          <a:ln w="9525">
            <a:noFill/>
            <a:miter lim="800000"/>
            <a:headEnd/>
            <a:tailEnd/>
          </a:ln>
        </p:spPr>
      </p:pic>
      <p:sp>
        <p:nvSpPr>
          <p:cNvPr id="322" name="TextBox 8"/>
          <p:cNvSpPr txBox="1">
            <a:spLocks noChangeArrowheads="1"/>
          </p:cNvSpPr>
          <p:nvPr/>
        </p:nvSpPr>
        <p:spPr bwMode="auto">
          <a:xfrm>
            <a:off x="22880453" y="11728485"/>
            <a:ext cx="3166911" cy="1925247"/>
          </a:xfrm>
          <a:prstGeom prst="rect">
            <a:avLst/>
          </a:prstGeom>
          <a:noFill/>
          <a:ln w="9525">
            <a:noFill/>
            <a:miter lim="800000"/>
            <a:headEnd/>
            <a:tailEnd/>
          </a:ln>
        </p:spPr>
        <p:txBody>
          <a:bodyPr wrap="square">
            <a:spAutoFit/>
          </a:bodyPr>
          <a:lstStyle/>
          <a:p>
            <a:pPr marL="182880" indent="-182880" algn="l">
              <a:lnSpc>
                <a:spcPct val="80000"/>
              </a:lnSpc>
              <a:buFont typeface="Arial" panose="020B0604020202020204" pitchFamily="34" charset="0"/>
              <a:buChar char="•"/>
            </a:pPr>
            <a:r>
              <a:rPr lang="en-US" sz="1500" dirty="0" smtClean="0">
                <a:solidFill>
                  <a:srgbClr val="0707E9"/>
                </a:solidFill>
                <a:latin typeface="Times New Roman" panose="02020603050405020304" pitchFamily="18" charset="0"/>
              </a:rPr>
              <a:t>Coherent </a:t>
            </a:r>
            <a:r>
              <a:rPr lang="en-US" sz="1500" dirty="0">
                <a:solidFill>
                  <a:srgbClr val="0707E9"/>
                </a:solidFill>
                <a:latin typeface="Times New Roman" panose="02020603050405020304" pitchFamily="18" charset="0"/>
              </a:rPr>
              <a:t>mode observed </a:t>
            </a:r>
            <a:r>
              <a:rPr lang="en-US" sz="1500" dirty="0" smtClean="0">
                <a:solidFill>
                  <a:srgbClr val="0707E9"/>
                </a:solidFill>
                <a:latin typeface="Times New Roman" panose="02020603050405020304" pitchFamily="18" charset="0"/>
              </a:rPr>
              <a:t>in </a:t>
            </a:r>
            <a:r>
              <a:rPr lang="en-US" sz="1500" dirty="0">
                <a:solidFill>
                  <a:srgbClr val="0707E9"/>
                </a:solidFill>
                <a:latin typeface="Times New Roman" panose="02020603050405020304" pitchFamily="18" charset="0"/>
              </a:rPr>
              <a:t>Mirror Plasma for B</a:t>
            </a:r>
            <a:r>
              <a:rPr lang="en-US" sz="1500" baseline="-25000" dirty="0">
                <a:solidFill>
                  <a:srgbClr val="0707E9"/>
                </a:solidFill>
                <a:latin typeface="Times New Roman" panose="02020603050405020304" pitchFamily="18" charset="0"/>
              </a:rPr>
              <a:t>T</a:t>
            </a:r>
            <a:r>
              <a:rPr lang="en-US" sz="1500" dirty="0">
                <a:solidFill>
                  <a:srgbClr val="0707E9"/>
                </a:solidFill>
                <a:latin typeface="Times New Roman" panose="02020603050405020304" pitchFamily="18" charset="0"/>
              </a:rPr>
              <a:t>=1 T (</a:t>
            </a:r>
            <a:r>
              <a:rPr lang="en-US" sz="1500" dirty="0" err="1">
                <a:solidFill>
                  <a:srgbClr val="0707E9"/>
                </a:solidFill>
                <a:latin typeface="Times New Roman" panose="02020603050405020304" pitchFamily="18" charset="0"/>
              </a:rPr>
              <a:t>ccw</a:t>
            </a:r>
            <a:r>
              <a:rPr lang="en-US" sz="1500" dirty="0" smtClean="0">
                <a:solidFill>
                  <a:srgbClr val="0707E9"/>
                </a:solidFill>
                <a:latin typeface="Times New Roman" panose="02020603050405020304" pitchFamily="18" charset="0"/>
              </a:rPr>
              <a:t>)</a:t>
            </a:r>
          </a:p>
          <a:p>
            <a:pPr marL="182880" indent="-182880" algn="l">
              <a:lnSpc>
                <a:spcPct val="80000"/>
              </a:lnSpc>
              <a:buFont typeface="Arial" panose="020B0604020202020204" pitchFamily="34" charset="0"/>
              <a:buChar char="•"/>
            </a:pPr>
            <a:r>
              <a:rPr lang="en-US" sz="1500" dirty="0" smtClean="0">
                <a:solidFill>
                  <a:srgbClr val="0707E9"/>
                </a:solidFill>
                <a:latin typeface="Times New Roman" panose="02020603050405020304" pitchFamily="18" charset="0"/>
              </a:rPr>
              <a:t>Mode </a:t>
            </a:r>
            <a:r>
              <a:rPr lang="en-US" sz="1500" dirty="0">
                <a:solidFill>
                  <a:srgbClr val="0707E9"/>
                </a:solidFill>
                <a:latin typeface="Times New Roman" panose="02020603050405020304" pitchFamily="18" charset="0"/>
              </a:rPr>
              <a:t>observed in density, not in magnetic </a:t>
            </a:r>
            <a:r>
              <a:rPr lang="en-US" sz="1500" dirty="0" smtClean="0">
                <a:solidFill>
                  <a:srgbClr val="0707E9"/>
                </a:solidFill>
                <a:latin typeface="Times New Roman" panose="02020603050405020304" pitchFamily="18" charset="0"/>
              </a:rPr>
              <a:t>signals</a:t>
            </a:r>
            <a:endParaRPr lang="en-US" sz="1500" dirty="0">
              <a:solidFill>
                <a:srgbClr val="0707E9"/>
              </a:solidFill>
              <a:latin typeface="Times New Roman" panose="02020603050405020304" pitchFamily="18" charset="0"/>
            </a:endParaRPr>
          </a:p>
          <a:p>
            <a:pPr marL="182880" indent="-182880" algn="l">
              <a:lnSpc>
                <a:spcPct val="80000"/>
              </a:lnSpc>
              <a:buFont typeface="Arial" panose="020B0604020202020204" pitchFamily="34" charset="0"/>
              <a:buChar char="•"/>
            </a:pPr>
            <a:r>
              <a:rPr lang="en-US" sz="1500" dirty="0" smtClean="0">
                <a:solidFill>
                  <a:srgbClr val="FF0000"/>
                </a:solidFill>
                <a:latin typeface="Times New Roman" panose="02020603050405020304" pitchFamily="18" charset="0"/>
              </a:rPr>
              <a:t>Density </a:t>
            </a:r>
            <a:r>
              <a:rPr lang="en-US" sz="1500" dirty="0">
                <a:solidFill>
                  <a:srgbClr val="FF0000"/>
                </a:solidFill>
                <a:latin typeface="Times New Roman" panose="02020603050405020304" pitchFamily="18" charset="0"/>
              </a:rPr>
              <a:t>window for mode is   narrow: (3.8-4.5)*</a:t>
            </a:r>
            <a:r>
              <a:rPr lang="en-US" sz="1500" dirty="0" smtClean="0">
                <a:solidFill>
                  <a:srgbClr val="FF0000"/>
                </a:solidFill>
                <a:latin typeface="Times New Roman" panose="02020603050405020304" pitchFamily="18" charset="0"/>
              </a:rPr>
              <a:t>10</a:t>
            </a:r>
            <a:r>
              <a:rPr lang="en-US" sz="1500" baseline="30000" dirty="0" smtClean="0">
                <a:solidFill>
                  <a:srgbClr val="FF0000"/>
                </a:solidFill>
                <a:latin typeface="Times New Roman" panose="02020603050405020304" pitchFamily="18" charset="0"/>
              </a:rPr>
              <a:t>12</a:t>
            </a:r>
            <a:r>
              <a:rPr lang="en-US" sz="1500" dirty="0" smtClean="0">
                <a:solidFill>
                  <a:srgbClr val="FF0000"/>
                </a:solidFill>
                <a:latin typeface="Times New Roman" panose="02020603050405020304" pitchFamily="18" charset="0"/>
              </a:rPr>
              <a:t>cm</a:t>
            </a:r>
            <a:r>
              <a:rPr lang="en-US" sz="1500" baseline="30000" dirty="0" smtClean="0">
                <a:solidFill>
                  <a:srgbClr val="FF0000"/>
                </a:solidFill>
                <a:latin typeface="Times New Roman" panose="02020603050405020304" pitchFamily="18" charset="0"/>
              </a:rPr>
              <a:t>-3</a:t>
            </a:r>
            <a:endParaRPr lang="en-US" sz="1500" dirty="0" smtClean="0">
              <a:solidFill>
                <a:srgbClr val="0707E9"/>
              </a:solidFill>
              <a:latin typeface="Times New Roman" panose="02020603050405020304" pitchFamily="18" charset="0"/>
            </a:endParaRPr>
          </a:p>
          <a:p>
            <a:pPr marL="182880" indent="-182880" algn="l">
              <a:lnSpc>
                <a:spcPct val="80000"/>
              </a:lnSpc>
              <a:buFont typeface="Arial" panose="020B0604020202020204" pitchFamily="34" charset="0"/>
              <a:buChar char="•"/>
            </a:pPr>
            <a:r>
              <a:rPr lang="en-US" sz="1500" dirty="0" smtClean="0">
                <a:solidFill>
                  <a:srgbClr val="0707E9"/>
                </a:solidFill>
                <a:latin typeface="Times New Roman" panose="02020603050405020304" pitchFamily="18" charset="0"/>
              </a:rPr>
              <a:t>Decrease in ECE emission suggests decrease in energetic electron confinement.</a:t>
            </a:r>
            <a:endParaRPr lang="en-US" sz="1500" baseline="30000" dirty="0" smtClean="0">
              <a:solidFill>
                <a:srgbClr val="0707E9"/>
              </a:solidFill>
              <a:latin typeface="Times New Roman" panose="02020603050405020304" pitchFamily="18" charset="0"/>
            </a:endParaRPr>
          </a:p>
          <a:p>
            <a:endParaRPr lang="en-US" sz="1500" baseline="30000" dirty="0">
              <a:latin typeface="Calibri" charset="0"/>
            </a:endParaRPr>
          </a:p>
        </p:txBody>
      </p:sp>
      <p:sp>
        <p:nvSpPr>
          <p:cNvPr id="323" name="TextBox 9"/>
          <p:cNvSpPr txBox="1">
            <a:spLocks noChangeArrowheads="1"/>
          </p:cNvSpPr>
          <p:nvPr/>
        </p:nvSpPr>
        <p:spPr bwMode="auto">
          <a:xfrm>
            <a:off x="23168078" y="13307913"/>
            <a:ext cx="4196402" cy="338554"/>
          </a:xfrm>
          <a:prstGeom prst="rect">
            <a:avLst/>
          </a:prstGeom>
          <a:noFill/>
          <a:ln w="9525">
            <a:noFill/>
            <a:miter lim="800000"/>
            <a:headEnd/>
            <a:tailEnd/>
          </a:ln>
        </p:spPr>
        <p:txBody>
          <a:bodyPr wrap="square">
            <a:spAutoFit/>
          </a:bodyPr>
          <a:lstStyle/>
          <a:p>
            <a:r>
              <a:rPr lang="en-US" b="1" i="1" dirty="0" smtClean="0">
                <a:solidFill>
                  <a:srgbClr val="FF0000"/>
                </a:solidFill>
                <a:latin typeface="Times New Roman" panose="02020603050405020304" pitchFamily="18" charset="0"/>
              </a:rPr>
              <a:t>Coherent mode is sensitive to electron density</a:t>
            </a:r>
            <a:endParaRPr lang="en-US" b="1" i="1" dirty="0">
              <a:solidFill>
                <a:srgbClr val="FF0000"/>
              </a:solidFill>
              <a:latin typeface="Times New Roman" panose="02020603050405020304" pitchFamily="18" charset="0"/>
            </a:endParaRPr>
          </a:p>
        </p:txBody>
      </p:sp>
      <p:pic>
        <p:nvPicPr>
          <p:cNvPr id="324" name="Picture 323"/>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25784839" y="14032842"/>
            <a:ext cx="2087251" cy="1521998"/>
          </a:xfrm>
          <a:prstGeom prst="rect">
            <a:avLst/>
          </a:prstGeom>
        </p:spPr>
      </p:pic>
      <p:sp>
        <p:nvSpPr>
          <p:cNvPr id="325" name="Subtitle 4"/>
          <p:cNvSpPr txBox="1">
            <a:spLocks/>
          </p:cNvSpPr>
          <p:nvPr/>
        </p:nvSpPr>
        <p:spPr bwMode="auto">
          <a:xfrm>
            <a:off x="22877327" y="13950023"/>
            <a:ext cx="3086687" cy="17543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182880" indent="-182880" algn="l">
              <a:lnSpc>
                <a:spcPct val="90000"/>
              </a:lnSpc>
              <a:buFont typeface="Arial" panose="020B0604020202020204" pitchFamily="34" charset="0"/>
              <a:buChar char="•"/>
            </a:pPr>
            <a:r>
              <a:rPr lang="en-US" sz="1400" dirty="0" smtClean="0">
                <a:solidFill>
                  <a:srgbClr val="0707E9"/>
                </a:solidFill>
              </a:rPr>
              <a:t>Mode at f=(20-30)kHz is observed on interferometer, magnetic pick-up coils and Langmuir probes </a:t>
            </a:r>
          </a:p>
          <a:p>
            <a:pPr marL="182880" indent="-182880" algn="l">
              <a:lnSpc>
                <a:spcPct val="90000"/>
              </a:lnSpc>
              <a:buFont typeface="Arial" panose="020B0604020202020204" pitchFamily="34" charset="0"/>
              <a:buChar char="•"/>
            </a:pPr>
            <a:r>
              <a:rPr lang="en-US" sz="1400" dirty="0" smtClean="0">
                <a:solidFill>
                  <a:srgbClr val="0707E9"/>
                </a:solidFill>
              </a:rPr>
              <a:t>Mode is intermittent, coherent</a:t>
            </a:r>
          </a:p>
          <a:p>
            <a:pPr marL="182880" indent="-182880" algn="l">
              <a:lnSpc>
                <a:spcPct val="90000"/>
              </a:lnSpc>
              <a:buFont typeface="Arial" panose="020B0604020202020204" pitchFamily="34" charset="0"/>
              <a:buChar char="•"/>
            </a:pPr>
            <a:r>
              <a:rPr lang="en-US" sz="1400" dirty="0" smtClean="0">
                <a:solidFill>
                  <a:srgbClr val="0707E9"/>
                </a:solidFill>
              </a:rPr>
              <a:t>Mode</a:t>
            </a:r>
            <a:r>
              <a:rPr lang="en-US" sz="1400" dirty="0" smtClean="0">
                <a:solidFill>
                  <a:srgbClr val="FF0000"/>
                </a:solidFill>
              </a:rPr>
              <a:t> </a:t>
            </a:r>
            <a:r>
              <a:rPr lang="en-US" sz="1400" dirty="0" smtClean="0">
                <a:solidFill>
                  <a:srgbClr val="0707E9"/>
                </a:solidFill>
              </a:rPr>
              <a:t>not driven by energetic electrons ( mode exists for 5ms after ECRH)</a:t>
            </a:r>
          </a:p>
          <a:p>
            <a:pPr marL="182880" indent="-182880" algn="l">
              <a:lnSpc>
                <a:spcPct val="90000"/>
              </a:lnSpc>
              <a:buFont typeface="Arial" panose="020B0604020202020204" pitchFamily="34" charset="0"/>
              <a:buChar char="•"/>
            </a:pPr>
            <a:r>
              <a:rPr lang="en-US" sz="1400" dirty="0" smtClean="0">
                <a:solidFill>
                  <a:srgbClr val="0707E9"/>
                </a:solidFill>
              </a:rPr>
              <a:t>Strong bi-coherency observed on Langmuir probe signals</a:t>
            </a:r>
          </a:p>
        </p:txBody>
      </p:sp>
      <p:sp>
        <p:nvSpPr>
          <p:cNvPr id="326" name="Text Box 660"/>
          <p:cNvSpPr txBox="1">
            <a:spLocks noChangeArrowheads="1"/>
          </p:cNvSpPr>
          <p:nvPr/>
        </p:nvSpPr>
        <p:spPr bwMode="auto">
          <a:xfrm>
            <a:off x="27995858" y="5732336"/>
            <a:ext cx="4922542" cy="343004"/>
          </a:xfrm>
          <a:prstGeom prst="rect">
            <a:avLst/>
          </a:prstGeom>
          <a:solidFill>
            <a:schemeClr val="accent2"/>
          </a:solidFill>
          <a:ln w="9525">
            <a:noFill/>
            <a:miter lim="800000"/>
            <a:headEnd/>
            <a:tailEnd/>
          </a:ln>
        </p:spPr>
        <p:txBody>
          <a:bodyPr wrap="square" lIns="60952" tIns="30476" rIns="60952" bIns="30476">
            <a:spAutoFit/>
          </a:bodyPr>
          <a:lstStyle/>
          <a:p>
            <a:pPr defTabSz="609600" eaLnBrk="0" hangingPunct="0"/>
            <a:r>
              <a:rPr lang="en-US" sz="1800" b="1" dirty="0">
                <a:solidFill>
                  <a:schemeClr val="bg1"/>
                </a:solidFill>
                <a:latin typeface="Arial" panose="020B0604020202020204" pitchFamily="34" charset="0"/>
              </a:rPr>
              <a:t>Summary: Coherent modes in HSX</a:t>
            </a:r>
            <a:endParaRPr lang="en-US" sz="1800" dirty="0">
              <a:solidFill>
                <a:schemeClr val="bg1"/>
              </a:solidFill>
              <a:latin typeface="Arial" panose="020B0604020202020204" pitchFamily="34" charset="0"/>
            </a:endParaRPr>
          </a:p>
        </p:txBody>
      </p:sp>
      <p:sp>
        <p:nvSpPr>
          <p:cNvPr id="327" name="Text Box 660"/>
          <p:cNvSpPr txBox="1">
            <a:spLocks noChangeArrowheads="1"/>
          </p:cNvSpPr>
          <p:nvPr/>
        </p:nvSpPr>
        <p:spPr bwMode="auto">
          <a:xfrm>
            <a:off x="28006686" y="3843554"/>
            <a:ext cx="4907535" cy="615545"/>
          </a:xfrm>
          <a:prstGeom prst="rect">
            <a:avLst/>
          </a:prstGeom>
          <a:solidFill>
            <a:schemeClr val="accent2"/>
          </a:solidFill>
          <a:ln w="9525">
            <a:noFill/>
            <a:miter lim="800000"/>
            <a:headEnd/>
            <a:tailEnd/>
          </a:ln>
        </p:spPr>
        <p:txBody>
          <a:bodyPr wrap="square" lIns="60952" tIns="30476" rIns="60952" bIns="30476">
            <a:spAutoFit/>
          </a:bodyPr>
          <a:lstStyle/>
          <a:p>
            <a:r>
              <a:rPr lang="en-US" sz="1800" b="1" dirty="0">
                <a:solidFill>
                  <a:schemeClr val="bg1"/>
                </a:solidFill>
                <a:latin typeface="Arial" panose="020B0604020202020204" pitchFamily="34" charset="0"/>
              </a:rPr>
              <a:t>Biasing enhance the coherent mode in Mirror I plasmas </a:t>
            </a:r>
          </a:p>
        </p:txBody>
      </p:sp>
      <p:sp>
        <p:nvSpPr>
          <p:cNvPr id="329" name="TextBox 328"/>
          <p:cNvSpPr txBox="1"/>
          <p:nvPr/>
        </p:nvSpPr>
        <p:spPr>
          <a:xfrm>
            <a:off x="28001087" y="2590033"/>
            <a:ext cx="2941238" cy="1200329"/>
          </a:xfrm>
          <a:prstGeom prst="rect">
            <a:avLst/>
          </a:prstGeom>
          <a:noFill/>
        </p:spPr>
        <p:txBody>
          <a:bodyPr wrap="square" rtlCol="0">
            <a:spAutoFit/>
          </a:bodyPr>
          <a:lstStyle/>
          <a:p>
            <a:pPr marL="285750" indent="-285750" algn="l">
              <a:lnSpc>
                <a:spcPct val="80000"/>
              </a:lnSpc>
              <a:buFont typeface="Arial" pitchFamily="34" charset="0"/>
              <a:buChar char="•"/>
            </a:pPr>
            <a:r>
              <a:rPr lang="en-US" sz="1500" b="1" dirty="0" smtClean="0">
                <a:solidFill>
                  <a:srgbClr val="FF0000"/>
                </a:solidFill>
              </a:rPr>
              <a:t>Biasing </a:t>
            </a:r>
            <a:r>
              <a:rPr lang="en-US" sz="1500" b="1" dirty="0">
                <a:solidFill>
                  <a:srgbClr val="FF0000"/>
                </a:solidFill>
              </a:rPr>
              <a:t>excited coherent mode sensitive to bias voltage and electron density </a:t>
            </a:r>
            <a:endParaRPr lang="en-US" sz="1500" dirty="0">
              <a:solidFill>
                <a:srgbClr val="FF0000"/>
              </a:solidFill>
            </a:endParaRPr>
          </a:p>
          <a:p>
            <a:pPr marL="285750" indent="-285750" algn="l">
              <a:lnSpc>
                <a:spcPct val="80000"/>
              </a:lnSpc>
              <a:buFont typeface="Arial" pitchFamily="34" charset="0"/>
              <a:buChar char="•"/>
            </a:pPr>
            <a:r>
              <a:rPr lang="en-US" sz="1500" b="1" dirty="0" smtClean="0">
                <a:solidFill>
                  <a:srgbClr val="FF0000"/>
                </a:solidFill>
              </a:rPr>
              <a:t>Bi-coherency is observed for this coherent mode on Langmuir probe signal.</a:t>
            </a:r>
            <a:endParaRPr lang="en-US" sz="1500" b="1" dirty="0">
              <a:solidFill>
                <a:srgbClr val="FF0000"/>
              </a:solidFill>
            </a:endParaRPr>
          </a:p>
        </p:txBody>
      </p:sp>
      <p:sp>
        <p:nvSpPr>
          <p:cNvPr id="331" name="Rectangle 330"/>
          <p:cNvSpPr/>
          <p:nvPr/>
        </p:nvSpPr>
        <p:spPr>
          <a:xfrm>
            <a:off x="28006686" y="4475171"/>
            <a:ext cx="3045311" cy="1274195"/>
          </a:xfrm>
          <a:prstGeom prst="rect">
            <a:avLst/>
          </a:prstGeom>
        </p:spPr>
        <p:txBody>
          <a:bodyPr wrap="square">
            <a:spAutoFit/>
          </a:bodyPr>
          <a:lstStyle/>
          <a:p>
            <a:pPr marL="285750" indent="-285750" algn="l">
              <a:lnSpc>
                <a:spcPct val="80000"/>
              </a:lnSpc>
              <a:buFont typeface="Arial" panose="020B0604020202020204" pitchFamily="34" charset="0"/>
              <a:buChar char="•"/>
            </a:pPr>
            <a:r>
              <a:rPr lang="en-US" b="1" dirty="0" smtClean="0">
                <a:solidFill>
                  <a:srgbClr val="FF0000"/>
                </a:solidFill>
              </a:rPr>
              <a:t>Biasing </a:t>
            </a:r>
            <a:r>
              <a:rPr lang="en-US" b="1" dirty="0">
                <a:solidFill>
                  <a:srgbClr val="FF0000"/>
                </a:solidFill>
              </a:rPr>
              <a:t>increases the coherent mode amplitude, but </a:t>
            </a:r>
            <a:r>
              <a:rPr lang="en-US" b="1" dirty="0" smtClean="0">
                <a:solidFill>
                  <a:srgbClr val="FF0000"/>
                </a:solidFill>
              </a:rPr>
              <a:t>dose not </a:t>
            </a:r>
            <a:r>
              <a:rPr lang="en-US" b="1" dirty="0">
                <a:solidFill>
                  <a:srgbClr val="FF0000"/>
                </a:solidFill>
              </a:rPr>
              <a:t>change mode </a:t>
            </a:r>
            <a:r>
              <a:rPr lang="en-US" b="1" dirty="0" smtClean="0">
                <a:solidFill>
                  <a:srgbClr val="FF0000"/>
                </a:solidFill>
              </a:rPr>
              <a:t>frequency</a:t>
            </a:r>
          </a:p>
          <a:p>
            <a:pPr marL="285750" indent="-285750" algn="l">
              <a:lnSpc>
                <a:spcPct val="80000"/>
              </a:lnSpc>
              <a:buFont typeface="Arial" panose="020B0604020202020204" pitchFamily="34" charset="0"/>
              <a:buChar char="•"/>
            </a:pPr>
            <a:r>
              <a:rPr lang="en-US" b="1" dirty="0" smtClean="0">
                <a:solidFill>
                  <a:srgbClr val="FF0000"/>
                </a:solidFill>
              </a:rPr>
              <a:t>Coherent </a:t>
            </a:r>
            <a:r>
              <a:rPr lang="en-US" b="1" dirty="0">
                <a:solidFill>
                  <a:srgbClr val="FF0000"/>
                </a:solidFill>
              </a:rPr>
              <a:t>mode observed on magnetic </a:t>
            </a:r>
            <a:r>
              <a:rPr lang="en-US" b="1" dirty="0" smtClean="0">
                <a:solidFill>
                  <a:srgbClr val="FF0000"/>
                </a:solidFill>
              </a:rPr>
              <a:t>probe when biasing</a:t>
            </a:r>
            <a:endParaRPr lang="en-US" b="1" dirty="0">
              <a:solidFill>
                <a:srgbClr val="FF0000"/>
              </a:solidFill>
            </a:endParaRPr>
          </a:p>
        </p:txBody>
      </p:sp>
      <p:sp>
        <p:nvSpPr>
          <p:cNvPr id="168" name="Subtitle 4"/>
          <p:cNvSpPr txBox="1">
            <a:spLocks/>
          </p:cNvSpPr>
          <p:nvPr/>
        </p:nvSpPr>
        <p:spPr bwMode="auto">
          <a:xfrm>
            <a:off x="23168078" y="15691569"/>
            <a:ext cx="4506200" cy="3089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b="1" i="1" dirty="0">
                <a:solidFill>
                  <a:srgbClr val="FF0000"/>
                </a:solidFill>
              </a:rPr>
              <a:t>Observed coherent may indicate existence of GAM</a:t>
            </a:r>
          </a:p>
        </p:txBody>
      </p:sp>
      <p:sp>
        <p:nvSpPr>
          <p:cNvPr id="170" name="Rectangle 169"/>
          <p:cNvSpPr/>
          <p:nvPr/>
        </p:nvSpPr>
        <p:spPr>
          <a:xfrm>
            <a:off x="10036818" y="8979821"/>
            <a:ext cx="1348703"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Time evolutions</a:t>
            </a:r>
            <a:endParaRPr lang="en-US" sz="1300" dirty="0">
              <a:latin typeface="Arial" panose="020B0604020202020204" pitchFamily="34" charset="0"/>
            </a:endParaRPr>
          </a:p>
        </p:txBody>
      </p:sp>
      <p:pic>
        <p:nvPicPr>
          <p:cNvPr id="165" name="Picture 164"/>
          <p:cNvPicPr>
            <a:picLocks noChangeAspect="1"/>
          </p:cNvPicPr>
          <p:nvPr/>
        </p:nvPicPr>
        <p:blipFill>
          <a:blip r:embed="rId59"/>
          <a:stretch>
            <a:fillRect/>
          </a:stretch>
        </p:blipFill>
        <p:spPr>
          <a:xfrm>
            <a:off x="1958872" y="12933152"/>
            <a:ext cx="1917527" cy="1634814"/>
          </a:xfrm>
          <a:prstGeom prst="rect">
            <a:avLst/>
          </a:prstGeom>
        </p:spPr>
      </p:pic>
      <p:cxnSp>
        <p:nvCxnSpPr>
          <p:cNvPr id="183" name="Straight Arrow Connector 182"/>
          <p:cNvCxnSpPr/>
          <p:nvPr/>
        </p:nvCxnSpPr>
        <p:spPr>
          <a:xfrm flipH="1">
            <a:off x="2466738" y="12428633"/>
            <a:ext cx="134674" cy="789956"/>
          </a:xfrm>
          <a:prstGeom prst="straightConnector1">
            <a:avLst/>
          </a:prstGeom>
          <a:ln w="38100">
            <a:solidFill>
              <a:srgbClr val="0707E9"/>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p:cNvCxnSpPr/>
          <p:nvPr/>
        </p:nvCxnSpPr>
        <p:spPr>
          <a:xfrm flipH="1" flipV="1">
            <a:off x="3741081" y="13304278"/>
            <a:ext cx="449647" cy="48485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Arrow Connector 183"/>
          <p:cNvCxnSpPr/>
          <p:nvPr/>
        </p:nvCxnSpPr>
        <p:spPr>
          <a:xfrm flipH="1">
            <a:off x="3414076" y="12432761"/>
            <a:ext cx="148257" cy="5549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9" name="Rectangle 218"/>
          <p:cNvSpPr/>
          <p:nvPr/>
        </p:nvSpPr>
        <p:spPr>
          <a:xfrm>
            <a:off x="8767264" y="13832494"/>
            <a:ext cx="1745991"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Electron temperature</a:t>
            </a:r>
            <a:endParaRPr lang="en-US" sz="1300" dirty="0">
              <a:latin typeface="Arial" panose="020B0604020202020204" pitchFamily="34" charset="0"/>
            </a:endParaRPr>
          </a:p>
        </p:txBody>
      </p:sp>
      <p:sp>
        <p:nvSpPr>
          <p:cNvPr id="221" name="Rectangle 220"/>
          <p:cNvSpPr/>
          <p:nvPr/>
        </p:nvSpPr>
        <p:spPr>
          <a:xfrm>
            <a:off x="10743306" y="13844960"/>
            <a:ext cx="1372492" cy="292388"/>
          </a:xfrm>
          <a:prstGeom prst="rect">
            <a:avLst/>
          </a:prstGeom>
        </p:spPr>
        <p:txBody>
          <a:bodyPr wrap="none">
            <a:spAutoFit/>
          </a:bodyPr>
          <a:lstStyle/>
          <a:p>
            <a:pPr algn="ctr" fontAlgn="auto">
              <a:spcAft>
                <a:spcPts val="0"/>
              </a:spcAft>
            </a:pPr>
            <a:r>
              <a:rPr lang="en-US" sz="1300" dirty="0" smtClean="0">
                <a:latin typeface="Arial" panose="020B0604020202020204" pitchFamily="34" charset="0"/>
              </a:rPr>
              <a:t>Electron density</a:t>
            </a:r>
            <a:endParaRPr lang="en-US" sz="1300" dirty="0">
              <a:latin typeface="Arial" panose="020B0604020202020204" pitchFamily="34" charset="0"/>
            </a:endParaRPr>
          </a:p>
        </p:txBody>
      </p:sp>
      <p:sp>
        <p:nvSpPr>
          <p:cNvPr id="56" name="Rectangle 55"/>
          <p:cNvSpPr/>
          <p:nvPr/>
        </p:nvSpPr>
        <p:spPr>
          <a:xfrm>
            <a:off x="19310663" y="15691569"/>
            <a:ext cx="2840842" cy="327782"/>
          </a:xfrm>
          <a:prstGeom prst="rect">
            <a:avLst/>
          </a:prstGeom>
        </p:spPr>
        <p:txBody>
          <a:bodyPr wrap="none">
            <a:spAutoFit/>
          </a:bodyPr>
          <a:lstStyle/>
          <a:p>
            <a:pPr algn="l">
              <a:lnSpc>
                <a:spcPct val="90000"/>
              </a:lnSpc>
              <a:defRPr/>
            </a:pPr>
            <a:r>
              <a:rPr lang="en-US" sz="1700" b="1" i="1" dirty="0">
                <a:solidFill>
                  <a:srgbClr val="FF0000"/>
                </a:solidFill>
              </a:rPr>
              <a:t>consistent with Case I picture</a:t>
            </a:r>
            <a:endParaRPr lang="en-US" sz="1700" b="1" dirty="0">
              <a:solidFill>
                <a:srgbClr val="0707E9"/>
              </a:solidFill>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6096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6096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36878</TotalTime>
  <Words>1633</Words>
  <Application>Microsoft Office PowerPoint</Application>
  <PresentationFormat>Custom</PresentationFormat>
  <Paragraphs>199</Paragraphs>
  <Slides>1</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10" baseType="lpstr">
      <vt:lpstr>Arial</vt:lpstr>
      <vt:lpstr>Calibri</vt:lpstr>
      <vt:lpstr>Cambria Math</vt:lpstr>
      <vt:lpstr>Helvetica</vt:lpstr>
      <vt:lpstr>Symbol</vt:lpstr>
      <vt:lpstr>Times</vt:lpstr>
      <vt:lpstr>Times New Roman</vt:lpstr>
      <vt:lpstr>Default Design</vt:lpstr>
      <vt:lpstr>Equation</vt:lpstr>
      <vt:lpstr>PowerPoint Presentation</vt:lpstr>
    </vt:vector>
  </TitlesOfParts>
  <Company>HSX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dc:creator>
  <cp:lastModifiedBy>Chuanbao Deng</cp:lastModifiedBy>
  <cp:revision>539</cp:revision>
  <dcterms:created xsi:type="dcterms:W3CDTF">2003-10-22T11:56:04Z</dcterms:created>
  <dcterms:modified xsi:type="dcterms:W3CDTF">2015-03-11T18:46:24Z</dcterms:modified>
</cp:coreProperties>
</file>