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2918400" cy="16459200"/>
  <p:notesSz cx="6858000" cy="9144000"/>
  <p:defaultTextStyle>
    <a:defPPr>
      <a:defRPr lang="en-US"/>
    </a:defPPr>
    <a:lvl1pPr algn="ctr" rtl="0" fontAlgn="base">
      <a:spcBef>
        <a:spcPct val="0"/>
      </a:spcBef>
      <a:spcAft>
        <a:spcPct val="0"/>
      </a:spcAft>
      <a:defRPr sz="1600" kern="1200">
        <a:solidFill>
          <a:schemeClr val="tx1"/>
        </a:solidFill>
        <a:latin typeface="Times New Roman" charset="0"/>
        <a:ea typeface="+mn-ea"/>
        <a:cs typeface="+mn-cs"/>
      </a:defRPr>
    </a:lvl1pPr>
    <a:lvl2pPr marL="457200" algn="ctr" rtl="0" fontAlgn="base">
      <a:spcBef>
        <a:spcPct val="0"/>
      </a:spcBef>
      <a:spcAft>
        <a:spcPct val="0"/>
      </a:spcAft>
      <a:defRPr sz="1600" kern="1200">
        <a:solidFill>
          <a:schemeClr val="tx1"/>
        </a:solidFill>
        <a:latin typeface="Times New Roman" charset="0"/>
        <a:ea typeface="+mn-ea"/>
        <a:cs typeface="+mn-cs"/>
      </a:defRPr>
    </a:lvl2pPr>
    <a:lvl3pPr marL="914400" algn="ctr" rtl="0" fontAlgn="base">
      <a:spcBef>
        <a:spcPct val="0"/>
      </a:spcBef>
      <a:spcAft>
        <a:spcPct val="0"/>
      </a:spcAft>
      <a:defRPr sz="1600" kern="1200">
        <a:solidFill>
          <a:schemeClr val="tx1"/>
        </a:solidFill>
        <a:latin typeface="Times New Roman" charset="0"/>
        <a:ea typeface="+mn-ea"/>
        <a:cs typeface="+mn-cs"/>
      </a:defRPr>
    </a:lvl3pPr>
    <a:lvl4pPr marL="1371600" algn="ctr" rtl="0" fontAlgn="base">
      <a:spcBef>
        <a:spcPct val="0"/>
      </a:spcBef>
      <a:spcAft>
        <a:spcPct val="0"/>
      </a:spcAft>
      <a:defRPr sz="1600" kern="1200">
        <a:solidFill>
          <a:schemeClr val="tx1"/>
        </a:solidFill>
        <a:latin typeface="Times New Roman" charset="0"/>
        <a:ea typeface="+mn-ea"/>
        <a:cs typeface="+mn-cs"/>
      </a:defRPr>
    </a:lvl4pPr>
    <a:lvl5pPr marL="1828800" algn="ctr" rtl="0" fontAlgn="base">
      <a:spcBef>
        <a:spcPct val="0"/>
      </a:spcBef>
      <a:spcAft>
        <a:spcPct val="0"/>
      </a:spcAft>
      <a:defRPr sz="1600" kern="1200">
        <a:solidFill>
          <a:schemeClr val="tx1"/>
        </a:solidFill>
        <a:latin typeface="Times New Roman" charset="0"/>
        <a:ea typeface="+mn-ea"/>
        <a:cs typeface="+mn-cs"/>
      </a:defRPr>
    </a:lvl5pPr>
    <a:lvl6pPr marL="2286000" algn="l" defTabSz="914400" rtl="0" eaLnBrk="1" latinLnBrk="0" hangingPunct="1">
      <a:defRPr sz="1600" kern="1200">
        <a:solidFill>
          <a:schemeClr val="tx1"/>
        </a:solidFill>
        <a:latin typeface="Times New Roman" charset="0"/>
        <a:ea typeface="+mn-ea"/>
        <a:cs typeface="+mn-cs"/>
      </a:defRPr>
    </a:lvl6pPr>
    <a:lvl7pPr marL="2743200" algn="l" defTabSz="914400" rtl="0" eaLnBrk="1" latinLnBrk="0" hangingPunct="1">
      <a:defRPr sz="1600" kern="1200">
        <a:solidFill>
          <a:schemeClr val="tx1"/>
        </a:solidFill>
        <a:latin typeface="Times New Roman" charset="0"/>
        <a:ea typeface="+mn-ea"/>
        <a:cs typeface="+mn-cs"/>
      </a:defRPr>
    </a:lvl7pPr>
    <a:lvl8pPr marL="3200400" algn="l" defTabSz="914400" rtl="0" eaLnBrk="1" latinLnBrk="0" hangingPunct="1">
      <a:defRPr sz="1600" kern="1200">
        <a:solidFill>
          <a:schemeClr val="tx1"/>
        </a:solidFill>
        <a:latin typeface="Times New Roman" charset="0"/>
        <a:ea typeface="+mn-ea"/>
        <a:cs typeface="+mn-cs"/>
      </a:defRPr>
    </a:lvl8pPr>
    <a:lvl9pPr marL="3657600" algn="l" defTabSz="914400" rtl="0" eaLnBrk="1" latinLnBrk="0" hangingPunct="1">
      <a:defRPr sz="16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FF0000"/>
    <a:srgbClr val="339933"/>
    <a:srgbClr val="A90034"/>
    <a:srgbClr val="0033CC"/>
    <a:srgbClr val="FF0066"/>
    <a:srgbClr val="FF99CC"/>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4615" autoAdjust="0"/>
    <p:restoredTop sz="86441" autoAdjust="0"/>
  </p:normalViewPr>
  <p:slideViewPr>
    <p:cSldViewPr>
      <p:cViewPr>
        <p:scale>
          <a:sx n="100" d="100"/>
          <a:sy n="100" d="100"/>
        </p:scale>
        <p:origin x="7326" y="2754"/>
      </p:cViewPr>
      <p:guideLst>
        <p:guide orient="horz" pos="5184"/>
        <p:guide pos="10560"/>
      </p:guideLst>
    </p:cSldViewPr>
  </p:slideViewPr>
  <p:outlineViewPr>
    <p:cViewPr>
      <p:scale>
        <a:sx n="33" d="100"/>
        <a:sy n="33" d="100"/>
      </p:scale>
      <p:origin x="21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image" Target="../media/image13.wmf"/><Relationship Id="rId3" Type="http://schemas.openxmlformats.org/officeDocument/2006/relationships/image" Target="../media/image3.wmf"/><Relationship Id="rId7" Type="http://schemas.openxmlformats.org/officeDocument/2006/relationships/image" Target="../media/image7.wmf"/><Relationship Id="rId12" Type="http://schemas.openxmlformats.org/officeDocument/2006/relationships/image" Target="../media/image12.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11" Type="http://schemas.openxmlformats.org/officeDocument/2006/relationships/image" Target="../media/image11.wmf"/><Relationship Id="rId5" Type="http://schemas.openxmlformats.org/officeDocument/2006/relationships/image" Target="../media/image5.wmf"/><Relationship Id="rId10" Type="http://schemas.openxmlformats.org/officeDocument/2006/relationships/image" Target="../media/image10.wmf"/><Relationship Id="rId4" Type="http://schemas.openxmlformats.org/officeDocument/2006/relationships/image" Target="../media/image4.wmf"/><Relationship Id="rId9" Type="http://schemas.openxmlformats.org/officeDocument/2006/relationships/image" Target="../media/image9.wmf"/><Relationship Id="rId14"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2A246B4E-7C91-4487-923A-F26A89E5EF61}" type="datetimeFigureOut">
              <a:rPr lang="en-US"/>
              <a:pPr>
                <a:defRPr/>
              </a:pPr>
              <a:t>11/10/2011</a:t>
            </a:fld>
            <a:endParaRPr lang="en-US"/>
          </a:p>
        </p:txBody>
      </p:sp>
      <p:sp>
        <p:nvSpPr>
          <p:cNvPr id="4" name="Slide Image Placeholder 3"/>
          <p:cNvSpPr>
            <a:spLocks noGrp="1" noRot="1" noChangeAspect="1"/>
          </p:cNvSpPr>
          <p:nvPr>
            <p:ph type="sldImg" idx="2"/>
          </p:nvPr>
        </p:nvSpPr>
        <p:spPr>
          <a:xfrm>
            <a:off x="0" y="685800"/>
            <a:ext cx="6858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24CE2AB0-0D94-4660-8581-09A351F47F4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p:spPr>
      </p:sp>
      <p:sp>
        <p:nvSpPr>
          <p:cNvPr id="40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1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6599A87-1087-4E2C-82BF-174900C39B54}" type="slidenum">
              <a:rPr lang="en-US"/>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563" y="5113338"/>
            <a:ext cx="27981275" cy="3527425"/>
          </a:xfrm>
        </p:spPr>
        <p:txBody>
          <a:bodyPr/>
          <a:lstStyle/>
          <a:p>
            <a:r>
              <a:rPr lang="en-US" smtClean="0"/>
              <a:t>Click to edit Master title style</a:t>
            </a:r>
            <a:endParaRPr lang="en-US"/>
          </a:p>
        </p:txBody>
      </p:sp>
      <p:sp>
        <p:nvSpPr>
          <p:cNvPr id="3" name="Subtitle 2"/>
          <p:cNvSpPr>
            <a:spLocks noGrp="1"/>
          </p:cNvSpPr>
          <p:nvPr>
            <p:ph type="subTitle" idx="1"/>
          </p:nvPr>
        </p:nvSpPr>
        <p:spPr>
          <a:xfrm>
            <a:off x="4937125" y="9326563"/>
            <a:ext cx="23044150" cy="42068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647281-F408-42DE-ABB2-5235AD4D6F4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A49718-8252-4FD0-B6E9-DDA97C311FA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5" y="10575925"/>
            <a:ext cx="27981275" cy="32702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600325" y="6975475"/>
            <a:ext cx="27981275" cy="36004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353039-44CB-4800-B3E2-6598BDB57DB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468563" y="4756150"/>
            <a:ext cx="13914437" cy="9874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6535400" y="4756150"/>
            <a:ext cx="13914438" cy="9874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A05031D-DD33-4D9D-A319-770DB8BE794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238" y="658813"/>
            <a:ext cx="29625925" cy="27432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46238" y="3684588"/>
            <a:ext cx="14544675" cy="15351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46238" y="5219700"/>
            <a:ext cx="14544675" cy="9483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722725" y="3684588"/>
            <a:ext cx="14549438" cy="15351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6722725" y="5219700"/>
            <a:ext cx="14549438" cy="9483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C978549-3BEC-4F14-A4D1-90BDCCF29D1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5629ED4-117C-47C2-A5A7-9AF34E1975F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2116E74-28D4-4B38-B566-07EE79BFAAF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238" y="655638"/>
            <a:ext cx="10829925" cy="27892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2869863" y="655638"/>
            <a:ext cx="18402300" cy="140477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46238" y="3444875"/>
            <a:ext cx="10829925" cy="112585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B2ADD0B-7904-435E-A407-9E8F92B2E56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1600" y="11522075"/>
            <a:ext cx="19751675" cy="135890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6451600" y="1470025"/>
            <a:ext cx="19751675" cy="98758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451600" y="12880975"/>
            <a:ext cx="19751675" cy="19319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FFDEB90-AFDA-4033-BAC9-C54DB3C866A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2206EC-4962-4BBE-BAF9-FC95A4D13D3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455313" y="1463675"/>
            <a:ext cx="6994525" cy="13166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468563" y="1463675"/>
            <a:ext cx="20834350" cy="131667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BCF676D-ECC9-4F61-AE36-A5F97A152DB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2468563" y="1463675"/>
            <a:ext cx="27981275" cy="2743200"/>
          </a:xfrm>
          <a:prstGeom prst="rect">
            <a:avLst/>
          </a:prstGeom>
          <a:noFill/>
          <a:ln w="9525">
            <a:noFill/>
            <a:miter lim="800000"/>
            <a:headEnd/>
            <a:tailEnd/>
          </a:ln>
        </p:spPr>
        <p:txBody>
          <a:bodyPr vert="horz" wrap="square" lIns="250767" tIns="125384" rIns="250767" bIns="125384"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2468563" y="4756150"/>
            <a:ext cx="27981275" cy="9874250"/>
          </a:xfrm>
          <a:prstGeom prst="rect">
            <a:avLst/>
          </a:prstGeom>
          <a:noFill/>
          <a:ln w="9525">
            <a:noFill/>
            <a:miter lim="800000"/>
            <a:headEnd/>
            <a:tailEnd/>
          </a:ln>
        </p:spPr>
        <p:txBody>
          <a:bodyPr vert="horz" wrap="square" lIns="250767" tIns="125384" rIns="250767" bIns="12538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2468563" y="14997113"/>
            <a:ext cx="6858000" cy="1096962"/>
          </a:xfrm>
          <a:prstGeom prst="rect">
            <a:avLst/>
          </a:prstGeom>
          <a:noFill/>
          <a:ln w="9525">
            <a:noFill/>
            <a:miter lim="800000"/>
            <a:headEnd/>
            <a:tailEnd/>
          </a:ln>
          <a:effectLst/>
        </p:spPr>
        <p:txBody>
          <a:bodyPr vert="horz" wrap="square" lIns="250767" tIns="125384" rIns="250767" bIns="125384" numCol="1" anchor="t" anchorCtr="0" compatLnSpc="1">
            <a:prstTxWarp prst="textNoShape">
              <a:avLst/>
            </a:prstTxWarp>
          </a:bodyPr>
          <a:lstStyle>
            <a:lvl1pPr algn="l">
              <a:defRPr sz="3900" smtClean="0"/>
            </a:lvl1pPr>
          </a:lstStyle>
          <a:p>
            <a:pPr>
              <a:defRPr/>
            </a:pPr>
            <a:endParaRPr lang="en-US"/>
          </a:p>
        </p:txBody>
      </p:sp>
      <p:sp>
        <p:nvSpPr>
          <p:cNvPr id="1029" name="Rectangle 5"/>
          <p:cNvSpPr>
            <a:spLocks noGrp="1" noChangeArrowheads="1"/>
          </p:cNvSpPr>
          <p:nvPr>
            <p:ph type="ftr" sz="quarter" idx="3"/>
          </p:nvPr>
        </p:nvSpPr>
        <p:spPr bwMode="auto">
          <a:xfrm>
            <a:off x="11247438" y="14997113"/>
            <a:ext cx="10423525" cy="1096962"/>
          </a:xfrm>
          <a:prstGeom prst="rect">
            <a:avLst/>
          </a:prstGeom>
          <a:noFill/>
          <a:ln w="9525">
            <a:noFill/>
            <a:miter lim="800000"/>
            <a:headEnd/>
            <a:tailEnd/>
          </a:ln>
          <a:effectLst/>
        </p:spPr>
        <p:txBody>
          <a:bodyPr vert="horz" wrap="square" lIns="250767" tIns="125384" rIns="250767" bIns="125384" numCol="1" anchor="t" anchorCtr="0" compatLnSpc="1">
            <a:prstTxWarp prst="textNoShape">
              <a:avLst/>
            </a:prstTxWarp>
          </a:bodyPr>
          <a:lstStyle>
            <a:lvl1pPr>
              <a:defRPr sz="3900" smtClean="0"/>
            </a:lvl1pPr>
          </a:lstStyle>
          <a:p>
            <a:pPr>
              <a:defRPr/>
            </a:pPr>
            <a:endParaRPr lang="en-US"/>
          </a:p>
        </p:txBody>
      </p:sp>
      <p:sp>
        <p:nvSpPr>
          <p:cNvPr id="1030" name="Rectangle 6"/>
          <p:cNvSpPr>
            <a:spLocks noGrp="1" noChangeArrowheads="1"/>
          </p:cNvSpPr>
          <p:nvPr>
            <p:ph type="sldNum" sz="quarter" idx="4"/>
          </p:nvPr>
        </p:nvSpPr>
        <p:spPr bwMode="auto">
          <a:xfrm>
            <a:off x="23591838" y="14997113"/>
            <a:ext cx="6858000" cy="1096962"/>
          </a:xfrm>
          <a:prstGeom prst="rect">
            <a:avLst/>
          </a:prstGeom>
          <a:noFill/>
          <a:ln w="9525">
            <a:noFill/>
            <a:miter lim="800000"/>
            <a:headEnd/>
            <a:tailEnd/>
          </a:ln>
          <a:effectLst/>
        </p:spPr>
        <p:txBody>
          <a:bodyPr vert="horz" wrap="square" lIns="250767" tIns="125384" rIns="250767" bIns="125384" numCol="1" anchor="t" anchorCtr="0" compatLnSpc="1">
            <a:prstTxWarp prst="textNoShape">
              <a:avLst/>
            </a:prstTxWarp>
          </a:bodyPr>
          <a:lstStyle>
            <a:lvl1pPr algn="r">
              <a:defRPr sz="3900" smtClean="0"/>
            </a:lvl1pPr>
          </a:lstStyle>
          <a:p>
            <a:pPr>
              <a:defRPr/>
            </a:pPr>
            <a:fld id="{4C43B6F8-7E0B-486E-BB01-5A9DBD37A63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508250" rtl="0" eaLnBrk="0" fontAlgn="base" hangingPunct="0">
        <a:spcBef>
          <a:spcPct val="0"/>
        </a:spcBef>
        <a:spcAft>
          <a:spcPct val="0"/>
        </a:spcAft>
        <a:defRPr sz="12100">
          <a:solidFill>
            <a:schemeClr val="tx2"/>
          </a:solidFill>
          <a:latin typeface="+mj-lt"/>
          <a:ea typeface="+mj-ea"/>
          <a:cs typeface="+mj-cs"/>
        </a:defRPr>
      </a:lvl1pPr>
      <a:lvl2pPr algn="ctr" defTabSz="2508250" rtl="0" eaLnBrk="0" fontAlgn="base" hangingPunct="0">
        <a:spcBef>
          <a:spcPct val="0"/>
        </a:spcBef>
        <a:spcAft>
          <a:spcPct val="0"/>
        </a:spcAft>
        <a:defRPr sz="12100">
          <a:solidFill>
            <a:schemeClr val="tx2"/>
          </a:solidFill>
          <a:latin typeface="Times New Roman" charset="0"/>
        </a:defRPr>
      </a:lvl2pPr>
      <a:lvl3pPr algn="ctr" defTabSz="2508250" rtl="0" eaLnBrk="0" fontAlgn="base" hangingPunct="0">
        <a:spcBef>
          <a:spcPct val="0"/>
        </a:spcBef>
        <a:spcAft>
          <a:spcPct val="0"/>
        </a:spcAft>
        <a:defRPr sz="12100">
          <a:solidFill>
            <a:schemeClr val="tx2"/>
          </a:solidFill>
          <a:latin typeface="Times New Roman" charset="0"/>
        </a:defRPr>
      </a:lvl3pPr>
      <a:lvl4pPr algn="ctr" defTabSz="2508250" rtl="0" eaLnBrk="0" fontAlgn="base" hangingPunct="0">
        <a:spcBef>
          <a:spcPct val="0"/>
        </a:spcBef>
        <a:spcAft>
          <a:spcPct val="0"/>
        </a:spcAft>
        <a:defRPr sz="12100">
          <a:solidFill>
            <a:schemeClr val="tx2"/>
          </a:solidFill>
          <a:latin typeface="Times New Roman" charset="0"/>
        </a:defRPr>
      </a:lvl4pPr>
      <a:lvl5pPr algn="ctr" defTabSz="2508250" rtl="0" eaLnBrk="0" fontAlgn="base" hangingPunct="0">
        <a:spcBef>
          <a:spcPct val="0"/>
        </a:spcBef>
        <a:spcAft>
          <a:spcPct val="0"/>
        </a:spcAft>
        <a:defRPr sz="12100">
          <a:solidFill>
            <a:schemeClr val="tx2"/>
          </a:solidFill>
          <a:latin typeface="Times New Roman" charset="0"/>
        </a:defRPr>
      </a:lvl5pPr>
      <a:lvl6pPr marL="457200" algn="ctr" defTabSz="2508250" rtl="0" fontAlgn="base">
        <a:spcBef>
          <a:spcPct val="0"/>
        </a:spcBef>
        <a:spcAft>
          <a:spcPct val="0"/>
        </a:spcAft>
        <a:defRPr sz="12100">
          <a:solidFill>
            <a:schemeClr val="tx2"/>
          </a:solidFill>
          <a:latin typeface="Times New Roman" charset="0"/>
        </a:defRPr>
      </a:lvl6pPr>
      <a:lvl7pPr marL="914400" algn="ctr" defTabSz="2508250" rtl="0" fontAlgn="base">
        <a:spcBef>
          <a:spcPct val="0"/>
        </a:spcBef>
        <a:spcAft>
          <a:spcPct val="0"/>
        </a:spcAft>
        <a:defRPr sz="12100">
          <a:solidFill>
            <a:schemeClr val="tx2"/>
          </a:solidFill>
          <a:latin typeface="Times New Roman" charset="0"/>
        </a:defRPr>
      </a:lvl7pPr>
      <a:lvl8pPr marL="1371600" algn="ctr" defTabSz="2508250" rtl="0" fontAlgn="base">
        <a:spcBef>
          <a:spcPct val="0"/>
        </a:spcBef>
        <a:spcAft>
          <a:spcPct val="0"/>
        </a:spcAft>
        <a:defRPr sz="12100">
          <a:solidFill>
            <a:schemeClr val="tx2"/>
          </a:solidFill>
          <a:latin typeface="Times New Roman" charset="0"/>
        </a:defRPr>
      </a:lvl8pPr>
      <a:lvl9pPr marL="1828800" algn="ctr" defTabSz="2508250" rtl="0" fontAlgn="base">
        <a:spcBef>
          <a:spcPct val="0"/>
        </a:spcBef>
        <a:spcAft>
          <a:spcPct val="0"/>
        </a:spcAft>
        <a:defRPr sz="12100">
          <a:solidFill>
            <a:schemeClr val="tx2"/>
          </a:solidFill>
          <a:latin typeface="Times New Roman" charset="0"/>
        </a:defRPr>
      </a:lvl9pPr>
    </p:titleStyle>
    <p:bodyStyle>
      <a:lvl1pPr marL="941388" indent="-941388" algn="l" defTabSz="2508250" rtl="0" eaLnBrk="0" fontAlgn="base" hangingPunct="0">
        <a:spcBef>
          <a:spcPct val="20000"/>
        </a:spcBef>
        <a:spcAft>
          <a:spcPct val="0"/>
        </a:spcAft>
        <a:buChar char="•"/>
        <a:defRPr sz="8800">
          <a:solidFill>
            <a:schemeClr val="tx1"/>
          </a:solidFill>
          <a:latin typeface="+mn-lt"/>
          <a:ea typeface="+mn-ea"/>
          <a:cs typeface="+mn-cs"/>
        </a:defRPr>
      </a:lvl1pPr>
      <a:lvl2pPr marL="2036763" indent="-782638" algn="l" defTabSz="2508250" rtl="0" eaLnBrk="0" fontAlgn="base" hangingPunct="0">
        <a:spcBef>
          <a:spcPct val="20000"/>
        </a:spcBef>
        <a:spcAft>
          <a:spcPct val="0"/>
        </a:spcAft>
        <a:buChar char="–"/>
        <a:defRPr sz="7700">
          <a:solidFill>
            <a:schemeClr val="tx1"/>
          </a:solidFill>
          <a:latin typeface="+mn-lt"/>
        </a:defRPr>
      </a:lvl2pPr>
      <a:lvl3pPr marL="3135313" indent="-627063" algn="l" defTabSz="2508250" rtl="0" eaLnBrk="0" fontAlgn="base" hangingPunct="0">
        <a:spcBef>
          <a:spcPct val="20000"/>
        </a:spcBef>
        <a:spcAft>
          <a:spcPct val="0"/>
        </a:spcAft>
        <a:buChar char="•"/>
        <a:defRPr sz="6600">
          <a:solidFill>
            <a:schemeClr val="tx1"/>
          </a:solidFill>
          <a:latin typeface="+mn-lt"/>
        </a:defRPr>
      </a:lvl3pPr>
      <a:lvl4pPr marL="4387850" indent="-625475" algn="l" defTabSz="2508250" rtl="0" eaLnBrk="0" fontAlgn="base" hangingPunct="0">
        <a:spcBef>
          <a:spcPct val="20000"/>
        </a:spcBef>
        <a:spcAft>
          <a:spcPct val="0"/>
        </a:spcAft>
        <a:buChar char="–"/>
        <a:defRPr sz="5500">
          <a:solidFill>
            <a:schemeClr val="tx1"/>
          </a:solidFill>
          <a:latin typeface="+mn-lt"/>
        </a:defRPr>
      </a:lvl4pPr>
      <a:lvl5pPr marL="5641975" indent="-627063" algn="l" defTabSz="2508250" rtl="0" eaLnBrk="0" fontAlgn="base" hangingPunct="0">
        <a:spcBef>
          <a:spcPct val="20000"/>
        </a:spcBef>
        <a:spcAft>
          <a:spcPct val="0"/>
        </a:spcAft>
        <a:buChar char="»"/>
        <a:defRPr sz="5500">
          <a:solidFill>
            <a:schemeClr val="tx1"/>
          </a:solidFill>
          <a:latin typeface="+mn-lt"/>
        </a:defRPr>
      </a:lvl5pPr>
      <a:lvl6pPr marL="6099175" indent="-627063" algn="l" defTabSz="2508250" rtl="0" fontAlgn="base">
        <a:spcBef>
          <a:spcPct val="20000"/>
        </a:spcBef>
        <a:spcAft>
          <a:spcPct val="0"/>
        </a:spcAft>
        <a:buChar char="»"/>
        <a:defRPr sz="5500">
          <a:solidFill>
            <a:schemeClr val="tx1"/>
          </a:solidFill>
          <a:latin typeface="+mn-lt"/>
        </a:defRPr>
      </a:lvl6pPr>
      <a:lvl7pPr marL="6556375" indent="-627063" algn="l" defTabSz="2508250" rtl="0" fontAlgn="base">
        <a:spcBef>
          <a:spcPct val="20000"/>
        </a:spcBef>
        <a:spcAft>
          <a:spcPct val="0"/>
        </a:spcAft>
        <a:buChar char="»"/>
        <a:defRPr sz="5500">
          <a:solidFill>
            <a:schemeClr val="tx1"/>
          </a:solidFill>
          <a:latin typeface="+mn-lt"/>
        </a:defRPr>
      </a:lvl7pPr>
      <a:lvl8pPr marL="7013575" indent="-627063" algn="l" defTabSz="2508250" rtl="0" fontAlgn="base">
        <a:spcBef>
          <a:spcPct val="20000"/>
        </a:spcBef>
        <a:spcAft>
          <a:spcPct val="0"/>
        </a:spcAft>
        <a:buChar char="»"/>
        <a:defRPr sz="5500">
          <a:solidFill>
            <a:schemeClr val="tx1"/>
          </a:solidFill>
          <a:latin typeface="+mn-lt"/>
        </a:defRPr>
      </a:lvl8pPr>
      <a:lvl9pPr marL="7470775" indent="-627063" algn="l" defTabSz="2508250" rtl="0" fontAlgn="base">
        <a:spcBef>
          <a:spcPct val="20000"/>
        </a:spcBef>
        <a:spcAft>
          <a:spcPct val="0"/>
        </a:spcAft>
        <a:buChar char="»"/>
        <a:defRPr sz="55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24.jpeg"/><Relationship Id="rId18" Type="http://schemas.openxmlformats.org/officeDocument/2006/relationships/image" Target="../media/image29.png"/><Relationship Id="rId26" Type="http://schemas.openxmlformats.org/officeDocument/2006/relationships/oleObject" Target="../embeddings/oleObject5.bin"/><Relationship Id="rId39" Type="http://schemas.openxmlformats.org/officeDocument/2006/relationships/image" Target="../media/image38.jpeg"/><Relationship Id="rId21" Type="http://schemas.openxmlformats.org/officeDocument/2006/relationships/image" Target="../media/image32.png"/><Relationship Id="rId34" Type="http://schemas.openxmlformats.org/officeDocument/2006/relationships/oleObject" Target="../embeddings/oleObject12.bin"/><Relationship Id="rId42" Type="http://schemas.openxmlformats.org/officeDocument/2006/relationships/image" Target="../media/image41.jpeg"/><Relationship Id="rId47" Type="http://schemas.openxmlformats.org/officeDocument/2006/relationships/image" Target="../media/image44.jpeg"/><Relationship Id="rId50" Type="http://schemas.openxmlformats.org/officeDocument/2006/relationships/image" Target="../media/image47.jpeg"/><Relationship Id="rId55" Type="http://schemas.openxmlformats.org/officeDocument/2006/relationships/image" Target="../media/image52.jpeg"/><Relationship Id="rId7" Type="http://schemas.openxmlformats.org/officeDocument/2006/relationships/image" Target="../media/image18.jpeg"/><Relationship Id="rId12" Type="http://schemas.openxmlformats.org/officeDocument/2006/relationships/image" Target="../media/image23.jpeg"/><Relationship Id="rId17" Type="http://schemas.openxmlformats.org/officeDocument/2006/relationships/image" Target="../media/image28.jpeg"/><Relationship Id="rId25" Type="http://schemas.openxmlformats.org/officeDocument/2006/relationships/oleObject" Target="../embeddings/oleObject4.bin"/><Relationship Id="rId33" Type="http://schemas.openxmlformats.org/officeDocument/2006/relationships/oleObject" Target="../embeddings/oleObject11.bin"/><Relationship Id="rId38" Type="http://schemas.openxmlformats.org/officeDocument/2006/relationships/image" Target="../media/image37.jpeg"/><Relationship Id="rId46" Type="http://schemas.openxmlformats.org/officeDocument/2006/relationships/image" Target="../media/image43.jpeg"/><Relationship Id="rId2" Type="http://schemas.openxmlformats.org/officeDocument/2006/relationships/slideLayout" Target="../slideLayouts/slideLayout7.xml"/><Relationship Id="rId16" Type="http://schemas.openxmlformats.org/officeDocument/2006/relationships/image" Target="../media/image27.png"/><Relationship Id="rId20" Type="http://schemas.openxmlformats.org/officeDocument/2006/relationships/image" Target="../media/image31.png"/><Relationship Id="rId29" Type="http://schemas.openxmlformats.org/officeDocument/2006/relationships/oleObject" Target="../embeddings/oleObject8.bin"/><Relationship Id="rId41" Type="http://schemas.openxmlformats.org/officeDocument/2006/relationships/image" Target="../media/image40.jpeg"/><Relationship Id="rId54" Type="http://schemas.openxmlformats.org/officeDocument/2006/relationships/image" Target="../media/image51.jpeg"/><Relationship Id="rId1" Type="http://schemas.openxmlformats.org/officeDocument/2006/relationships/vmlDrawing" Target="../drawings/vmlDrawing1.vml"/><Relationship Id="rId6" Type="http://schemas.openxmlformats.org/officeDocument/2006/relationships/image" Target="../media/image17.jpeg"/><Relationship Id="rId11" Type="http://schemas.openxmlformats.org/officeDocument/2006/relationships/image" Target="../media/image22.jpeg"/><Relationship Id="rId24" Type="http://schemas.openxmlformats.org/officeDocument/2006/relationships/oleObject" Target="../embeddings/oleObject3.bin"/><Relationship Id="rId32" Type="http://schemas.openxmlformats.org/officeDocument/2006/relationships/oleObject" Target="../embeddings/oleObject10.bin"/><Relationship Id="rId37" Type="http://schemas.openxmlformats.org/officeDocument/2006/relationships/image" Target="../media/image36.jpeg"/><Relationship Id="rId40" Type="http://schemas.openxmlformats.org/officeDocument/2006/relationships/image" Target="../media/image39.jpeg"/><Relationship Id="rId45" Type="http://schemas.openxmlformats.org/officeDocument/2006/relationships/oleObject" Target="../embeddings/oleObject14.bin"/><Relationship Id="rId53" Type="http://schemas.openxmlformats.org/officeDocument/2006/relationships/image" Target="../media/image50.jpeg"/><Relationship Id="rId5" Type="http://schemas.openxmlformats.org/officeDocument/2006/relationships/image" Target="../media/image16.jpeg"/><Relationship Id="rId15" Type="http://schemas.openxmlformats.org/officeDocument/2006/relationships/image" Target="../media/image26.jpeg"/><Relationship Id="rId23" Type="http://schemas.openxmlformats.org/officeDocument/2006/relationships/oleObject" Target="../embeddings/oleObject2.bin"/><Relationship Id="rId28" Type="http://schemas.openxmlformats.org/officeDocument/2006/relationships/oleObject" Target="../embeddings/oleObject7.bin"/><Relationship Id="rId36" Type="http://schemas.openxmlformats.org/officeDocument/2006/relationships/image" Target="../media/image35.jpeg"/><Relationship Id="rId49" Type="http://schemas.openxmlformats.org/officeDocument/2006/relationships/image" Target="../media/image46.jpeg"/><Relationship Id="rId57" Type="http://schemas.openxmlformats.org/officeDocument/2006/relationships/image" Target="../media/image54.jpeg"/><Relationship Id="rId10" Type="http://schemas.openxmlformats.org/officeDocument/2006/relationships/image" Target="../media/image21.jpeg"/><Relationship Id="rId19" Type="http://schemas.openxmlformats.org/officeDocument/2006/relationships/image" Target="../media/image30.jpeg"/><Relationship Id="rId31" Type="http://schemas.openxmlformats.org/officeDocument/2006/relationships/image" Target="../media/image33.jpeg"/><Relationship Id="rId44" Type="http://schemas.openxmlformats.org/officeDocument/2006/relationships/oleObject" Target="../embeddings/oleObject13.bin"/><Relationship Id="rId52" Type="http://schemas.openxmlformats.org/officeDocument/2006/relationships/image" Target="../media/image49.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jpeg"/><Relationship Id="rId22" Type="http://schemas.openxmlformats.org/officeDocument/2006/relationships/oleObject" Target="../embeddings/oleObject1.bin"/><Relationship Id="rId27" Type="http://schemas.openxmlformats.org/officeDocument/2006/relationships/oleObject" Target="../embeddings/oleObject6.bin"/><Relationship Id="rId30" Type="http://schemas.openxmlformats.org/officeDocument/2006/relationships/oleObject" Target="../embeddings/oleObject9.bin"/><Relationship Id="rId35" Type="http://schemas.openxmlformats.org/officeDocument/2006/relationships/image" Target="../media/image34.jpeg"/><Relationship Id="rId43" Type="http://schemas.openxmlformats.org/officeDocument/2006/relationships/image" Target="../media/image42.png"/><Relationship Id="rId48" Type="http://schemas.openxmlformats.org/officeDocument/2006/relationships/image" Target="../media/image45.jpeg"/><Relationship Id="rId56" Type="http://schemas.openxmlformats.org/officeDocument/2006/relationships/image" Target="../media/image53.jpeg"/><Relationship Id="rId8" Type="http://schemas.openxmlformats.org/officeDocument/2006/relationships/image" Target="../media/image19.jpeg"/><Relationship Id="rId51" Type="http://schemas.openxmlformats.org/officeDocument/2006/relationships/image" Target="../media/image48.jpeg"/><Relationship Id="rId3"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Picture 166" descr="Ne_r_6_18_10_shot87_36_46ms.jpg"/>
          <p:cNvPicPr>
            <a:picLocks noChangeAspect="1"/>
          </p:cNvPicPr>
          <p:nvPr/>
        </p:nvPicPr>
        <p:blipFill>
          <a:blip r:embed="rId4" cstate="print"/>
          <a:stretch>
            <a:fillRect/>
          </a:stretch>
        </p:blipFill>
        <p:spPr>
          <a:xfrm>
            <a:off x="25069800" y="14401800"/>
            <a:ext cx="1981200" cy="1368266"/>
          </a:xfrm>
          <a:prstGeom prst="rect">
            <a:avLst/>
          </a:prstGeom>
        </p:spPr>
      </p:pic>
      <p:pic>
        <p:nvPicPr>
          <p:cNvPr id="166" name="Picture 165" descr="PSD_f_Nedlch6_6_18_10Shot83_30_40ms.jpg"/>
          <p:cNvPicPr>
            <a:picLocks noChangeAspect="1"/>
          </p:cNvPicPr>
          <p:nvPr/>
        </p:nvPicPr>
        <p:blipFill>
          <a:blip r:embed="rId5" cstate="print"/>
          <a:stretch>
            <a:fillRect/>
          </a:stretch>
        </p:blipFill>
        <p:spPr>
          <a:xfrm>
            <a:off x="22707600" y="14401800"/>
            <a:ext cx="2057398" cy="1388338"/>
          </a:xfrm>
          <a:prstGeom prst="rect">
            <a:avLst/>
          </a:prstGeom>
        </p:spPr>
      </p:pic>
      <p:pic>
        <p:nvPicPr>
          <p:cNvPr id="164" name="Picture 163" descr="ne_W_Halpha_wavelet_6_18_10shot87.jpg"/>
          <p:cNvPicPr>
            <a:picLocks noChangeAspect="1"/>
          </p:cNvPicPr>
          <p:nvPr/>
        </p:nvPicPr>
        <p:blipFill>
          <a:blip r:embed="rId6" cstate="print"/>
          <a:stretch>
            <a:fillRect/>
          </a:stretch>
        </p:blipFill>
        <p:spPr>
          <a:xfrm>
            <a:off x="24917400" y="12268200"/>
            <a:ext cx="2438400" cy="1724025"/>
          </a:xfrm>
          <a:prstGeom prst="rect">
            <a:avLst/>
          </a:prstGeom>
        </p:spPr>
      </p:pic>
      <p:pic>
        <p:nvPicPr>
          <p:cNvPr id="333" name="Picture 7" descr="Ne_Wdai_ECE_ntilde_wavelet_3_24_09shot71.jpg"/>
          <p:cNvPicPr>
            <a:picLocks noChangeAspect="1"/>
          </p:cNvPicPr>
          <p:nvPr/>
        </p:nvPicPr>
        <p:blipFill>
          <a:blip r:embed="rId7" cstate="print"/>
          <a:srcRect/>
          <a:stretch>
            <a:fillRect/>
          </a:stretch>
        </p:blipFill>
        <p:spPr bwMode="auto">
          <a:xfrm>
            <a:off x="30175200" y="2209800"/>
            <a:ext cx="2843472" cy="1905000"/>
          </a:xfrm>
          <a:prstGeom prst="rect">
            <a:avLst/>
          </a:prstGeom>
          <a:noFill/>
          <a:ln w="9525">
            <a:noFill/>
            <a:miter lim="800000"/>
            <a:headEnd/>
            <a:tailEnd/>
          </a:ln>
        </p:spPr>
      </p:pic>
      <p:pic>
        <p:nvPicPr>
          <p:cNvPr id="135" name="Picture 134" descr="Te_Methane_50kW_QHS_4_28_2011shot88_100.jpg"/>
          <p:cNvPicPr>
            <a:picLocks noChangeAspect="1"/>
          </p:cNvPicPr>
          <p:nvPr/>
        </p:nvPicPr>
        <p:blipFill>
          <a:blip r:embed="rId8" cstate="print"/>
          <a:stretch>
            <a:fillRect/>
          </a:stretch>
        </p:blipFill>
        <p:spPr>
          <a:xfrm>
            <a:off x="17449800" y="13563600"/>
            <a:ext cx="2546683" cy="1676400"/>
          </a:xfrm>
          <a:prstGeom prst="rect">
            <a:avLst/>
          </a:prstGeom>
        </p:spPr>
      </p:pic>
      <p:sp>
        <p:nvSpPr>
          <p:cNvPr id="139" name="TextBox 138"/>
          <p:cNvSpPr txBox="1"/>
          <p:nvPr/>
        </p:nvSpPr>
        <p:spPr>
          <a:xfrm>
            <a:off x="13182600" y="13030200"/>
            <a:ext cx="4343400" cy="2438400"/>
          </a:xfrm>
          <a:prstGeom prst="rect">
            <a:avLst/>
          </a:prstGeom>
          <a:solidFill>
            <a:schemeClr val="bg1"/>
          </a:solidFill>
          <a:ln>
            <a:noFill/>
          </a:ln>
          <a:effectLst/>
        </p:spPr>
        <p:txBody>
          <a:bodyPr vert="horz" wrap="none" lIns="91440" tIns="45720" rIns="91440" bIns="45720" rtlCol="0" anchor="ctr">
            <a:noAutofit/>
          </a:bodyPr>
          <a:lstStyle/>
          <a:p>
            <a:pPr marL="457200" marR="0" indent="-457200" algn="l" defTabSz="914400" rtl="0" eaLnBrk="1" fontAlgn="auto" latinLnBrk="0" hangingPunct="1">
              <a:lnSpc>
                <a:spcPct val="100000"/>
              </a:lnSpc>
              <a:spcBef>
                <a:spcPct val="0"/>
              </a:spcBef>
              <a:spcAft>
                <a:spcPts val="0"/>
              </a:spcAft>
              <a:buClrTx/>
              <a:buSzTx/>
              <a:tabLst/>
            </a:pPr>
            <a:r>
              <a:rPr kumimoji="0" lang="en-US" b="0" i="0" u="none" strike="noStrike" kern="1200" cap="none" spc="0" normalizeH="0" noProof="0" dirty="0" smtClean="0">
                <a:ln>
                  <a:noFill/>
                </a:ln>
                <a:solidFill>
                  <a:srgbClr val="0000FF"/>
                </a:solidFill>
                <a:effectLst/>
                <a:uLnTx/>
                <a:uFillTx/>
                <a:latin typeface="Times New Roman" pitchFamily="18" charset="0"/>
                <a:ea typeface="+mj-ea"/>
                <a:cs typeface="+mj-cs"/>
              </a:rPr>
              <a:t>1)  For </a:t>
            </a:r>
            <a:r>
              <a:rPr kumimoji="0" lang="en-US" b="0" i="0" u="none" strike="noStrike" kern="1200" cap="none" spc="0" normalizeH="0" noProof="0" dirty="0" smtClean="0">
                <a:ln>
                  <a:noFill/>
                </a:ln>
                <a:solidFill>
                  <a:srgbClr val="0000FF"/>
                </a:solidFill>
                <a:effectLst/>
                <a:uLnTx/>
                <a:uFillTx/>
                <a:latin typeface="Times New Roman" pitchFamily="18" charset="0"/>
                <a:ea typeface="+mj-ea"/>
                <a:cs typeface="+mj-cs"/>
              </a:rPr>
              <a:t>equivalent ECRH power, off-axis </a:t>
            </a:r>
            <a:r>
              <a:rPr kumimoji="0" lang="en-US" b="0" i="0" u="none" strike="noStrike" kern="1200" cap="none" spc="0" normalizeH="0" noProof="0" dirty="0" smtClean="0">
                <a:ln>
                  <a:noFill/>
                </a:ln>
                <a:solidFill>
                  <a:srgbClr val="0000FF"/>
                </a:solidFill>
                <a:effectLst/>
                <a:uLnTx/>
                <a:uFillTx/>
                <a:latin typeface="Times New Roman" pitchFamily="18" charset="0"/>
                <a:ea typeface="+mj-ea"/>
                <a:cs typeface="+mj-cs"/>
              </a:rPr>
              <a:t>heating </a:t>
            </a:r>
          </a:p>
          <a:p>
            <a:pPr marL="457200" marR="0" indent="-457200" algn="l" defTabSz="914400" rtl="0" eaLnBrk="1" fontAlgn="auto" latinLnBrk="0" hangingPunct="1">
              <a:lnSpc>
                <a:spcPct val="100000"/>
              </a:lnSpc>
              <a:spcBef>
                <a:spcPct val="0"/>
              </a:spcBef>
              <a:spcAft>
                <a:spcPts val="0"/>
              </a:spcAft>
              <a:buClrTx/>
              <a:buSzTx/>
              <a:tabLst/>
            </a:pPr>
            <a:r>
              <a:rPr lang="en-US" dirty="0" smtClean="0">
                <a:solidFill>
                  <a:srgbClr val="0000FF"/>
                </a:solidFill>
                <a:latin typeface="Times New Roman" pitchFamily="18" charset="0"/>
                <a:ea typeface="+mj-ea"/>
                <a:cs typeface="+mj-cs"/>
              </a:rPr>
              <a:t> </a:t>
            </a:r>
            <a:r>
              <a:rPr lang="en-US" dirty="0" smtClean="0">
                <a:solidFill>
                  <a:srgbClr val="0000FF"/>
                </a:solidFill>
                <a:latin typeface="Times New Roman" pitchFamily="18" charset="0"/>
                <a:ea typeface="+mj-ea"/>
                <a:cs typeface="+mj-cs"/>
              </a:rPr>
              <a:t>     </a:t>
            </a:r>
            <a:r>
              <a:rPr kumimoji="0" lang="en-US" b="0" i="0" u="none" strike="noStrike" kern="1200" cap="none" spc="0" normalizeH="0" noProof="0" dirty="0" smtClean="0">
                <a:ln>
                  <a:noFill/>
                </a:ln>
                <a:solidFill>
                  <a:srgbClr val="0000FF"/>
                </a:solidFill>
                <a:effectLst/>
                <a:uLnTx/>
                <a:uFillTx/>
                <a:latin typeface="Times New Roman" pitchFamily="18" charset="0"/>
                <a:ea typeface="+mj-ea"/>
                <a:cs typeface="+mj-cs"/>
              </a:rPr>
              <a:t>results </a:t>
            </a:r>
            <a:r>
              <a:rPr kumimoji="0" lang="en-US" b="0" i="0" u="none" strike="noStrike" kern="1200" cap="none" spc="0" normalizeH="0" noProof="0" dirty="0" smtClean="0">
                <a:ln>
                  <a:noFill/>
                </a:ln>
                <a:solidFill>
                  <a:srgbClr val="0000FF"/>
                </a:solidFill>
                <a:effectLst/>
                <a:uLnTx/>
                <a:uFillTx/>
                <a:latin typeface="Times New Roman" pitchFamily="18" charset="0"/>
                <a:ea typeface="+mj-ea"/>
                <a:cs typeface="+mj-cs"/>
              </a:rPr>
              <a:t>in lower stored energy </a:t>
            </a:r>
            <a:r>
              <a:rPr kumimoji="0" lang="en-US" b="0" i="0" u="none" strike="noStrike" kern="1200" cap="none" spc="0" normalizeH="0" noProof="0" dirty="0" smtClean="0">
                <a:ln>
                  <a:noFill/>
                </a:ln>
                <a:solidFill>
                  <a:srgbClr val="0000FF"/>
                </a:solidFill>
                <a:effectLst/>
                <a:uLnTx/>
                <a:uFillTx/>
                <a:latin typeface="Times New Roman" pitchFamily="18" charset="0"/>
                <a:ea typeface="+mj-ea"/>
                <a:cs typeface="+mj-cs"/>
              </a:rPr>
              <a:t>and </a:t>
            </a:r>
            <a:r>
              <a:rPr kumimoji="0" lang="en-US" b="0" i="0" u="none" strike="noStrike" kern="1200" cap="none" spc="0" normalizeH="0" noProof="0" dirty="0" smtClean="0">
                <a:ln>
                  <a:noFill/>
                </a:ln>
                <a:solidFill>
                  <a:srgbClr val="0000FF"/>
                </a:solidFill>
                <a:effectLst/>
                <a:uLnTx/>
                <a:uFillTx/>
                <a:latin typeface="Times New Roman" pitchFamily="18" charset="0"/>
                <a:ea typeface="+mj-ea"/>
                <a:cs typeface="+mj-cs"/>
              </a:rPr>
              <a:t>lower core </a:t>
            </a:r>
            <a:endParaRPr kumimoji="0" lang="en-US" b="0" i="0" u="none" strike="noStrike" kern="1200" cap="none" spc="0" normalizeH="0" noProof="0" dirty="0" smtClean="0">
              <a:ln>
                <a:noFill/>
              </a:ln>
              <a:solidFill>
                <a:srgbClr val="0000FF"/>
              </a:solidFill>
              <a:effectLst/>
              <a:uLnTx/>
              <a:uFillTx/>
              <a:latin typeface="Times New Roman" pitchFamily="18" charset="0"/>
              <a:ea typeface="+mj-ea"/>
              <a:cs typeface="+mj-cs"/>
            </a:endParaRPr>
          </a:p>
          <a:p>
            <a:pPr marL="457200" marR="0" indent="-457200" algn="l" defTabSz="914400" rtl="0" eaLnBrk="1" fontAlgn="auto" latinLnBrk="0" hangingPunct="1">
              <a:lnSpc>
                <a:spcPct val="100000"/>
              </a:lnSpc>
              <a:spcBef>
                <a:spcPct val="0"/>
              </a:spcBef>
              <a:spcAft>
                <a:spcPts val="0"/>
              </a:spcAft>
              <a:buClrTx/>
              <a:buSzTx/>
              <a:tabLst/>
            </a:pPr>
            <a:r>
              <a:rPr lang="en-US" dirty="0" smtClean="0">
                <a:solidFill>
                  <a:srgbClr val="0000FF"/>
                </a:solidFill>
                <a:latin typeface="Times New Roman" pitchFamily="18" charset="0"/>
                <a:ea typeface="+mj-ea"/>
                <a:cs typeface="+mj-cs"/>
              </a:rPr>
              <a:t> </a:t>
            </a:r>
            <a:r>
              <a:rPr lang="en-US" dirty="0" smtClean="0">
                <a:solidFill>
                  <a:srgbClr val="0000FF"/>
                </a:solidFill>
                <a:latin typeface="Times New Roman" pitchFamily="18" charset="0"/>
                <a:ea typeface="+mj-ea"/>
                <a:cs typeface="+mj-cs"/>
              </a:rPr>
              <a:t>     </a:t>
            </a:r>
            <a:r>
              <a:rPr kumimoji="0" lang="en-US" b="0" i="0" u="none" strike="noStrike" kern="1200" cap="none" spc="0" normalizeH="0" noProof="0" dirty="0" smtClean="0">
                <a:ln>
                  <a:noFill/>
                </a:ln>
                <a:solidFill>
                  <a:srgbClr val="0000FF"/>
                </a:solidFill>
                <a:effectLst/>
                <a:uLnTx/>
                <a:uFillTx/>
                <a:latin typeface="Times New Roman" pitchFamily="18" charset="0"/>
                <a:ea typeface="+mj-ea"/>
                <a:cs typeface="+mj-cs"/>
              </a:rPr>
              <a:t>temperature </a:t>
            </a:r>
            <a:endParaRPr kumimoji="0" lang="en-US" b="0" i="0" u="none" strike="noStrike" kern="1200" cap="none" spc="0" normalizeH="0" noProof="0" dirty="0" smtClean="0">
              <a:ln>
                <a:noFill/>
              </a:ln>
              <a:solidFill>
                <a:srgbClr val="0000FF"/>
              </a:solidFill>
              <a:effectLst/>
              <a:uLnTx/>
              <a:uFillTx/>
              <a:latin typeface="Times New Roman" pitchFamily="18" charset="0"/>
              <a:ea typeface="+mj-ea"/>
              <a:cs typeface="+mj-cs"/>
            </a:endParaRPr>
          </a:p>
          <a:p>
            <a:pPr marL="457200" marR="0" indent="-457200" algn="l" defTabSz="914400" rtl="0" eaLnBrk="1" fontAlgn="auto" latinLnBrk="0" hangingPunct="1">
              <a:lnSpc>
                <a:spcPct val="100000"/>
              </a:lnSpc>
              <a:spcBef>
                <a:spcPct val="0"/>
              </a:spcBef>
              <a:spcAft>
                <a:spcPts val="0"/>
              </a:spcAft>
              <a:buClrTx/>
              <a:buSzTx/>
              <a:tabLst/>
            </a:pPr>
            <a:r>
              <a:rPr lang="en-US" dirty="0" smtClean="0">
                <a:solidFill>
                  <a:srgbClr val="0000FF"/>
                </a:solidFill>
                <a:latin typeface="Times New Roman" pitchFamily="18" charset="0"/>
                <a:ea typeface="+mj-ea"/>
                <a:cs typeface="+mj-cs"/>
              </a:rPr>
              <a:t>2)  Plasma </a:t>
            </a:r>
            <a:r>
              <a:rPr lang="en-US" dirty="0" smtClean="0">
                <a:solidFill>
                  <a:srgbClr val="0000FF"/>
                </a:solidFill>
                <a:latin typeface="Times New Roman" pitchFamily="18" charset="0"/>
                <a:ea typeface="+mj-ea"/>
                <a:cs typeface="+mj-cs"/>
              </a:rPr>
              <a:t>flow is significantly reduced </a:t>
            </a:r>
            <a:r>
              <a:rPr lang="en-US" dirty="0" smtClean="0">
                <a:solidFill>
                  <a:srgbClr val="0000FF"/>
                </a:solidFill>
                <a:latin typeface="Times New Roman" pitchFamily="18" charset="0"/>
                <a:ea typeface="+mj-ea"/>
                <a:cs typeface="+mj-cs"/>
              </a:rPr>
              <a:t>with </a:t>
            </a:r>
          </a:p>
          <a:p>
            <a:pPr marL="457200" marR="0" indent="-457200" algn="l" defTabSz="914400" rtl="0" eaLnBrk="1" fontAlgn="auto" latinLnBrk="0" hangingPunct="1">
              <a:lnSpc>
                <a:spcPct val="100000"/>
              </a:lnSpc>
              <a:spcBef>
                <a:spcPct val="0"/>
              </a:spcBef>
              <a:spcAft>
                <a:spcPts val="0"/>
              </a:spcAft>
              <a:buClrTx/>
              <a:buSzTx/>
              <a:tabLst/>
            </a:pPr>
            <a:r>
              <a:rPr lang="en-US" dirty="0" smtClean="0">
                <a:solidFill>
                  <a:srgbClr val="0000FF"/>
                </a:solidFill>
                <a:latin typeface="Times New Roman" pitchFamily="18" charset="0"/>
                <a:ea typeface="+mj-ea"/>
                <a:cs typeface="+mj-cs"/>
              </a:rPr>
              <a:t>     off-axis </a:t>
            </a:r>
            <a:r>
              <a:rPr lang="en-US" dirty="0" smtClean="0">
                <a:solidFill>
                  <a:srgbClr val="0000FF"/>
                </a:solidFill>
                <a:latin typeface="Times New Roman" pitchFamily="18" charset="0"/>
                <a:ea typeface="+mj-ea"/>
                <a:cs typeface="+mj-cs"/>
              </a:rPr>
              <a:t>heating. Doppler shift cannot </a:t>
            </a:r>
            <a:r>
              <a:rPr lang="en-US" dirty="0" smtClean="0">
                <a:solidFill>
                  <a:srgbClr val="0000FF"/>
                </a:solidFill>
                <a:latin typeface="Times New Roman" pitchFamily="18" charset="0"/>
                <a:ea typeface="+mj-ea"/>
                <a:cs typeface="+mj-cs"/>
              </a:rPr>
              <a:t>account </a:t>
            </a:r>
          </a:p>
          <a:p>
            <a:pPr marL="457200" marR="0" indent="-457200" algn="l" defTabSz="914400" rtl="0" eaLnBrk="1" fontAlgn="auto" latinLnBrk="0" hangingPunct="1">
              <a:lnSpc>
                <a:spcPct val="100000"/>
              </a:lnSpc>
              <a:spcBef>
                <a:spcPct val="0"/>
              </a:spcBef>
              <a:spcAft>
                <a:spcPts val="0"/>
              </a:spcAft>
              <a:buClrTx/>
              <a:buSzTx/>
              <a:tabLst/>
            </a:pPr>
            <a:r>
              <a:rPr lang="en-US" dirty="0" smtClean="0">
                <a:solidFill>
                  <a:srgbClr val="0000FF"/>
                </a:solidFill>
                <a:latin typeface="Times New Roman" pitchFamily="18" charset="0"/>
                <a:ea typeface="+mj-ea"/>
                <a:cs typeface="+mj-cs"/>
              </a:rPr>
              <a:t> </a:t>
            </a:r>
            <a:r>
              <a:rPr lang="en-US" dirty="0" smtClean="0">
                <a:solidFill>
                  <a:srgbClr val="0000FF"/>
                </a:solidFill>
                <a:latin typeface="Times New Roman" pitchFamily="18" charset="0"/>
                <a:ea typeface="+mj-ea"/>
                <a:cs typeface="+mj-cs"/>
              </a:rPr>
              <a:t>    </a:t>
            </a:r>
            <a:r>
              <a:rPr lang="en-US" dirty="0" smtClean="0">
                <a:solidFill>
                  <a:srgbClr val="0000FF"/>
                </a:solidFill>
                <a:latin typeface="Times New Roman" pitchFamily="18" charset="0"/>
                <a:ea typeface="+mj-ea"/>
                <a:cs typeface="+mj-cs"/>
              </a:rPr>
              <a:t>for </a:t>
            </a:r>
            <a:r>
              <a:rPr lang="en-US" dirty="0" smtClean="0">
                <a:solidFill>
                  <a:srgbClr val="0000FF"/>
                </a:solidFill>
                <a:latin typeface="Times New Roman" pitchFamily="18" charset="0"/>
                <a:ea typeface="+mj-ea"/>
                <a:cs typeface="+mj-cs"/>
              </a:rPr>
              <a:t>change in frequency or amplitude </a:t>
            </a:r>
            <a:r>
              <a:rPr lang="en-US" dirty="0" smtClean="0">
                <a:solidFill>
                  <a:srgbClr val="0000FF"/>
                </a:solidFill>
                <a:latin typeface="Times New Roman" pitchFamily="18" charset="0"/>
                <a:ea typeface="+mj-ea"/>
                <a:cs typeface="+mj-cs"/>
              </a:rPr>
              <a:t>of </a:t>
            </a:r>
            <a:r>
              <a:rPr lang="en-US" dirty="0" smtClean="0">
                <a:solidFill>
                  <a:srgbClr val="0000FF"/>
                </a:solidFill>
                <a:latin typeface="Times New Roman" pitchFamily="18" charset="0"/>
                <a:ea typeface="+mj-ea"/>
                <a:cs typeface="+mj-cs"/>
              </a:rPr>
              <a:t>density </a:t>
            </a:r>
            <a:endParaRPr lang="en-US" dirty="0" smtClean="0">
              <a:solidFill>
                <a:srgbClr val="0000FF"/>
              </a:solidFill>
              <a:latin typeface="Times New Roman" pitchFamily="18" charset="0"/>
              <a:ea typeface="+mj-ea"/>
              <a:cs typeface="+mj-cs"/>
            </a:endParaRPr>
          </a:p>
          <a:p>
            <a:pPr marL="457200" marR="0" indent="-457200" algn="l" defTabSz="914400" rtl="0" eaLnBrk="1" fontAlgn="auto" latinLnBrk="0" hangingPunct="1">
              <a:lnSpc>
                <a:spcPct val="100000"/>
              </a:lnSpc>
              <a:spcBef>
                <a:spcPct val="0"/>
              </a:spcBef>
              <a:spcAft>
                <a:spcPts val="0"/>
              </a:spcAft>
              <a:buClrTx/>
              <a:buSzTx/>
              <a:tabLst/>
            </a:pPr>
            <a:r>
              <a:rPr lang="en-US" dirty="0" smtClean="0">
                <a:solidFill>
                  <a:srgbClr val="0000FF"/>
                </a:solidFill>
                <a:latin typeface="Times New Roman" pitchFamily="18" charset="0"/>
                <a:ea typeface="+mj-ea"/>
                <a:cs typeface="+mj-cs"/>
              </a:rPr>
              <a:t> </a:t>
            </a:r>
            <a:r>
              <a:rPr lang="en-US" dirty="0" smtClean="0">
                <a:solidFill>
                  <a:srgbClr val="0000FF"/>
                </a:solidFill>
                <a:latin typeface="Times New Roman" pitchFamily="18" charset="0"/>
                <a:ea typeface="+mj-ea"/>
                <a:cs typeface="+mj-cs"/>
              </a:rPr>
              <a:t>    </a:t>
            </a:r>
            <a:r>
              <a:rPr lang="en-US" dirty="0" smtClean="0">
                <a:solidFill>
                  <a:srgbClr val="0000FF"/>
                </a:solidFill>
                <a:latin typeface="Times New Roman" pitchFamily="18" charset="0"/>
                <a:ea typeface="+mj-ea"/>
                <a:cs typeface="+mj-cs"/>
              </a:rPr>
              <a:t>fluctuations</a:t>
            </a:r>
            <a:endParaRPr lang="en-US" dirty="0" smtClean="0">
              <a:solidFill>
                <a:srgbClr val="0000FF"/>
              </a:solidFill>
              <a:latin typeface="Times New Roman" pitchFamily="18" charset="0"/>
              <a:ea typeface="+mj-ea"/>
              <a:cs typeface="+mj-cs"/>
            </a:endParaRPr>
          </a:p>
          <a:p>
            <a:pPr marL="457200" marR="0" indent="-457200" algn="l" defTabSz="914400" rtl="0" eaLnBrk="1" fontAlgn="auto" latinLnBrk="0" hangingPunct="1">
              <a:lnSpc>
                <a:spcPct val="100000"/>
              </a:lnSpc>
              <a:spcBef>
                <a:spcPct val="0"/>
              </a:spcBef>
              <a:spcAft>
                <a:spcPts val="0"/>
              </a:spcAft>
              <a:buClrTx/>
              <a:buSzTx/>
              <a:tabLst/>
            </a:pPr>
            <a:r>
              <a:rPr lang="en-US" dirty="0" smtClean="0">
                <a:solidFill>
                  <a:srgbClr val="0000FF"/>
                </a:solidFill>
                <a:latin typeface="Times New Roman" pitchFamily="18" charset="0"/>
                <a:ea typeface="+mj-ea"/>
                <a:cs typeface="+mj-cs"/>
              </a:rPr>
              <a:t>3)  Increased </a:t>
            </a:r>
            <a:r>
              <a:rPr lang="en-US" dirty="0" smtClean="0">
                <a:solidFill>
                  <a:srgbClr val="0000FF"/>
                </a:solidFill>
                <a:latin typeface="Times New Roman" pitchFamily="18" charset="0"/>
                <a:ea typeface="+mj-ea"/>
                <a:cs typeface="+mj-cs"/>
              </a:rPr>
              <a:t>core density fluctuations with </a:t>
            </a:r>
            <a:r>
              <a:rPr lang="en-US" dirty="0" smtClean="0">
                <a:solidFill>
                  <a:srgbClr val="0000FF"/>
                </a:solidFill>
                <a:latin typeface="Times New Roman" pitchFamily="18" charset="0"/>
                <a:ea typeface="+mj-ea"/>
                <a:cs typeface="+mj-cs"/>
              </a:rPr>
              <a:t>off-axis</a:t>
            </a:r>
          </a:p>
          <a:p>
            <a:pPr marL="457200" marR="0" indent="-457200" algn="l" defTabSz="914400" rtl="0" eaLnBrk="1" fontAlgn="auto" latinLnBrk="0" hangingPunct="1">
              <a:lnSpc>
                <a:spcPct val="100000"/>
              </a:lnSpc>
              <a:spcBef>
                <a:spcPct val="0"/>
              </a:spcBef>
              <a:spcAft>
                <a:spcPts val="0"/>
              </a:spcAft>
              <a:buClrTx/>
              <a:buSzTx/>
              <a:tabLst/>
            </a:pPr>
            <a:r>
              <a:rPr lang="en-US" dirty="0" smtClean="0">
                <a:solidFill>
                  <a:srgbClr val="0000FF"/>
                </a:solidFill>
                <a:latin typeface="Times New Roman" pitchFamily="18" charset="0"/>
                <a:ea typeface="+mj-ea"/>
                <a:cs typeface="+mj-cs"/>
              </a:rPr>
              <a:t>     heating </a:t>
            </a:r>
            <a:r>
              <a:rPr lang="en-US" dirty="0" smtClean="0">
                <a:solidFill>
                  <a:srgbClr val="0000FF"/>
                </a:solidFill>
                <a:latin typeface="Times New Roman" pitchFamily="18" charset="0"/>
                <a:ea typeface="+mj-ea"/>
                <a:cs typeface="+mj-cs"/>
              </a:rPr>
              <a:t>; may act to degrade </a:t>
            </a:r>
            <a:r>
              <a:rPr lang="en-US" dirty="0" smtClean="0">
                <a:solidFill>
                  <a:srgbClr val="0000FF"/>
                </a:solidFill>
                <a:latin typeface="Times New Roman" pitchFamily="18" charset="0"/>
                <a:ea typeface="+mj-ea"/>
                <a:cs typeface="+mj-cs"/>
              </a:rPr>
              <a:t>energy </a:t>
            </a:r>
            <a:r>
              <a:rPr lang="en-US" dirty="0" smtClean="0">
                <a:solidFill>
                  <a:srgbClr val="0000FF"/>
                </a:solidFill>
                <a:latin typeface="Times New Roman" pitchFamily="18" charset="0"/>
                <a:ea typeface="+mj-ea"/>
                <a:cs typeface="+mj-cs"/>
              </a:rPr>
              <a:t>confinement</a:t>
            </a:r>
            <a:endParaRPr kumimoji="0" lang="en-US" b="0" i="0" u="none" strike="noStrike" kern="1200" cap="none" spc="0" normalizeH="0" noProof="0" dirty="0" smtClean="0">
              <a:ln>
                <a:noFill/>
              </a:ln>
              <a:solidFill>
                <a:srgbClr val="0000FF"/>
              </a:solidFill>
              <a:effectLst/>
              <a:uLnTx/>
              <a:uFillTx/>
              <a:latin typeface="Times New Roman" pitchFamily="18" charset="0"/>
              <a:ea typeface="+mj-ea"/>
              <a:cs typeface="+mj-cs"/>
            </a:endParaRPr>
          </a:p>
        </p:txBody>
      </p:sp>
      <p:pic>
        <p:nvPicPr>
          <p:cNvPr id="124" name="Picture 123" descr="PSD_CH4_4_28_11shot92_97_43.jpg"/>
          <p:cNvPicPr>
            <a:picLocks noChangeAspect="1"/>
          </p:cNvPicPr>
          <p:nvPr/>
        </p:nvPicPr>
        <p:blipFill>
          <a:blip r:embed="rId9" cstate="print"/>
          <a:stretch>
            <a:fillRect/>
          </a:stretch>
        </p:blipFill>
        <p:spPr>
          <a:xfrm>
            <a:off x="18821400" y="7162800"/>
            <a:ext cx="2819399" cy="1855919"/>
          </a:xfrm>
          <a:prstGeom prst="rect">
            <a:avLst/>
          </a:prstGeom>
        </p:spPr>
      </p:pic>
      <p:pic>
        <p:nvPicPr>
          <p:cNvPr id="126" name="Picture 125" descr="PSD_DiffCH87_4_28_11shot92_97_43.jpg"/>
          <p:cNvPicPr>
            <a:picLocks noChangeAspect="1"/>
          </p:cNvPicPr>
          <p:nvPr/>
        </p:nvPicPr>
        <p:blipFill>
          <a:blip r:embed="rId10" cstate="print"/>
          <a:stretch>
            <a:fillRect/>
          </a:stretch>
        </p:blipFill>
        <p:spPr>
          <a:xfrm>
            <a:off x="10287000" y="10363200"/>
            <a:ext cx="2935967" cy="1981200"/>
          </a:xfrm>
          <a:prstGeom prst="rect">
            <a:avLst/>
          </a:prstGeom>
        </p:spPr>
      </p:pic>
      <p:pic>
        <p:nvPicPr>
          <p:cNvPr id="112" name="Picture 111" descr="ne_W_ECE_Diffch76_4_28_11shot92_97.jpg"/>
          <p:cNvPicPr>
            <a:picLocks noChangeAspect="1"/>
          </p:cNvPicPr>
          <p:nvPr/>
        </p:nvPicPr>
        <p:blipFill>
          <a:blip r:embed="rId11" cstate="print"/>
          <a:stretch>
            <a:fillRect/>
          </a:stretch>
        </p:blipFill>
        <p:spPr>
          <a:xfrm>
            <a:off x="9601200" y="6553199"/>
            <a:ext cx="3276600" cy="2252341"/>
          </a:xfrm>
          <a:prstGeom prst="rect">
            <a:avLst/>
          </a:prstGeom>
        </p:spPr>
      </p:pic>
      <p:sp>
        <p:nvSpPr>
          <p:cNvPr id="106" name="TextBox 105"/>
          <p:cNvSpPr txBox="1"/>
          <p:nvPr/>
        </p:nvSpPr>
        <p:spPr>
          <a:xfrm>
            <a:off x="19888200" y="2743200"/>
            <a:ext cx="2514600" cy="685800"/>
          </a:xfrm>
          <a:prstGeom prst="rect">
            <a:avLst/>
          </a:prstGeom>
          <a:solidFill>
            <a:schemeClr val="bg1"/>
          </a:solidFill>
          <a:ln>
            <a:noFill/>
          </a:ln>
          <a:effectLst/>
        </p:spPr>
        <p:txBody>
          <a:bodyPr vert="horz" wrap="none" lIns="91440" tIns="45720" rIns="91440" bIns="45720" rtlCol="0" anchor="ctr">
            <a:normAutofit/>
          </a:bodyPr>
          <a:lstStyle/>
          <a:p>
            <a:pPr marL="0" marR="0" indent="0" defTabSz="914400" rtl="0" eaLnBrk="1" fontAlgn="auto" latinLnBrk="0" hangingPunct="1">
              <a:lnSpc>
                <a:spcPct val="100000"/>
              </a:lnSpc>
              <a:spcBef>
                <a:spcPct val="0"/>
              </a:spcBef>
              <a:spcAft>
                <a:spcPts val="0"/>
              </a:spcAft>
              <a:buClrTx/>
              <a:buSzTx/>
              <a:buFontTx/>
              <a:buNone/>
              <a:tabLst/>
            </a:pPr>
            <a:r>
              <a:rPr kumimoji="0" lang="en-US" b="0" i="0" u="none" strike="noStrike" kern="1200" cap="none" spc="0" normalizeH="0" noProof="0" dirty="0" smtClean="0">
                <a:ln>
                  <a:noFill/>
                </a:ln>
                <a:effectLst/>
                <a:uLnTx/>
                <a:uFillTx/>
                <a:latin typeface="+mj-lt"/>
                <a:ea typeface="+mj-ea"/>
                <a:cs typeface="+mj-cs"/>
              </a:rPr>
              <a:t>Provides measure of </a:t>
            </a:r>
          </a:p>
          <a:p>
            <a:pPr marL="0" marR="0" indent="0" defTabSz="914400" rtl="0" eaLnBrk="1" fontAlgn="auto" latinLnBrk="0" hangingPunct="1">
              <a:lnSpc>
                <a:spcPct val="100000"/>
              </a:lnSpc>
              <a:spcBef>
                <a:spcPct val="0"/>
              </a:spcBef>
              <a:spcAft>
                <a:spcPts val="0"/>
              </a:spcAft>
              <a:buClrTx/>
              <a:buSzTx/>
              <a:buFontTx/>
              <a:buNone/>
              <a:tabLst/>
            </a:pPr>
            <a:r>
              <a:rPr kumimoji="0" lang="en-US" b="0" i="0" u="none" strike="noStrike" kern="1200" cap="none" spc="0" normalizeH="0" noProof="0" dirty="0" smtClean="0">
                <a:ln>
                  <a:noFill/>
                </a:ln>
                <a:effectLst/>
                <a:uLnTx/>
                <a:uFillTx/>
                <a:latin typeface="+mj-lt"/>
                <a:ea typeface="+mj-ea"/>
                <a:cs typeface="+mj-cs"/>
              </a:rPr>
              <a:t>density gradient fluctuations</a:t>
            </a:r>
          </a:p>
        </p:txBody>
      </p:sp>
      <p:pic>
        <p:nvPicPr>
          <p:cNvPr id="103" name="Picture 102" descr="PSD_Amp_Total_CH6_9_13_11shot18_32.jpg"/>
          <p:cNvPicPr>
            <a:picLocks noChangeAspect="1"/>
          </p:cNvPicPr>
          <p:nvPr/>
        </p:nvPicPr>
        <p:blipFill>
          <a:blip r:embed="rId12" cstate="print"/>
          <a:stretch>
            <a:fillRect/>
          </a:stretch>
        </p:blipFill>
        <p:spPr>
          <a:xfrm>
            <a:off x="12725400" y="3787676"/>
            <a:ext cx="2514600" cy="1777901"/>
          </a:xfrm>
          <a:prstGeom prst="rect">
            <a:avLst/>
          </a:prstGeom>
        </p:spPr>
      </p:pic>
      <p:pic>
        <p:nvPicPr>
          <p:cNvPr id="104" name="Picture 103" descr="PSD_CH6_9_13_11shot18_32.jpg"/>
          <p:cNvPicPr>
            <a:picLocks noChangeAspect="1"/>
          </p:cNvPicPr>
          <p:nvPr/>
        </p:nvPicPr>
        <p:blipFill>
          <a:blip r:embed="rId13" cstate="print"/>
          <a:stretch>
            <a:fillRect/>
          </a:stretch>
        </p:blipFill>
        <p:spPr>
          <a:xfrm>
            <a:off x="15240000" y="3810000"/>
            <a:ext cx="2495234" cy="1764209"/>
          </a:xfrm>
          <a:prstGeom prst="rect">
            <a:avLst/>
          </a:prstGeom>
        </p:spPr>
      </p:pic>
      <p:pic>
        <p:nvPicPr>
          <p:cNvPr id="95" name="Picture 94" descr="GeoFact_R025_475.jpg"/>
          <p:cNvPicPr>
            <a:picLocks noChangeAspect="1"/>
          </p:cNvPicPr>
          <p:nvPr/>
        </p:nvPicPr>
        <p:blipFill>
          <a:blip r:embed="rId14" cstate="print"/>
          <a:stretch>
            <a:fillRect/>
          </a:stretch>
        </p:blipFill>
        <p:spPr>
          <a:xfrm>
            <a:off x="5315140" y="13258800"/>
            <a:ext cx="2609660" cy="1828800"/>
          </a:xfrm>
          <a:prstGeom prst="rect">
            <a:avLst/>
          </a:prstGeom>
        </p:spPr>
      </p:pic>
      <p:pic>
        <p:nvPicPr>
          <p:cNvPr id="85" name="Picture 84" descr="Differentail_2.jpg"/>
          <p:cNvPicPr>
            <a:picLocks noChangeAspect="1"/>
          </p:cNvPicPr>
          <p:nvPr/>
        </p:nvPicPr>
        <p:blipFill>
          <a:blip r:embed="rId15" cstate="print"/>
          <a:stretch>
            <a:fillRect/>
          </a:stretch>
        </p:blipFill>
        <p:spPr>
          <a:xfrm>
            <a:off x="3048000" y="13182600"/>
            <a:ext cx="2993010" cy="2057400"/>
          </a:xfrm>
          <a:prstGeom prst="rect">
            <a:avLst/>
          </a:prstGeom>
        </p:spPr>
      </p:pic>
      <p:pic>
        <p:nvPicPr>
          <p:cNvPr id="1038" name="Picture 731"/>
          <p:cNvPicPr>
            <a:picLocks noChangeAspect="1" noChangeArrowheads="1"/>
          </p:cNvPicPr>
          <p:nvPr/>
        </p:nvPicPr>
        <p:blipFill>
          <a:blip r:embed="rId16" cstate="print"/>
          <a:srcRect l="20512"/>
          <a:stretch>
            <a:fillRect/>
          </a:stretch>
        </p:blipFill>
        <p:spPr bwMode="auto">
          <a:xfrm>
            <a:off x="2743200" y="7315200"/>
            <a:ext cx="1905000" cy="1797050"/>
          </a:xfrm>
          <a:prstGeom prst="rect">
            <a:avLst/>
          </a:prstGeom>
          <a:noFill/>
          <a:ln w="9525">
            <a:noFill/>
            <a:miter lim="800000"/>
            <a:headEnd/>
            <a:tailEnd/>
          </a:ln>
        </p:spPr>
      </p:pic>
      <p:sp>
        <p:nvSpPr>
          <p:cNvPr id="1040" name="Rectangle 428"/>
          <p:cNvSpPr>
            <a:spLocks noChangeArrowheads="1"/>
          </p:cNvSpPr>
          <p:nvPr/>
        </p:nvSpPr>
        <p:spPr bwMode="auto">
          <a:xfrm>
            <a:off x="2833688" y="11258550"/>
            <a:ext cx="2859087" cy="1588"/>
          </a:xfrm>
          <a:prstGeom prst="rect">
            <a:avLst/>
          </a:prstGeom>
          <a:noFill/>
          <a:ln w="9525">
            <a:noFill/>
            <a:miter lim="800000"/>
            <a:headEnd/>
            <a:tailEnd/>
          </a:ln>
        </p:spPr>
        <p:txBody>
          <a:bodyPr/>
          <a:lstStyle/>
          <a:p>
            <a:endParaRPr lang="en-US"/>
          </a:p>
        </p:txBody>
      </p:sp>
      <p:sp>
        <p:nvSpPr>
          <p:cNvPr id="1041" name="Text Box 429"/>
          <p:cNvSpPr txBox="1">
            <a:spLocks noChangeArrowheads="1"/>
          </p:cNvSpPr>
          <p:nvPr/>
        </p:nvSpPr>
        <p:spPr bwMode="auto">
          <a:xfrm>
            <a:off x="4800600" y="0"/>
            <a:ext cx="24003000" cy="800211"/>
          </a:xfrm>
          <a:prstGeom prst="rect">
            <a:avLst/>
          </a:prstGeom>
          <a:noFill/>
          <a:ln w="9525">
            <a:noFill/>
            <a:miter lim="800000"/>
            <a:headEnd/>
            <a:tailEnd/>
          </a:ln>
        </p:spPr>
        <p:txBody>
          <a:bodyPr lIns="60952" tIns="30476" rIns="60952" bIns="30476">
            <a:spAutoFit/>
          </a:bodyPr>
          <a:lstStyle/>
          <a:p>
            <a:pPr defTabSz="609600" eaLnBrk="0" hangingPunct="0"/>
            <a:r>
              <a:rPr lang="en-US" sz="4800" b="1" dirty="0" smtClean="0">
                <a:solidFill>
                  <a:srgbClr val="FF0000"/>
                </a:solidFill>
                <a:latin typeface="Calibri" charset="0"/>
                <a:cs typeface="Times New Roman" charset="0"/>
              </a:rPr>
              <a:t>Core Density </a:t>
            </a:r>
            <a:r>
              <a:rPr lang="en-US" sz="4800" b="1" dirty="0">
                <a:solidFill>
                  <a:srgbClr val="FF0000"/>
                </a:solidFill>
                <a:latin typeface="Calibri" charset="0"/>
                <a:cs typeface="Times New Roman" charset="0"/>
              </a:rPr>
              <a:t>Fluctuation </a:t>
            </a:r>
            <a:r>
              <a:rPr lang="en-US" sz="4800" b="1" dirty="0" smtClean="0">
                <a:solidFill>
                  <a:srgbClr val="FF0000"/>
                </a:solidFill>
                <a:latin typeface="Calibri" charset="0"/>
                <a:cs typeface="Times New Roman" charset="0"/>
              </a:rPr>
              <a:t>Measurements </a:t>
            </a:r>
            <a:r>
              <a:rPr lang="en-US" sz="4800" b="1" dirty="0">
                <a:solidFill>
                  <a:srgbClr val="FF0000"/>
                </a:solidFill>
                <a:latin typeface="Calibri" charset="0"/>
                <a:cs typeface="Times New Roman" charset="0"/>
              </a:rPr>
              <a:t>by </a:t>
            </a:r>
            <a:r>
              <a:rPr lang="en-US" sz="4800" b="1" dirty="0" smtClean="0">
                <a:solidFill>
                  <a:srgbClr val="FF0000"/>
                </a:solidFill>
                <a:latin typeface="Calibri" charset="0"/>
                <a:cs typeface="Times New Roman" charset="0"/>
              </a:rPr>
              <a:t>Interferometry in </a:t>
            </a:r>
            <a:r>
              <a:rPr lang="en-US" sz="4800" b="1" dirty="0">
                <a:solidFill>
                  <a:srgbClr val="FF0000"/>
                </a:solidFill>
                <a:latin typeface="Calibri" charset="0"/>
                <a:cs typeface="Times New Roman" charset="0"/>
              </a:rPr>
              <a:t>the HSX </a:t>
            </a:r>
            <a:r>
              <a:rPr lang="en-US" sz="4800" b="1" dirty="0" err="1">
                <a:solidFill>
                  <a:srgbClr val="FF0000"/>
                </a:solidFill>
                <a:latin typeface="Calibri" charset="0"/>
                <a:cs typeface="Times New Roman" charset="0"/>
              </a:rPr>
              <a:t>Stellarator</a:t>
            </a:r>
            <a:endParaRPr lang="en-US" sz="4800" b="1" dirty="0">
              <a:solidFill>
                <a:srgbClr val="FF0000"/>
              </a:solidFill>
              <a:cs typeface="Times New Roman" charset="0"/>
            </a:endParaRPr>
          </a:p>
        </p:txBody>
      </p:sp>
      <p:sp>
        <p:nvSpPr>
          <p:cNvPr id="2478" name="Text Box 430"/>
          <p:cNvSpPr txBox="1">
            <a:spLocks noChangeArrowheads="1"/>
          </p:cNvSpPr>
          <p:nvPr/>
        </p:nvSpPr>
        <p:spPr bwMode="auto">
          <a:xfrm>
            <a:off x="0" y="1752600"/>
            <a:ext cx="7543800" cy="430879"/>
          </a:xfrm>
          <a:prstGeom prst="rect">
            <a:avLst/>
          </a:prstGeom>
          <a:solidFill>
            <a:srgbClr val="A90034"/>
          </a:solidFill>
          <a:ln w="9525">
            <a:noFill/>
            <a:miter lim="800000"/>
            <a:headEnd/>
            <a:tailEnd/>
          </a:ln>
          <a:effectLst/>
        </p:spPr>
        <p:txBody>
          <a:bodyPr wrap="square" lIns="60952" tIns="30476" rIns="60952" bIns="30476">
            <a:spAutoFit/>
          </a:bodyPr>
          <a:lstStyle/>
          <a:p>
            <a:pPr defTabSz="609600">
              <a:defRPr/>
            </a:pPr>
            <a:r>
              <a:rPr lang="en-US" sz="2400" b="1" dirty="0" smtClean="0">
                <a:solidFill>
                  <a:schemeClr val="bg1"/>
                </a:solidFill>
                <a:latin typeface="Arial" charset="0"/>
              </a:rPr>
              <a:t>Abstract</a:t>
            </a:r>
            <a:endParaRPr lang="en-US" sz="2400" b="1" dirty="0">
              <a:solidFill>
                <a:schemeClr val="bg1"/>
              </a:solidFill>
              <a:latin typeface="Arial" charset="0"/>
            </a:endParaRPr>
          </a:p>
        </p:txBody>
      </p:sp>
      <p:sp>
        <p:nvSpPr>
          <p:cNvPr id="1043" name="Text Box 431"/>
          <p:cNvSpPr txBox="1">
            <a:spLocks noChangeArrowheads="1"/>
          </p:cNvSpPr>
          <p:nvPr/>
        </p:nvSpPr>
        <p:spPr bwMode="auto">
          <a:xfrm>
            <a:off x="2133600" y="762000"/>
            <a:ext cx="28784550" cy="923925"/>
          </a:xfrm>
          <a:prstGeom prst="rect">
            <a:avLst/>
          </a:prstGeom>
          <a:noFill/>
          <a:ln w="9525">
            <a:noFill/>
            <a:miter lim="800000"/>
            <a:headEnd/>
            <a:tailEnd/>
          </a:ln>
        </p:spPr>
        <p:txBody>
          <a:bodyPr lIns="60952" tIns="30476" rIns="60952" bIns="30476">
            <a:spAutoFit/>
          </a:bodyPr>
          <a:lstStyle/>
          <a:p>
            <a:pPr defTabSz="609600"/>
            <a:r>
              <a:rPr lang="en-US" sz="2800" b="1" dirty="0"/>
              <a:t>C. Deng , D.L. Brower</a:t>
            </a:r>
            <a:r>
              <a:rPr lang="en-US" sz="2800" b="1" dirty="0">
                <a:latin typeface="Arial" charset="0"/>
              </a:rPr>
              <a:t>, </a:t>
            </a:r>
            <a:r>
              <a:rPr lang="en-US" sz="2800" b="1" i="1" dirty="0">
                <a:solidFill>
                  <a:schemeClr val="accent2"/>
                </a:solidFill>
              </a:rPr>
              <a:t>University of California, Los Angeles</a:t>
            </a:r>
            <a:r>
              <a:rPr lang="en-US" sz="2800" b="1" i="1" dirty="0"/>
              <a:t>,</a:t>
            </a:r>
            <a:r>
              <a:rPr lang="en-US" sz="2800" b="1" dirty="0">
                <a:latin typeface="Arial" charset="0"/>
              </a:rPr>
              <a:t> </a:t>
            </a:r>
          </a:p>
          <a:p>
            <a:pPr defTabSz="609600"/>
            <a:r>
              <a:rPr lang="en-US" sz="2800" b="1" dirty="0">
                <a:solidFill>
                  <a:srgbClr val="333300"/>
                </a:solidFill>
                <a:cs typeface="Times New Roman" charset="0"/>
              </a:rPr>
              <a:t>D.T. Anderson, F.S.B. Anderson,  </a:t>
            </a:r>
            <a:r>
              <a:rPr lang="en-US" sz="2800" b="1" dirty="0" smtClean="0">
                <a:solidFill>
                  <a:srgbClr val="333300"/>
                </a:solidFill>
                <a:cs typeface="Times New Roman" charset="0"/>
              </a:rPr>
              <a:t>A. </a:t>
            </a:r>
            <a:r>
              <a:rPr lang="en-US" sz="2800" b="1" dirty="0" err="1" smtClean="0">
                <a:solidFill>
                  <a:srgbClr val="333300"/>
                </a:solidFill>
                <a:cs typeface="Times New Roman" charset="0"/>
              </a:rPr>
              <a:t>Briesemeister</a:t>
            </a:r>
            <a:r>
              <a:rPr lang="en-US" sz="2800" b="1" dirty="0" smtClean="0">
                <a:solidFill>
                  <a:srgbClr val="333300"/>
                </a:solidFill>
                <a:cs typeface="Times New Roman" charset="0"/>
              </a:rPr>
              <a:t>, K</a:t>
            </a:r>
            <a:r>
              <a:rPr lang="en-US" sz="2800" b="1" dirty="0">
                <a:solidFill>
                  <a:srgbClr val="333300"/>
                </a:solidFill>
                <a:cs typeface="Times New Roman" charset="0"/>
              </a:rPr>
              <a:t>. </a:t>
            </a:r>
            <a:r>
              <a:rPr lang="en-US" sz="2800" b="1" dirty="0" err="1">
                <a:solidFill>
                  <a:srgbClr val="333300"/>
                </a:solidFill>
                <a:cs typeface="Times New Roman" charset="0"/>
              </a:rPr>
              <a:t>Likin</a:t>
            </a:r>
            <a:r>
              <a:rPr lang="en-US" sz="2800" b="1" dirty="0">
                <a:solidFill>
                  <a:srgbClr val="333300"/>
                </a:solidFill>
                <a:cs typeface="Times New Roman" charset="0"/>
              </a:rPr>
              <a:t>, J. Lore, J. Schmitt, J.N. </a:t>
            </a:r>
            <a:r>
              <a:rPr lang="en-US" sz="2800" b="1" dirty="0" err="1">
                <a:solidFill>
                  <a:srgbClr val="333300"/>
                </a:solidFill>
                <a:cs typeface="Times New Roman" charset="0"/>
              </a:rPr>
              <a:t>Talmadge</a:t>
            </a:r>
            <a:r>
              <a:rPr lang="en-US" sz="2800" b="1" dirty="0">
                <a:solidFill>
                  <a:srgbClr val="333300"/>
                </a:solidFill>
                <a:cs typeface="Times New Roman" charset="0"/>
              </a:rPr>
              <a:t>,</a:t>
            </a:r>
            <a:r>
              <a:rPr lang="en-US" sz="2800" b="1" i="1" dirty="0">
                <a:latin typeface="Calibri" charset="0"/>
              </a:rPr>
              <a:t> </a:t>
            </a:r>
            <a:r>
              <a:rPr lang="en-US" sz="2800" b="1" dirty="0"/>
              <a:t>R. Wilcox</a:t>
            </a:r>
            <a:r>
              <a:rPr lang="en-US" sz="2800" b="1" i="1" dirty="0">
                <a:latin typeface="Calibri" charset="0"/>
              </a:rPr>
              <a:t>, </a:t>
            </a:r>
            <a:r>
              <a:rPr lang="en-US" sz="2800" b="1" dirty="0">
                <a:solidFill>
                  <a:srgbClr val="333300"/>
                </a:solidFill>
                <a:cs typeface="Times New Roman" charset="0"/>
              </a:rPr>
              <a:t> K. </a:t>
            </a:r>
            <a:r>
              <a:rPr lang="en-US" sz="2800" b="1" dirty="0" err="1">
                <a:solidFill>
                  <a:srgbClr val="333300"/>
                </a:solidFill>
                <a:cs typeface="Times New Roman" charset="0"/>
              </a:rPr>
              <a:t>Zhai</a:t>
            </a:r>
            <a:r>
              <a:rPr lang="en-US" sz="2800" b="1" dirty="0">
                <a:solidFill>
                  <a:srgbClr val="333300"/>
                </a:solidFill>
                <a:cs typeface="Times New Roman" charset="0"/>
              </a:rPr>
              <a:t>, </a:t>
            </a:r>
            <a:r>
              <a:rPr lang="en-US" sz="2800" b="1" i="1" dirty="0">
                <a:solidFill>
                  <a:schemeClr val="accent2"/>
                </a:solidFill>
                <a:latin typeface="Times" charset="0"/>
              </a:rPr>
              <a:t>University of Wisconsin-Madison</a:t>
            </a:r>
          </a:p>
        </p:txBody>
      </p:sp>
      <p:sp>
        <p:nvSpPr>
          <p:cNvPr id="2480" name="Text Box 432"/>
          <p:cNvSpPr txBox="1">
            <a:spLocks noChangeArrowheads="1"/>
          </p:cNvSpPr>
          <p:nvPr/>
        </p:nvSpPr>
        <p:spPr bwMode="auto">
          <a:xfrm>
            <a:off x="0" y="5715000"/>
            <a:ext cx="7543800" cy="553990"/>
          </a:xfrm>
          <a:prstGeom prst="rect">
            <a:avLst/>
          </a:prstGeom>
          <a:solidFill>
            <a:srgbClr val="A90034"/>
          </a:solidFill>
          <a:ln w="9525">
            <a:noFill/>
            <a:miter lim="800000"/>
            <a:headEnd/>
            <a:tailEnd/>
          </a:ln>
          <a:effectLst/>
        </p:spPr>
        <p:txBody>
          <a:bodyPr wrap="square" lIns="60952" tIns="30476" rIns="60952" bIns="30476">
            <a:spAutoFit/>
          </a:bodyPr>
          <a:lstStyle/>
          <a:p>
            <a:pPr defTabSz="609600">
              <a:defRPr/>
            </a:pPr>
            <a:r>
              <a:rPr lang="en-US" sz="2400" b="1" dirty="0">
                <a:solidFill>
                  <a:schemeClr val="bg1"/>
                </a:solidFill>
                <a:latin typeface="Arial" charset="0"/>
              </a:rPr>
              <a:t>HSX – Quasi-Helically Symmetry </a:t>
            </a:r>
            <a:r>
              <a:rPr lang="en-US" sz="2400" b="1" dirty="0" err="1">
                <a:solidFill>
                  <a:schemeClr val="bg1"/>
                </a:solidFill>
                <a:latin typeface="Arial" charset="0"/>
              </a:rPr>
              <a:t>Stellarator</a:t>
            </a:r>
            <a:r>
              <a:rPr lang="en-US" sz="3200" b="1" dirty="0">
                <a:solidFill>
                  <a:schemeClr val="bg1"/>
                </a:solidFill>
                <a:latin typeface="Arial" charset="0"/>
              </a:rPr>
              <a:t> </a:t>
            </a:r>
          </a:p>
        </p:txBody>
      </p:sp>
      <p:sp>
        <p:nvSpPr>
          <p:cNvPr id="1045" name="Text Box 433"/>
          <p:cNvSpPr txBox="1">
            <a:spLocks noChangeArrowheads="1"/>
          </p:cNvSpPr>
          <p:nvPr/>
        </p:nvSpPr>
        <p:spPr bwMode="auto">
          <a:xfrm>
            <a:off x="0" y="9525000"/>
            <a:ext cx="7543800" cy="430879"/>
          </a:xfrm>
          <a:prstGeom prst="rect">
            <a:avLst/>
          </a:prstGeom>
          <a:solidFill>
            <a:srgbClr val="A90034"/>
          </a:solidFill>
          <a:ln w="9525">
            <a:noFill/>
            <a:miter lim="800000"/>
            <a:headEnd/>
            <a:tailEnd/>
          </a:ln>
        </p:spPr>
        <p:txBody>
          <a:bodyPr wrap="square" lIns="60952" tIns="30476" rIns="60952" bIns="30476">
            <a:spAutoFit/>
          </a:bodyPr>
          <a:lstStyle/>
          <a:p>
            <a:r>
              <a:rPr lang="en-US" sz="2400" b="1" dirty="0" smtClean="0">
                <a:solidFill>
                  <a:schemeClr val="bg1"/>
                </a:solidFill>
                <a:latin typeface="Helvetica" charset="0"/>
                <a:cs typeface="Times New Roman" charset="0"/>
              </a:rPr>
              <a:t>Interferometry</a:t>
            </a:r>
            <a:r>
              <a:rPr lang="en-US" altLang="en-US" sz="2400" b="1" dirty="0" smtClean="0">
                <a:solidFill>
                  <a:schemeClr val="bg1"/>
                </a:solidFill>
                <a:latin typeface="Helvetica" charset="0"/>
              </a:rPr>
              <a:t> </a:t>
            </a:r>
            <a:r>
              <a:rPr lang="en-US" altLang="en-US" sz="2400" b="1" dirty="0">
                <a:solidFill>
                  <a:schemeClr val="bg1"/>
                </a:solidFill>
                <a:latin typeface="Helvetica" charset="0"/>
              </a:rPr>
              <a:t>System </a:t>
            </a:r>
          </a:p>
        </p:txBody>
      </p:sp>
      <p:sp>
        <p:nvSpPr>
          <p:cNvPr id="1046" name="Text Box 435"/>
          <p:cNvSpPr txBox="1">
            <a:spLocks noChangeArrowheads="1"/>
          </p:cNvSpPr>
          <p:nvPr/>
        </p:nvSpPr>
        <p:spPr bwMode="auto">
          <a:xfrm>
            <a:off x="809625" y="10801350"/>
            <a:ext cx="6048375" cy="304800"/>
          </a:xfrm>
          <a:prstGeom prst="rect">
            <a:avLst/>
          </a:prstGeom>
          <a:noFill/>
          <a:ln w="9525">
            <a:noFill/>
            <a:miter lim="800000"/>
            <a:headEnd/>
            <a:tailEnd/>
          </a:ln>
        </p:spPr>
        <p:txBody>
          <a:bodyPr lIns="60952" tIns="30476" rIns="60952" bIns="30476">
            <a:spAutoFit/>
          </a:bodyPr>
          <a:lstStyle/>
          <a:p>
            <a:pPr algn="l" defTabSz="609600">
              <a:spcBef>
                <a:spcPct val="50000"/>
              </a:spcBef>
            </a:pPr>
            <a:endParaRPr lang="en-US"/>
          </a:p>
        </p:txBody>
      </p:sp>
      <p:sp>
        <p:nvSpPr>
          <p:cNvPr id="1047" name="Rectangle 437"/>
          <p:cNvSpPr>
            <a:spLocks noChangeArrowheads="1"/>
          </p:cNvSpPr>
          <p:nvPr/>
        </p:nvSpPr>
        <p:spPr bwMode="auto">
          <a:xfrm>
            <a:off x="11414125" y="3695700"/>
            <a:ext cx="731838" cy="1143000"/>
          </a:xfrm>
          <a:prstGeom prst="rect">
            <a:avLst/>
          </a:prstGeom>
          <a:noFill/>
          <a:ln w="9525">
            <a:noFill/>
            <a:miter lim="800000"/>
            <a:headEnd/>
            <a:tailEnd/>
          </a:ln>
        </p:spPr>
        <p:txBody>
          <a:bodyPr/>
          <a:lstStyle/>
          <a:p>
            <a:endParaRPr lang="en-US"/>
          </a:p>
        </p:txBody>
      </p:sp>
      <p:pic>
        <p:nvPicPr>
          <p:cNvPr id="1050" name="Picture 442" descr="Logo"/>
          <p:cNvPicPr>
            <a:picLocks noChangeAspect="1" noChangeArrowheads="1"/>
          </p:cNvPicPr>
          <p:nvPr/>
        </p:nvPicPr>
        <p:blipFill>
          <a:blip r:embed="rId17" cstate="print"/>
          <a:srcRect/>
          <a:stretch>
            <a:fillRect/>
          </a:stretch>
        </p:blipFill>
        <p:spPr bwMode="auto">
          <a:xfrm>
            <a:off x="31013400" y="228600"/>
            <a:ext cx="1633538" cy="1401763"/>
          </a:xfrm>
          <a:prstGeom prst="rect">
            <a:avLst/>
          </a:prstGeom>
          <a:noFill/>
          <a:ln w="9525">
            <a:noFill/>
            <a:miter lim="800000"/>
            <a:headEnd/>
            <a:tailEnd/>
          </a:ln>
        </p:spPr>
      </p:pic>
      <p:pic>
        <p:nvPicPr>
          <p:cNvPr id="1051" name="Picture 443"/>
          <p:cNvPicPr>
            <a:picLocks noChangeAspect="1" noChangeArrowheads="1"/>
          </p:cNvPicPr>
          <p:nvPr/>
        </p:nvPicPr>
        <p:blipFill>
          <a:blip r:embed="rId18" cstate="print"/>
          <a:srcRect/>
          <a:stretch>
            <a:fillRect/>
          </a:stretch>
        </p:blipFill>
        <p:spPr bwMode="auto">
          <a:xfrm>
            <a:off x="228600" y="136525"/>
            <a:ext cx="1525588" cy="1566863"/>
          </a:xfrm>
          <a:prstGeom prst="rect">
            <a:avLst/>
          </a:prstGeom>
          <a:noFill/>
          <a:ln w="9525">
            <a:noFill/>
            <a:miter lim="800000"/>
            <a:headEnd/>
            <a:tailEnd/>
          </a:ln>
        </p:spPr>
      </p:pic>
      <p:sp>
        <p:nvSpPr>
          <p:cNvPr id="1052" name="Line 444"/>
          <p:cNvSpPr>
            <a:spLocks noChangeShapeType="1"/>
          </p:cNvSpPr>
          <p:nvPr/>
        </p:nvSpPr>
        <p:spPr bwMode="auto">
          <a:xfrm>
            <a:off x="0" y="1676400"/>
            <a:ext cx="32918400" cy="0"/>
          </a:xfrm>
          <a:prstGeom prst="line">
            <a:avLst/>
          </a:prstGeom>
          <a:noFill/>
          <a:ln w="76200">
            <a:solidFill>
              <a:schemeClr val="tx1"/>
            </a:solidFill>
            <a:round/>
            <a:headEnd/>
            <a:tailEnd/>
          </a:ln>
        </p:spPr>
        <p:txBody>
          <a:bodyPr/>
          <a:lstStyle/>
          <a:p>
            <a:endParaRPr lang="en-US"/>
          </a:p>
        </p:txBody>
      </p:sp>
      <p:sp>
        <p:nvSpPr>
          <p:cNvPr id="1053" name="Text Box 493"/>
          <p:cNvSpPr txBox="1">
            <a:spLocks noChangeArrowheads="1"/>
          </p:cNvSpPr>
          <p:nvPr/>
        </p:nvSpPr>
        <p:spPr bwMode="auto">
          <a:xfrm>
            <a:off x="4800600" y="15967075"/>
            <a:ext cx="20726400" cy="492125"/>
          </a:xfrm>
          <a:prstGeom prst="rect">
            <a:avLst/>
          </a:prstGeom>
          <a:noFill/>
          <a:ln w="9525">
            <a:noFill/>
            <a:miter lim="800000"/>
            <a:headEnd/>
            <a:tailEnd/>
          </a:ln>
        </p:spPr>
        <p:txBody>
          <a:bodyPr lIns="60952" tIns="30476" rIns="60952" bIns="30476">
            <a:spAutoFit/>
          </a:bodyPr>
          <a:lstStyle/>
          <a:p>
            <a:pPr defTabSz="609600"/>
            <a:r>
              <a:rPr lang="en-US" sz="2800" b="1" dirty="0" smtClean="0">
                <a:solidFill>
                  <a:srgbClr val="0033CC"/>
                </a:solidFill>
                <a:latin typeface="Arial" charset="0"/>
              </a:rPr>
              <a:t>53</a:t>
            </a:r>
            <a:r>
              <a:rPr lang="en-US" sz="2800" b="1" baseline="30000" dirty="0" smtClean="0">
                <a:solidFill>
                  <a:srgbClr val="0033CC"/>
                </a:solidFill>
                <a:latin typeface="Arial" charset="0"/>
              </a:rPr>
              <a:t>rd</a:t>
            </a:r>
            <a:r>
              <a:rPr lang="en-US" sz="2800" b="1" dirty="0" smtClean="0">
                <a:solidFill>
                  <a:srgbClr val="0033CC"/>
                </a:solidFill>
                <a:latin typeface="Arial" charset="0"/>
              </a:rPr>
              <a:t> Annual </a:t>
            </a:r>
            <a:r>
              <a:rPr lang="en-US" sz="2800" b="1" dirty="0">
                <a:solidFill>
                  <a:srgbClr val="0033CC"/>
                </a:solidFill>
                <a:latin typeface="Arial" charset="0"/>
              </a:rPr>
              <a:t>Meeting of the Division of Plasma Physics, </a:t>
            </a:r>
            <a:r>
              <a:rPr lang="en-US" sz="2800" b="1" dirty="0" smtClean="0">
                <a:solidFill>
                  <a:srgbClr val="0033CC"/>
                </a:solidFill>
                <a:latin typeface="Arial" charset="0"/>
              </a:rPr>
              <a:t>November 14-18, 2011, Salt Lake City, Utah</a:t>
            </a:r>
            <a:endParaRPr lang="en-US" sz="2800" dirty="0">
              <a:solidFill>
                <a:srgbClr val="0033CC"/>
              </a:solidFill>
              <a:latin typeface="Arial" charset="0"/>
            </a:endParaRPr>
          </a:p>
        </p:txBody>
      </p:sp>
      <p:pic>
        <p:nvPicPr>
          <p:cNvPr id="1055" name="Picture 497" descr="FluxSurfac_Q_F14"/>
          <p:cNvPicPr>
            <a:picLocks noChangeAspect="1" noChangeArrowheads="1"/>
          </p:cNvPicPr>
          <p:nvPr/>
        </p:nvPicPr>
        <p:blipFill>
          <a:blip r:embed="rId19" cstate="print"/>
          <a:srcRect/>
          <a:stretch>
            <a:fillRect/>
          </a:stretch>
        </p:blipFill>
        <p:spPr bwMode="auto">
          <a:xfrm>
            <a:off x="2895600" y="10591800"/>
            <a:ext cx="2667000" cy="2000250"/>
          </a:xfrm>
          <a:prstGeom prst="rect">
            <a:avLst/>
          </a:prstGeom>
          <a:noFill/>
          <a:ln w="9525">
            <a:noFill/>
            <a:miter lim="800000"/>
            <a:headEnd/>
            <a:tailEnd/>
          </a:ln>
        </p:spPr>
      </p:pic>
      <p:pic>
        <p:nvPicPr>
          <p:cNvPr id="1060" name="Picture 604" descr="ucla_logo"/>
          <p:cNvPicPr>
            <a:picLocks noChangeAspect="1" noChangeArrowheads="1"/>
          </p:cNvPicPr>
          <p:nvPr/>
        </p:nvPicPr>
        <p:blipFill>
          <a:blip r:embed="rId20" cstate="print"/>
          <a:srcRect/>
          <a:stretch>
            <a:fillRect/>
          </a:stretch>
        </p:blipFill>
        <p:spPr bwMode="auto">
          <a:xfrm>
            <a:off x="1752600" y="152400"/>
            <a:ext cx="2209800" cy="736600"/>
          </a:xfrm>
          <a:prstGeom prst="rect">
            <a:avLst/>
          </a:prstGeom>
          <a:noFill/>
          <a:ln w="9525">
            <a:noFill/>
            <a:miter lim="800000"/>
            <a:headEnd/>
            <a:tailEnd/>
          </a:ln>
        </p:spPr>
      </p:pic>
      <p:sp>
        <p:nvSpPr>
          <p:cNvPr id="1061" name="Text Box 660"/>
          <p:cNvSpPr txBox="1">
            <a:spLocks noChangeArrowheads="1"/>
          </p:cNvSpPr>
          <p:nvPr/>
        </p:nvSpPr>
        <p:spPr bwMode="auto">
          <a:xfrm>
            <a:off x="7696200" y="2209800"/>
            <a:ext cx="4953000" cy="615545"/>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sz="1800" b="1" dirty="0" smtClean="0">
                <a:solidFill>
                  <a:schemeClr val="bg1"/>
                </a:solidFill>
                <a:latin typeface="Arial" pitchFamily="34" charset="0"/>
              </a:rPr>
              <a:t>Coherent and Broad Band Fluctuation Measured by Far-Forward Scattering</a:t>
            </a:r>
            <a:endParaRPr lang="en-US" sz="1800" dirty="0">
              <a:solidFill>
                <a:schemeClr val="bg1"/>
              </a:solidFill>
              <a:latin typeface="Arial" pitchFamily="34" charset="0"/>
            </a:endParaRPr>
          </a:p>
        </p:txBody>
      </p:sp>
      <p:sp>
        <p:nvSpPr>
          <p:cNvPr id="1063" name="Rectangle 729"/>
          <p:cNvSpPr>
            <a:spLocks noChangeArrowheads="1"/>
          </p:cNvSpPr>
          <p:nvPr/>
        </p:nvSpPr>
        <p:spPr bwMode="auto">
          <a:xfrm>
            <a:off x="0" y="7239000"/>
            <a:ext cx="2362200" cy="1828800"/>
          </a:xfrm>
          <a:prstGeom prst="rect">
            <a:avLst/>
          </a:prstGeom>
          <a:solidFill>
            <a:schemeClr val="bg1"/>
          </a:solidFill>
          <a:ln w="9525">
            <a:noFill/>
            <a:miter lim="800000"/>
            <a:headEnd/>
            <a:tailEnd/>
          </a:ln>
        </p:spPr>
        <p:txBody>
          <a:bodyPr wrap="none" anchor="ctr"/>
          <a:lstStyle/>
          <a:p>
            <a:pPr algn="l"/>
            <a:r>
              <a:rPr lang="en-US" sz="1800" b="1" dirty="0"/>
              <a:t>major radius: 1.2 </a:t>
            </a:r>
            <a:r>
              <a:rPr lang="en-US" sz="1800" b="1" dirty="0" smtClean="0"/>
              <a:t>m</a:t>
            </a:r>
          </a:p>
          <a:p>
            <a:pPr algn="l"/>
            <a:r>
              <a:rPr lang="en-US" sz="1800" b="1" dirty="0" smtClean="0"/>
              <a:t>minor </a:t>
            </a:r>
            <a:r>
              <a:rPr lang="en-US" sz="1800" b="1" dirty="0"/>
              <a:t>radius: 0.15 </a:t>
            </a:r>
            <a:r>
              <a:rPr lang="en-US" sz="1800" b="1" dirty="0" smtClean="0"/>
              <a:t>m </a:t>
            </a:r>
          </a:p>
          <a:p>
            <a:pPr algn="l"/>
            <a:r>
              <a:rPr lang="en-US" sz="1800" b="1" dirty="0" smtClean="0"/>
              <a:t>magnetic </a:t>
            </a:r>
            <a:r>
              <a:rPr lang="en-US" sz="1800" b="1" dirty="0"/>
              <a:t>field: </a:t>
            </a:r>
            <a:r>
              <a:rPr lang="en-US" sz="1800" b="1" dirty="0" smtClean="0"/>
              <a:t>1 T;   </a:t>
            </a:r>
          </a:p>
          <a:p>
            <a:pPr algn="l"/>
            <a:r>
              <a:rPr lang="en-US" sz="1800" b="1" dirty="0" smtClean="0"/>
              <a:t>ECRH</a:t>
            </a:r>
            <a:r>
              <a:rPr lang="en-US" sz="1800" b="1" dirty="0"/>
              <a:t>: 28 GHz , </a:t>
            </a:r>
            <a:endParaRPr lang="en-US" sz="1800" b="1" dirty="0" smtClean="0"/>
          </a:p>
          <a:p>
            <a:pPr algn="l"/>
            <a:r>
              <a:rPr lang="en-US" sz="1800" b="1" dirty="0" smtClean="0"/>
              <a:t>&lt;</a:t>
            </a:r>
            <a:r>
              <a:rPr lang="en-US" sz="1800" b="1" dirty="0"/>
              <a:t>150 </a:t>
            </a:r>
            <a:r>
              <a:rPr lang="en-US" sz="1800" b="1" dirty="0" smtClean="0"/>
              <a:t>kW</a:t>
            </a:r>
          </a:p>
          <a:p>
            <a:pPr algn="l"/>
            <a:r>
              <a:rPr lang="en-US" sz="1800" b="1" dirty="0" smtClean="0"/>
              <a:t>pulse </a:t>
            </a:r>
            <a:r>
              <a:rPr lang="en-US" sz="1800" b="1" dirty="0"/>
              <a:t>length: &lt; 50 ms</a:t>
            </a:r>
          </a:p>
          <a:p>
            <a:pPr algn="l"/>
            <a:endParaRPr lang="en-US" sz="1800" b="1" dirty="0"/>
          </a:p>
        </p:txBody>
      </p:sp>
      <p:sp>
        <p:nvSpPr>
          <p:cNvPr id="1064" name="Text Box 733"/>
          <p:cNvSpPr txBox="1">
            <a:spLocks noChangeArrowheads="1"/>
          </p:cNvSpPr>
          <p:nvPr/>
        </p:nvSpPr>
        <p:spPr bwMode="auto">
          <a:xfrm>
            <a:off x="3048000" y="8001000"/>
            <a:ext cx="838200" cy="400110"/>
          </a:xfrm>
          <a:prstGeom prst="rect">
            <a:avLst/>
          </a:prstGeom>
          <a:noFill/>
          <a:ln w="9525">
            <a:noFill/>
            <a:miter lim="800000"/>
            <a:headEnd/>
            <a:tailEnd/>
          </a:ln>
        </p:spPr>
        <p:txBody>
          <a:bodyPr wrap="square">
            <a:spAutoFit/>
          </a:bodyPr>
          <a:lstStyle/>
          <a:p>
            <a:pPr algn="l"/>
            <a:r>
              <a:rPr lang="en-US" sz="2000" b="1" dirty="0">
                <a:solidFill>
                  <a:srgbClr val="FF0002"/>
                </a:solidFill>
                <a:latin typeface="Arial" charset="0"/>
              </a:rPr>
              <a:t>QHS</a:t>
            </a:r>
            <a:endParaRPr lang="en-US" sz="2400" dirty="0">
              <a:latin typeface="Arial" charset="0"/>
            </a:endParaRPr>
          </a:p>
        </p:txBody>
      </p:sp>
      <p:sp>
        <p:nvSpPr>
          <p:cNvPr id="1065" name="Text Box 734"/>
          <p:cNvSpPr txBox="1">
            <a:spLocks noChangeArrowheads="1"/>
          </p:cNvSpPr>
          <p:nvPr/>
        </p:nvSpPr>
        <p:spPr bwMode="auto">
          <a:xfrm>
            <a:off x="0" y="6248400"/>
            <a:ext cx="7543800" cy="353943"/>
          </a:xfrm>
          <a:prstGeom prst="rect">
            <a:avLst/>
          </a:prstGeom>
          <a:solidFill>
            <a:schemeClr val="bg1"/>
          </a:solidFill>
          <a:ln w="9525">
            <a:noFill/>
            <a:miter lim="800000"/>
            <a:headEnd/>
            <a:tailEnd/>
          </a:ln>
        </p:spPr>
        <p:txBody>
          <a:bodyPr wrap="square">
            <a:spAutoFit/>
          </a:bodyPr>
          <a:lstStyle/>
          <a:p>
            <a:r>
              <a:rPr lang="en-US" sz="1700" b="1" dirty="0">
                <a:solidFill>
                  <a:schemeClr val="accent2"/>
                </a:solidFill>
                <a:latin typeface="Arial" charset="0"/>
              </a:rPr>
              <a:t>HSX Provides Access to Configurations With and Without Symmetry</a:t>
            </a:r>
          </a:p>
        </p:txBody>
      </p:sp>
      <p:sp>
        <p:nvSpPr>
          <p:cNvPr id="1066" name="Text Box 735"/>
          <p:cNvSpPr txBox="1">
            <a:spLocks noChangeArrowheads="1"/>
          </p:cNvSpPr>
          <p:nvPr/>
        </p:nvSpPr>
        <p:spPr bwMode="auto">
          <a:xfrm>
            <a:off x="2438400" y="6553200"/>
            <a:ext cx="2209800" cy="646331"/>
          </a:xfrm>
          <a:prstGeom prst="rect">
            <a:avLst/>
          </a:prstGeom>
          <a:noFill/>
          <a:ln w="9525">
            <a:noFill/>
            <a:miter lim="800000"/>
            <a:headEnd/>
            <a:tailEnd/>
          </a:ln>
        </p:spPr>
        <p:txBody>
          <a:bodyPr wrap="square">
            <a:spAutoFit/>
          </a:bodyPr>
          <a:lstStyle/>
          <a:p>
            <a:r>
              <a:rPr lang="en-US" sz="1800" dirty="0">
                <a:solidFill>
                  <a:schemeClr val="tx2"/>
                </a:solidFill>
                <a:latin typeface="Helvetica" charset="0"/>
              </a:rPr>
              <a:t>QHS:  helical axis of symmetry in |B|</a:t>
            </a:r>
          </a:p>
        </p:txBody>
      </p:sp>
      <p:pic>
        <p:nvPicPr>
          <p:cNvPr id="1068" name="Picture 737"/>
          <p:cNvPicPr>
            <a:picLocks noChangeAspect="1" noChangeArrowheads="1"/>
          </p:cNvPicPr>
          <p:nvPr/>
        </p:nvPicPr>
        <p:blipFill>
          <a:blip r:embed="rId21" cstate="print"/>
          <a:srcRect r="16470"/>
          <a:stretch>
            <a:fillRect/>
          </a:stretch>
        </p:blipFill>
        <p:spPr bwMode="auto">
          <a:xfrm>
            <a:off x="4800600" y="7315200"/>
            <a:ext cx="2057400" cy="1847850"/>
          </a:xfrm>
          <a:prstGeom prst="rect">
            <a:avLst/>
          </a:prstGeom>
          <a:noFill/>
          <a:ln w="9525">
            <a:noFill/>
            <a:miter lim="800000"/>
            <a:headEnd/>
            <a:tailEnd/>
          </a:ln>
        </p:spPr>
      </p:pic>
      <p:sp>
        <p:nvSpPr>
          <p:cNvPr id="1069" name="Text Box 732"/>
          <p:cNvSpPr txBox="1">
            <a:spLocks noChangeArrowheads="1"/>
          </p:cNvSpPr>
          <p:nvPr/>
        </p:nvSpPr>
        <p:spPr bwMode="auto">
          <a:xfrm>
            <a:off x="4038600" y="7467600"/>
            <a:ext cx="1676400" cy="523220"/>
          </a:xfrm>
          <a:prstGeom prst="rect">
            <a:avLst/>
          </a:prstGeom>
          <a:noFill/>
          <a:ln w="9525">
            <a:noFill/>
            <a:miter lim="800000"/>
            <a:headEnd/>
            <a:tailEnd/>
          </a:ln>
        </p:spPr>
        <p:txBody>
          <a:bodyPr wrap="square">
            <a:spAutoFit/>
          </a:bodyPr>
          <a:lstStyle/>
          <a:p>
            <a:pPr algn="l"/>
            <a:r>
              <a:rPr lang="en-US" sz="1400" b="1" dirty="0">
                <a:solidFill>
                  <a:srgbClr val="FF3300"/>
                </a:solidFill>
                <a:latin typeface="Arial" charset="0"/>
              </a:rPr>
              <a:t>Red</a:t>
            </a:r>
            <a:r>
              <a:rPr lang="en-US" sz="1400" b="1" dirty="0">
                <a:solidFill>
                  <a:srgbClr val="FF3300"/>
                </a:solidFill>
                <a:latin typeface="Arial" charset="0"/>
                <a:sym typeface="Symbol" charset="2"/>
              </a:rPr>
              <a:t>|B|</a:t>
            </a:r>
            <a:r>
              <a:rPr lang="en-US" sz="1400" b="1" dirty="0" smtClean="0">
                <a:solidFill>
                  <a:srgbClr val="FF3300"/>
                </a:solidFill>
                <a:latin typeface="Arial" charset="0"/>
                <a:sym typeface="Symbol" charset="2"/>
              </a:rPr>
              <a:t>1.0 </a:t>
            </a:r>
            <a:r>
              <a:rPr lang="en-US" sz="1400" b="1" dirty="0">
                <a:solidFill>
                  <a:srgbClr val="FF3300"/>
                </a:solidFill>
                <a:latin typeface="Arial" charset="0"/>
                <a:sym typeface="Symbol" charset="2"/>
              </a:rPr>
              <a:t>T</a:t>
            </a:r>
          </a:p>
          <a:p>
            <a:pPr algn="l"/>
            <a:r>
              <a:rPr lang="en-US" sz="1400" b="1" dirty="0">
                <a:solidFill>
                  <a:schemeClr val="accent2"/>
                </a:solidFill>
                <a:latin typeface="Arial" charset="0"/>
              </a:rPr>
              <a:t>Blue</a:t>
            </a:r>
            <a:r>
              <a:rPr lang="en-US" sz="1400" b="1" dirty="0">
                <a:solidFill>
                  <a:schemeClr val="accent2"/>
                </a:solidFill>
                <a:latin typeface="Arial" charset="0"/>
                <a:sym typeface="Symbol" charset="2"/>
              </a:rPr>
              <a:t>|B</a:t>
            </a:r>
            <a:r>
              <a:rPr lang="en-US" sz="1400" b="1" dirty="0" smtClean="0">
                <a:solidFill>
                  <a:schemeClr val="accent2"/>
                </a:solidFill>
                <a:latin typeface="Arial" charset="0"/>
                <a:sym typeface="Symbol" charset="2"/>
              </a:rPr>
              <a:t>|</a:t>
            </a:r>
            <a:r>
              <a:rPr lang="en-US" sz="1400" b="1" dirty="0" smtClean="0">
                <a:solidFill>
                  <a:schemeClr val="accent2"/>
                </a:solidFill>
                <a:latin typeface="Arial" charset="0"/>
                <a:cs typeface="Arial" charset="0"/>
                <a:sym typeface="Symbol" charset="2"/>
              </a:rPr>
              <a:t>&lt;</a:t>
            </a:r>
            <a:r>
              <a:rPr lang="en-US" sz="1400" b="1" dirty="0" smtClean="0">
                <a:solidFill>
                  <a:schemeClr val="accent2"/>
                </a:solidFill>
                <a:latin typeface="Arial" charset="0"/>
                <a:sym typeface="Symbol" charset="2"/>
              </a:rPr>
              <a:t>1.0 </a:t>
            </a:r>
            <a:r>
              <a:rPr lang="en-US" sz="1400" b="1" dirty="0">
                <a:solidFill>
                  <a:schemeClr val="accent2"/>
                </a:solidFill>
                <a:latin typeface="Arial" charset="0"/>
                <a:sym typeface="Symbol" charset="2"/>
              </a:rPr>
              <a:t>T</a:t>
            </a:r>
            <a:endParaRPr lang="en-US" sz="1400" b="1" dirty="0">
              <a:solidFill>
                <a:schemeClr val="accent2"/>
              </a:solidFill>
              <a:latin typeface="Arial" charset="0"/>
            </a:endParaRPr>
          </a:p>
        </p:txBody>
      </p:sp>
      <p:sp>
        <p:nvSpPr>
          <p:cNvPr id="1071" name="Text Box 740"/>
          <p:cNvSpPr txBox="1">
            <a:spLocks noChangeArrowheads="1"/>
          </p:cNvSpPr>
          <p:nvPr/>
        </p:nvSpPr>
        <p:spPr bwMode="auto">
          <a:xfrm>
            <a:off x="5562600" y="8001000"/>
            <a:ext cx="990600" cy="400050"/>
          </a:xfrm>
          <a:prstGeom prst="rect">
            <a:avLst/>
          </a:prstGeom>
          <a:noFill/>
          <a:ln w="9525">
            <a:noFill/>
            <a:miter lim="800000"/>
            <a:headEnd/>
            <a:tailEnd/>
          </a:ln>
        </p:spPr>
        <p:txBody>
          <a:bodyPr>
            <a:spAutoFit/>
          </a:bodyPr>
          <a:lstStyle/>
          <a:p>
            <a:pPr algn="l"/>
            <a:r>
              <a:rPr lang="en-US" sz="2000" b="1" dirty="0">
                <a:solidFill>
                  <a:srgbClr val="FF0002"/>
                </a:solidFill>
                <a:latin typeface="Arial" charset="0"/>
              </a:rPr>
              <a:t>Mirror</a:t>
            </a:r>
            <a:endParaRPr lang="en-US" sz="2400" dirty="0">
              <a:latin typeface="Arial" charset="0"/>
            </a:endParaRPr>
          </a:p>
        </p:txBody>
      </p:sp>
      <p:sp>
        <p:nvSpPr>
          <p:cNvPr id="1072" name="Text Box 623"/>
          <p:cNvSpPr txBox="1">
            <a:spLocks noChangeArrowheads="1"/>
          </p:cNvSpPr>
          <p:nvPr/>
        </p:nvSpPr>
        <p:spPr bwMode="auto">
          <a:xfrm>
            <a:off x="3581400" y="9982200"/>
            <a:ext cx="3962400" cy="338546"/>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a:solidFill>
                  <a:schemeClr val="bg1"/>
                </a:solidFill>
                <a:latin typeface="Arial" charset="0"/>
              </a:rPr>
              <a:t>Flux Surface  and Chord Positions</a:t>
            </a:r>
          </a:p>
        </p:txBody>
      </p:sp>
      <p:sp>
        <p:nvSpPr>
          <p:cNvPr id="1077" name="Text Box 736"/>
          <p:cNvSpPr txBox="1">
            <a:spLocks noChangeArrowheads="1"/>
          </p:cNvSpPr>
          <p:nvPr/>
        </p:nvSpPr>
        <p:spPr bwMode="auto">
          <a:xfrm>
            <a:off x="4876800" y="6553200"/>
            <a:ext cx="2667000" cy="914400"/>
          </a:xfrm>
          <a:prstGeom prst="rect">
            <a:avLst/>
          </a:prstGeom>
          <a:noFill/>
          <a:ln w="9525">
            <a:noFill/>
            <a:miter lim="800000"/>
            <a:headEnd/>
            <a:tailEnd/>
          </a:ln>
        </p:spPr>
        <p:txBody>
          <a:bodyPr wrap="square">
            <a:spAutoFit/>
          </a:bodyPr>
          <a:lstStyle/>
          <a:p>
            <a:r>
              <a:rPr lang="en-US" sz="1800" dirty="0">
                <a:solidFill>
                  <a:schemeClr val="tx2"/>
                </a:solidFill>
                <a:latin typeface="Helvetica" charset="0"/>
              </a:rPr>
              <a:t>Mirror: quasi-helical symmetry broken by adding a mirror field</a:t>
            </a:r>
          </a:p>
        </p:txBody>
      </p:sp>
      <p:sp>
        <p:nvSpPr>
          <p:cNvPr id="1079" name="Text Box 788"/>
          <p:cNvSpPr txBox="1">
            <a:spLocks noChangeArrowheads="1"/>
          </p:cNvSpPr>
          <p:nvPr/>
        </p:nvSpPr>
        <p:spPr bwMode="auto">
          <a:xfrm>
            <a:off x="22479000" y="1752600"/>
            <a:ext cx="4648200" cy="381000"/>
          </a:xfrm>
          <a:prstGeom prst="rect">
            <a:avLst/>
          </a:prstGeom>
          <a:solidFill>
            <a:srgbClr val="A90034"/>
          </a:solidFill>
          <a:ln w="9525">
            <a:noFill/>
            <a:miter lim="800000"/>
            <a:headEnd/>
            <a:tailEnd/>
          </a:ln>
        </p:spPr>
        <p:txBody>
          <a:bodyPr wrap="square" lIns="60952" tIns="30476" rIns="60952" bIns="30476">
            <a:spAutoFit/>
          </a:bodyPr>
          <a:lstStyle/>
          <a:p>
            <a:pPr defTabSz="609600"/>
            <a:r>
              <a:rPr lang="en-US" sz="2000" b="1" dirty="0">
                <a:solidFill>
                  <a:schemeClr val="bg1"/>
                </a:solidFill>
                <a:latin typeface="Arial" charset="0"/>
              </a:rPr>
              <a:t>Coherent mode in </a:t>
            </a:r>
            <a:r>
              <a:rPr lang="en-US" sz="2000" b="1" dirty="0" smtClean="0">
                <a:solidFill>
                  <a:schemeClr val="bg1"/>
                </a:solidFill>
                <a:latin typeface="Arial" charset="0"/>
              </a:rPr>
              <a:t>QHS </a:t>
            </a:r>
            <a:r>
              <a:rPr lang="en-US" sz="2000" b="1" dirty="0">
                <a:solidFill>
                  <a:schemeClr val="bg1"/>
                </a:solidFill>
                <a:latin typeface="Arial" charset="0"/>
              </a:rPr>
              <a:t>Plasma</a:t>
            </a:r>
          </a:p>
        </p:txBody>
      </p:sp>
      <p:sp>
        <p:nvSpPr>
          <p:cNvPr id="336" name="Text Box 438"/>
          <p:cNvSpPr txBox="1">
            <a:spLocks noChangeArrowheads="1"/>
          </p:cNvSpPr>
          <p:nvPr/>
        </p:nvSpPr>
        <p:spPr bwMode="auto">
          <a:xfrm>
            <a:off x="7696200" y="1752601"/>
            <a:ext cx="14630400" cy="430879"/>
          </a:xfrm>
          <a:prstGeom prst="rect">
            <a:avLst/>
          </a:prstGeom>
          <a:solidFill>
            <a:srgbClr val="A90034"/>
          </a:solidFill>
          <a:ln w="9525">
            <a:noFill/>
            <a:miter lim="800000"/>
            <a:headEnd/>
            <a:tailEnd/>
          </a:ln>
          <a:effectLst/>
        </p:spPr>
        <p:txBody>
          <a:bodyPr wrap="square" lIns="60952" tIns="30476" rIns="60952" bIns="30476">
            <a:spAutoFit/>
          </a:bodyPr>
          <a:lstStyle/>
          <a:p>
            <a:pPr defTabSz="609600">
              <a:defRPr/>
            </a:pPr>
            <a:r>
              <a:rPr lang="en-US" sz="2400" b="1" dirty="0" smtClean="0">
                <a:solidFill>
                  <a:schemeClr val="bg1"/>
                </a:solidFill>
                <a:latin typeface="Arial" charset="0"/>
              </a:rPr>
              <a:t>Results From Three Techniques</a:t>
            </a:r>
            <a:endParaRPr lang="en-US" sz="2400" b="1" dirty="0">
              <a:solidFill>
                <a:schemeClr val="bg1"/>
              </a:solidFill>
              <a:latin typeface="Arial" charset="0"/>
            </a:endParaRPr>
          </a:p>
        </p:txBody>
      </p:sp>
      <p:sp>
        <p:nvSpPr>
          <p:cNvPr id="356" name="Text Box 776"/>
          <p:cNvSpPr txBox="1">
            <a:spLocks noChangeArrowheads="1"/>
          </p:cNvSpPr>
          <p:nvPr/>
        </p:nvSpPr>
        <p:spPr bwMode="auto">
          <a:xfrm>
            <a:off x="7696200" y="5791201"/>
            <a:ext cx="14630400" cy="430879"/>
          </a:xfrm>
          <a:prstGeom prst="rect">
            <a:avLst/>
          </a:prstGeom>
          <a:solidFill>
            <a:srgbClr val="A90034"/>
          </a:solidFill>
          <a:ln w="9525">
            <a:noFill/>
            <a:miter lim="800000"/>
            <a:headEnd/>
            <a:tailEnd/>
          </a:ln>
          <a:effectLst/>
        </p:spPr>
        <p:txBody>
          <a:bodyPr wrap="square" lIns="60952" tIns="30476" rIns="60952" bIns="30476">
            <a:spAutoFit/>
          </a:bodyPr>
          <a:lstStyle/>
          <a:p>
            <a:pPr defTabSz="609600">
              <a:defRPr/>
            </a:pPr>
            <a:r>
              <a:rPr lang="en-US" sz="2400" b="1" dirty="0" smtClean="0">
                <a:solidFill>
                  <a:schemeClr val="bg1"/>
                </a:solidFill>
                <a:latin typeface="Arial" charset="0"/>
              </a:rPr>
              <a:t>Density Fluctuations Increase with off-axis Heating (QHS plasma, Bt=1T in CCW)</a:t>
            </a:r>
            <a:endParaRPr lang="en-US" sz="2400" b="1" dirty="0">
              <a:solidFill>
                <a:schemeClr val="bg1"/>
              </a:solidFill>
              <a:latin typeface="Arial" charset="0"/>
            </a:endParaRPr>
          </a:p>
        </p:txBody>
      </p:sp>
      <p:sp>
        <p:nvSpPr>
          <p:cNvPr id="1105" name="Text Box 441"/>
          <p:cNvSpPr txBox="1">
            <a:spLocks noChangeArrowheads="1"/>
          </p:cNvSpPr>
          <p:nvPr/>
        </p:nvSpPr>
        <p:spPr bwMode="auto">
          <a:xfrm>
            <a:off x="7696200" y="6248400"/>
            <a:ext cx="5334000" cy="338546"/>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smtClean="0">
                <a:solidFill>
                  <a:schemeClr val="bg1"/>
                </a:solidFill>
                <a:latin typeface="Arial" charset="0"/>
              </a:rPr>
              <a:t>Plasma Parameter Time Traces</a:t>
            </a:r>
            <a:endParaRPr lang="en-US" sz="1800" b="1" dirty="0">
              <a:solidFill>
                <a:schemeClr val="bg1"/>
              </a:solidFill>
              <a:latin typeface="Arial" charset="0"/>
            </a:endParaRPr>
          </a:p>
        </p:txBody>
      </p:sp>
      <p:sp>
        <p:nvSpPr>
          <p:cNvPr id="1106" name="TextBox 5"/>
          <p:cNvSpPr txBox="1">
            <a:spLocks noChangeArrowheads="1"/>
          </p:cNvSpPr>
          <p:nvPr/>
        </p:nvSpPr>
        <p:spPr bwMode="auto">
          <a:xfrm>
            <a:off x="7848600" y="6705600"/>
            <a:ext cx="1807995" cy="338554"/>
          </a:xfrm>
          <a:prstGeom prst="rect">
            <a:avLst/>
          </a:prstGeom>
          <a:noFill/>
          <a:ln w="9525">
            <a:noFill/>
            <a:miter lim="800000"/>
            <a:headEnd/>
            <a:tailEnd/>
          </a:ln>
        </p:spPr>
        <p:txBody>
          <a:bodyPr wrap="none">
            <a:spAutoFit/>
          </a:bodyPr>
          <a:lstStyle/>
          <a:p>
            <a:r>
              <a:rPr lang="en-US" dirty="0" smtClean="0">
                <a:latin typeface="Calibri" charset="0"/>
              </a:rPr>
              <a:t>Plasma Parameters</a:t>
            </a:r>
            <a:endParaRPr lang="en-US" dirty="0">
              <a:latin typeface="Calibri" charset="0"/>
            </a:endParaRPr>
          </a:p>
        </p:txBody>
      </p:sp>
      <p:sp>
        <p:nvSpPr>
          <p:cNvPr id="1116" name="TextBox 8"/>
          <p:cNvSpPr txBox="1">
            <a:spLocks noChangeArrowheads="1"/>
          </p:cNvSpPr>
          <p:nvPr/>
        </p:nvSpPr>
        <p:spPr bwMode="auto">
          <a:xfrm>
            <a:off x="27279600" y="2133600"/>
            <a:ext cx="3352800" cy="2308324"/>
          </a:xfrm>
          <a:prstGeom prst="rect">
            <a:avLst/>
          </a:prstGeom>
          <a:noFill/>
          <a:ln w="9525">
            <a:noFill/>
            <a:miter lim="800000"/>
            <a:headEnd/>
            <a:tailEnd/>
          </a:ln>
        </p:spPr>
        <p:txBody>
          <a:bodyPr wrap="square">
            <a:spAutoFit/>
          </a:bodyPr>
          <a:lstStyle/>
          <a:p>
            <a:pPr algn="l">
              <a:buFont typeface="Arial" pitchFamily="34" charset="0"/>
              <a:buChar char="•"/>
            </a:pPr>
            <a:r>
              <a:rPr lang="en-US" dirty="0" smtClean="0">
                <a:solidFill>
                  <a:srgbClr val="0707E9"/>
                </a:solidFill>
                <a:latin typeface="Times New Roman" pitchFamily="18" charset="0"/>
              </a:rPr>
              <a:t>Coherent </a:t>
            </a:r>
            <a:r>
              <a:rPr lang="en-US" dirty="0">
                <a:solidFill>
                  <a:srgbClr val="0707E9"/>
                </a:solidFill>
                <a:latin typeface="Times New Roman" pitchFamily="18" charset="0"/>
              </a:rPr>
              <a:t>mode observed </a:t>
            </a:r>
            <a:r>
              <a:rPr lang="en-US" dirty="0" smtClean="0">
                <a:solidFill>
                  <a:srgbClr val="0707E9"/>
                </a:solidFill>
                <a:latin typeface="Times New Roman" pitchFamily="18" charset="0"/>
              </a:rPr>
              <a:t> </a:t>
            </a:r>
            <a:r>
              <a:rPr lang="en-US" dirty="0">
                <a:solidFill>
                  <a:srgbClr val="0707E9"/>
                </a:solidFill>
                <a:latin typeface="Times New Roman" pitchFamily="18" charset="0"/>
              </a:rPr>
              <a:t>in Mirror </a:t>
            </a:r>
            <a:r>
              <a:rPr lang="en-US" dirty="0" smtClean="0">
                <a:solidFill>
                  <a:srgbClr val="0707E9"/>
                </a:solidFill>
                <a:latin typeface="Times New Roman" pitchFamily="18" charset="0"/>
              </a:rPr>
              <a:t>Plasma for </a:t>
            </a:r>
            <a:r>
              <a:rPr lang="en-US" dirty="0">
                <a:solidFill>
                  <a:srgbClr val="0707E9"/>
                </a:solidFill>
                <a:latin typeface="Times New Roman" pitchFamily="18" charset="0"/>
              </a:rPr>
              <a:t>B</a:t>
            </a:r>
            <a:r>
              <a:rPr lang="en-US" baseline="-25000" dirty="0">
                <a:solidFill>
                  <a:srgbClr val="0707E9"/>
                </a:solidFill>
                <a:latin typeface="Times New Roman" pitchFamily="18" charset="0"/>
              </a:rPr>
              <a:t>T</a:t>
            </a:r>
            <a:r>
              <a:rPr lang="en-US" dirty="0">
                <a:solidFill>
                  <a:srgbClr val="0707E9"/>
                </a:solidFill>
                <a:latin typeface="Times New Roman" pitchFamily="18" charset="0"/>
              </a:rPr>
              <a:t>=1 T (</a:t>
            </a:r>
            <a:r>
              <a:rPr lang="en-US" dirty="0" err="1">
                <a:solidFill>
                  <a:srgbClr val="0707E9"/>
                </a:solidFill>
                <a:latin typeface="Times New Roman" pitchFamily="18" charset="0"/>
              </a:rPr>
              <a:t>ccw</a:t>
            </a:r>
            <a:r>
              <a:rPr lang="en-US" dirty="0">
                <a:solidFill>
                  <a:srgbClr val="0707E9"/>
                </a:solidFill>
                <a:latin typeface="Times New Roman" pitchFamily="18" charset="0"/>
              </a:rPr>
              <a:t>)</a:t>
            </a:r>
          </a:p>
          <a:p>
            <a:pPr algn="l">
              <a:buFont typeface="Arial" charset="0"/>
              <a:buChar char="•"/>
            </a:pPr>
            <a:r>
              <a:rPr lang="en-US" dirty="0">
                <a:solidFill>
                  <a:srgbClr val="0707E9"/>
                </a:solidFill>
                <a:latin typeface="Times New Roman" pitchFamily="18" charset="0"/>
              </a:rPr>
              <a:t>  Mode observed in density, not in magnetic  signals</a:t>
            </a:r>
          </a:p>
          <a:p>
            <a:pPr algn="l">
              <a:buFont typeface="Arial" charset="0"/>
              <a:buChar char="•"/>
            </a:pPr>
            <a:r>
              <a:rPr lang="en-US" dirty="0">
                <a:solidFill>
                  <a:srgbClr val="0707E9"/>
                </a:solidFill>
                <a:latin typeface="Times New Roman" pitchFamily="18" charset="0"/>
              </a:rPr>
              <a:t> Density window for mode is   narrow: (3.8-4.5</a:t>
            </a:r>
            <a:r>
              <a:rPr lang="en-US" dirty="0" smtClean="0">
                <a:solidFill>
                  <a:srgbClr val="0707E9"/>
                </a:solidFill>
                <a:latin typeface="Times New Roman" pitchFamily="18" charset="0"/>
              </a:rPr>
              <a:t>)* 10</a:t>
            </a:r>
            <a:r>
              <a:rPr lang="en-US" baseline="30000" dirty="0" smtClean="0">
                <a:solidFill>
                  <a:srgbClr val="0707E9"/>
                </a:solidFill>
                <a:latin typeface="Times New Roman" pitchFamily="18" charset="0"/>
              </a:rPr>
              <a:t>12 </a:t>
            </a:r>
            <a:r>
              <a:rPr lang="en-US" dirty="0" smtClean="0">
                <a:solidFill>
                  <a:srgbClr val="0707E9"/>
                </a:solidFill>
                <a:latin typeface="Times New Roman" pitchFamily="18" charset="0"/>
              </a:rPr>
              <a:t>cm</a:t>
            </a:r>
            <a:r>
              <a:rPr lang="en-US" baseline="30000" dirty="0" smtClean="0">
                <a:solidFill>
                  <a:srgbClr val="0707E9"/>
                </a:solidFill>
                <a:latin typeface="Times New Roman" pitchFamily="18" charset="0"/>
              </a:rPr>
              <a:t>-3</a:t>
            </a:r>
            <a:endParaRPr lang="en-US" baseline="30000" dirty="0">
              <a:solidFill>
                <a:srgbClr val="0707E9"/>
              </a:solidFill>
              <a:latin typeface="Times New Roman" pitchFamily="18" charset="0"/>
            </a:endParaRPr>
          </a:p>
          <a:p>
            <a:pPr algn="l">
              <a:buFont typeface="Arial" charset="0"/>
              <a:buChar char="•"/>
            </a:pPr>
            <a:r>
              <a:rPr lang="en-US" dirty="0">
                <a:solidFill>
                  <a:srgbClr val="0707E9"/>
                </a:solidFill>
                <a:latin typeface="Times New Roman" pitchFamily="18" charset="0"/>
              </a:rPr>
              <a:t> Decrease in ECE emission suggests decrease in energetic electron confinement </a:t>
            </a:r>
            <a:endParaRPr lang="en-US" baseline="30000" dirty="0">
              <a:latin typeface="Times New Roman" pitchFamily="18" charset="0"/>
            </a:endParaRPr>
          </a:p>
        </p:txBody>
      </p:sp>
      <p:sp>
        <p:nvSpPr>
          <p:cNvPr id="452" name="Title 1"/>
          <p:cNvSpPr txBox="1">
            <a:spLocks/>
          </p:cNvSpPr>
          <p:nvPr/>
        </p:nvSpPr>
        <p:spPr>
          <a:xfrm>
            <a:off x="27279600" y="8001000"/>
            <a:ext cx="3352800" cy="1600200"/>
          </a:xfrm>
          <a:prstGeom prst="rect">
            <a:avLst/>
          </a:prstGeom>
        </p:spPr>
        <p:txBody>
          <a:bodyPr anchor="ctr">
            <a:noAutofit/>
          </a:bodyPr>
          <a:lstStyle/>
          <a:p>
            <a:pPr algn="l" fontAlgn="auto">
              <a:spcAft>
                <a:spcPts val="0"/>
              </a:spcAft>
              <a:buFont typeface="Arial" pitchFamily="34" charset="0"/>
              <a:buChar char="•"/>
              <a:defRPr/>
            </a:pPr>
            <a:r>
              <a:rPr lang="en-US" dirty="0" smtClean="0">
                <a:solidFill>
                  <a:srgbClr val="0033CC"/>
                </a:solidFill>
                <a:latin typeface="+mj-lt"/>
                <a:ea typeface="+mj-ea"/>
                <a:cs typeface="+mj-cs"/>
              </a:rPr>
              <a:t>mode amplitude is higher on high field side</a:t>
            </a:r>
          </a:p>
          <a:p>
            <a:pPr algn="l" fontAlgn="auto">
              <a:spcAft>
                <a:spcPts val="0"/>
              </a:spcAft>
              <a:buFont typeface="Arial" pitchFamily="34" charset="0"/>
              <a:buChar char="•"/>
              <a:defRPr/>
            </a:pPr>
            <a:r>
              <a:rPr lang="en-US" dirty="0" smtClean="0">
                <a:solidFill>
                  <a:srgbClr val="0033CC"/>
                </a:solidFill>
                <a:latin typeface="+mj-lt"/>
                <a:ea typeface="+mj-ea"/>
                <a:cs typeface="+mj-cs"/>
              </a:rPr>
              <a:t> </a:t>
            </a:r>
            <a:r>
              <a:rPr lang="en-US" dirty="0" smtClean="0">
                <a:solidFill>
                  <a:srgbClr val="0033CC"/>
                </a:solidFill>
                <a:latin typeface="Symbol" pitchFamily="18" charset="2"/>
                <a:ea typeface="+mj-ea"/>
                <a:cs typeface="+mj-cs"/>
              </a:rPr>
              <a:t>p</a:t>
            </a:r>
            <a:r>
              <a:rPr lang="en-US" dirty="0" smtClean="0">
                <a:solidFill>
                  <a:srgbClr val="0033CC"/>
                </a:solidFill>
                <a:latin typeface="+mj-lt"/>
                <a:ea typeface="+mj-ea"/>
                <a:cs typeface="+mj-cs"/>
              </a:rPr>
              <a:t> phase shift observed across magnetic axis (m is odd)</a:t>
            </a:r>
          </a:p>
          <a:p>
            <a:pPr algn="l" fontAlgn="auto">
              <a:spcAft>
                <a:spcPts val="0"/>
              </a:spcAft>
              <a:buFont typeface="Arial" pitchFamily="34" charset="0"/>
              <a:buChar char="•"/>
              <a:defRPr/>
            </a:pPr>
            <a:r>
              <a:rPr lang="en-US" dirty="0" smtClean="0">
                <a:solidFill>
                  <a:srgbClr val="0033CC"/>
                </a:solidFill>
                <a:latin typeface="+mj-lt"/>
                <a:ea typeface="+mj-ea"/>
                <a:cs typeface="+mj-cs"/>
              </a:rPr>
              <a:t> mode not observed on external magnetic coils</a:t>
            </a:r>
            <a:endParaRPr lang="en-US" dirty="0">
              <a:solidFill>
                <a:srgbClr val="0033CC"/>
              </a:solidFill>
              <a:latin typeface="+mj-lt"/>
              <a:ea typeface="+mj-ea"/>
              <a:cs typeface="+mj-cs"/>
            </a:endParaRPr>
          </a:p>
        </p:txBody>
      </p:sp>
      <p:sp>
        <p:nvSpPr>
          <p:cNvPr id="473" name="Text Box 766"/>
          <p:cNvSpPr txBox="1">
            <a:spLocks noChangeArrowheads="1"/>
          </p:cNvSpPr>
          <p:nvPr/>
        </p:nvSpPr>
        <p:spPr bwMode="auto">
          <a:xfrm>
            <a:off x="22479000" y="11430000"/>
            <a:ext cx="4648200" cy="677100"/>
          </a:xfrm>
          <a:prstGeom prst="rect">
            <a:avLst/>
          </a:prstGeom>
          <a:solidFill>
            <a:srgbClr val="A90034"/>
          </a:solidFill>
          <a:ln w="9525">
            <a:noFill/>
            <a:miter lim="800000"/>
            <a:headEnd/>
            <a:tailEnd/>
          </a:ln>
          <a:effectLst/>
        </p:spPr>
        <p:txBody>
          <a:bodyPr wrap="square" lIns="60952" tIns="30476" rIns="60952" bIns="30476">
            <a:spAutoFit/>
          </a:bodyPr>
          <a:lstStyle/>
          <a:p>
            <a:pPr defTabSz="609600">
              <a:defRPr/>
            </a:pPr>
            <a:r>
              <a:rPr lang="en-US" sz="2000" b="1" dirty="0" smtClean="0">
                <a:solidFill>
                  <a:schemeClr val="bg1"/>
                </a:solidFill>
                <a:latin typeface="Arial" charset="0"/>
              </a:rPr>
              <a:t>Coherent mode in biased QHS plasma with V</a:t>
            </a:r>
            <a:r>
              <a:rPr lang="en-US" sz="2000" b="1" baseline="-25000" dirty="0" smtClean="0">
                <a:solidFill>
                  <a:schemeClr val="bg1"/>
                </a:solidFill>
                <a:latin typeface="Arial" charset="0"/>
              </a:rPr>
              <a:t>bias</a:t>
            </a:r>
            <a:r>
              <a:rPr lang="en-US" sz="2000" b="1" dirty="0" smtClean="0">
                <a:solidFill>
                  <a:schemeClr val="bg1"/>
                </a:solidFill>
                <a:latin typeface="Arial" charset="0"/>
              </a:rPr>
              <a:t>=+300V</a:t>
            </a:r>
            <a:endParaRPr lang="en-US" sz="2000" b="1" dirty="0">
              <a:solidFill>
                <a:schemeClr val="bg1"/>
              </a:solidFill>
              <a:latin typeface="Arial" pitchFamily="34" charset="0"/>
            </a:endParaRPr>
          </a:p>
        </p:txBody>
      </p:sp>
      <p:sp>
        <p:nvSpPr>
          <p:cNvPr id="508" name="TextBox 507"/>
          <p:cNvSpPr txBox="1"/>
          <p:nvPr/>
        </p:nvSpPr>
        <p:spPr>
          <a:xfrm>
            <a:off x="22936200" y="12649200"/>
            <a:ext cx="1828800" cy="304800"/>
          </a:xfrm>
          <a:prstGeom prst="rect">
            <a:avLst/>
          </a:prstGeom>
          <a:solidFill>
            <a:schemeClr val="bg1"/>
          </a:solidFill>
          <a:ln>
            <a:noFill/>
          </a:ln>
          <a:effectLst/>
        </p:spPr>
        <p:txBody>
          <a:bodyPr wrap="none" anchor="ctr"/>
          <a:lstStyle/>
          <a:p>
            <a:pPr fontAlgn="auto">
              <a:spcAft>
                <a:spcPts val="0"/>
              </a:spcAft>
              <a:defRPr/>
            </a:pPr>
            <a:endParaRPr lang="en-US" b="1" dirty="0">
              <a:solidFill>
                <a:srgbClr val="339933"/>
              </a:solidFill>
              <a:latin typeface="Arial" pitchFamily="34" charset="0"/>
              <a:ea typeface="+mj-ea"/>
              <a:cs typeface="+mj-cs"/>
            </a:endParaRPr>
          </a:p>
        </p:txBody>
      </p:sp>
      <p:sp>
        <p:nvSpPr>
          <p:cNvPr id="332" name="Rectangle 3"/>
          <p:cNvSpPr txBox="1">
            <a:spLocks noChangeArrowheads="1"/>
          </p:cNvSpPr>
          <p:nvPr/>
        </p:nvSpPr>
        <p:spPr>
          <a:xfrm>
            <a:off x="27355800" y="10134600"/>
            <a:ext cx="5562600" cy="6172200"/>
          </a:xfrm>
          <a:prstGeom prst="rect">
            <a:avLst/>
          </a:prstGeom>
        </p:spPr>
        <p:txBody>
          <a:bodyPr>
            <a:noAutofit/>
          </a:bodyPr>
          <a:lstStyle/>
          <a:p>
            <a:pPr marL="533400" marR="0" lvl="0" indent="-533400" algn="l" defTabSz="2508250" rtl="0" eaLnBrk="1" fontAlgn="base" latinLnBrk="0" hangingPunct="1">
              <a:spcBef>
                <a:spcPct val="20000"/>
              </a:spcBef>
              <a:spcAft>
                <a:spcPct val="0"/>
              </a:spcAft>
              <a:buClrTx/>
              <a:buSzTx/>
              <a:tabLst/>
              <a:defRPr/>
            </a:pPr>
            <a:r>
              <a:rPr kumimoji="0" lang="en-US" sz="1500" b="1" i="0" u="none" strike="noStrike" kern="0" cap="none" spc="0" normalizeH="0" baseline="0" noProof="0" dirty="0" smtClean="0">
                <a:ln>
                  <a:noFill/>
                </a:ln>
                <a:solidFill>
                  <a:schemeClr val="tx1"/>
                </a:solidFill>
                <a:effectLst/>
                <a:uLnTx/>
                <a:uFillTx/>
                <a:latin typeface="+mj-lt"/>
                <a:ea typeface="+mn-ea"/>
                <a:cs typeface="+mn-cs"/>
              </a:rPr>
              <a:t>1.</a:t>
            </a:r>
            <a:r>
              <a:rPr kumimoji="0" lang="en-US" sz="1500" b="1" i="0" u="none" strike="noStrike" kern="0" cap="none" spc="0" normalizeH="0" noProof="0" dirty="0" smtClean="0">
                <a:ln>
                  <a:noFill/>
                </a:ln>
                <a:solidFill>
                  <a:schemeClr val="tx1"/>
                </a:solidFill>
                <a:effectLst/>
                <a:uLnTx/>
                <a:uFillTx/>
                <a:latin typeface="+mj-lt"/>
                <a:ea typeface="+mn-ea"/>
                <a:cs typeface="+mn-cs"/>
              </a:rPr>
              <a:t>   </a:t>
            </a:r>
            <a:r>
              <a:rPr kumimoji="0" lang="en-US" sz="1500" b="1" i="0" u="none" strike="noStrike" kern="0" cap="none" spc="0" normalizeH="0" baseline="0" noProof="0" dirty="0" err="1" smtClean="0">
                <a:ln>
                  <a:noFill/>
                </a:ln>
                <a:solidFill>
                  <a:schemeClr val="tx1"/>
                </a:solidFill>
                <a:effectLst/>
                <a:uLnTx/>
                <a:uFillTx/>
                <a:latin typeface="+mj-lt"/>
                <a:ea typeface="+mn-ea"/>
                <a:cs typeface="+mn-cs"/>
              </a:rPr>
              <a:t>Interferometry</a:t>
            </a:r>
            <a:r>
              <a:rPr kumimoji="0" lang="en-US" sz="1500" b="1" i="0" u="none" strike="noStrike" kern="0" cap="none" spc="0" normalizeH="0" baseline="0" noProof="0" dirty="0" smtClean="0">
                <a:ln>
                  <a:noFill/>
                </a:ln>
                <a:solidFill>
                  <a:schemeClr val="tx1"/>
                </a:solidFill>
                <a:effectLst/>
                <a:uLnTx/>
                <a:uFillTx/>
                <a:latin typeface="+mj-lt"/>
                <a:ea typeface="+mn-ea"/>
                <a:cs typeface="+mn-cs"/>
              </a:rPr>
              <a:t>, Differential Interferometry and Far-forward Scattering are used </a:t>
            </a:r>
            <a:r>
              <a:rPr kumimoji="0" lang="en-US" sz="1500" b="1" i="0" u="none" strike="noStrike" kern="0" cap="none" spc="0" normalizeH="0" baseline="0" noProof="0" dirty="0" smtClean="0">
                <a:ln>
                  <a:noFill/>
                </a:ln>
                <a:solidFill>
                  <a:schemeClr val="tx1"/>
                </a:solidFill>
                <a:effectLst/>
                <a:uLnTx/>
                <a:uFillTx/>
                <a:latin typeface="+mj-lt"/>
                <a:ea typeface="+mn-ea"/>
                <a:cs typeface="+mn-cs"/>
              </a:rPr>
              <a:t>to</a:t>
            </a:r>
            <a:r>
              <a:rPr kumimoji="0" lang="en-US" sz="1500" b="1" i="0" u="none" strike="noStrike" kern="0" cap="none" spc="0" normalizeH="0" noProof="0" dirty="0" smtClean="0">
                <a:ln>
                  <a:noFill/>
                </a:ln>
                <a:solidFill>
                  <a:schemeClr val="tx1"/>
                </a:solidFill>
                <a:effectLst/>
                <a:uLnTx/>
                <a:uFillTx/>
                <a:latin typeface="+mj-lt"/>
                <a:ea typeface="+mn-ea"/>
                <a:cs typeface="+mn-cs"/>
              </a:rPr>
              <a:t> </a:t>
            </a:r>
            <a:r>
              <a:rPr kumimoji="0" lang="en-US" sz="1500" b="1" i="0" u="none" strike="noStrike" kern="0" cap="none" spc="0" normalizeH="0" baseline="0" noProof="0" dirty="0" smtClean="0">
                <a:ln>
                  <a:noFill/>
                </a:ln>
                <a:solidFill>
                  <a:schemeClr val="tx1"/>
                </a:solidFill>
                <a:effectLst/>
                <a:uLnTx/>
                <a:uFillTx/>
                <a:latin typeface="+mj-lt"/>
                <a:ea typeface="+mn-ea"/>
                <a:cs typeface="+mn-cs"/>
              </a:rPr>
              <a:t>measure </a:t>
            </a:r>
            <a:r>
              <a:rPr kumimoji="0" lang="en-US" sz="1500" b="1" i="0" u="none" strike="noStrike" kern="0" cap="none" spc="0" normalizeH="0" baseline="0" noProof="0" dirty="0" smtClean="0">
                <a:ln>
                  <a:noFill/>
                </a:ln>
                <a:solidFill>
                  <a:schemeClr val="tx1"/>
                </a:solidFill>
                <a:effectLst/>
                <a:uLnTx/>
                <a:uFillTx/>
                <a:latin typeface="+mj-lt"/>
                <a:ea typeface="+mn-ea"/>
                <a:cs typeface="+mn-cs"/>
              </a:rPr>
              <a:t>density fluctuations </a:t>
            </a:r>
            <a:r>
              <a:rPr kumimoji="0" lang="en-US" sz="1500" b="1" i="0" u="none" strike="noStrike" kern="0" cap="none" spc="0" normalizeH="0" baseline="0" noProof="0" dirty="0" smtClean="0">
                <a:ln>
                  <a:noFill/>
                </a:ln>
                <a:solidFill>
                  <a:schemeClr val="tx1"/>
                </a:solidFill>
                <a:effectLst/>
                <a:uLnTx/>
                <a:uFillTx/>
                <a:latin typeface="+mn-lt"/>
                <a:ea typeface="+mn-ea"/>
                <a:cs typeface="+mn-cs"/>
              </a:rPr>
              <a:t>in HSX </a:t>
            </a:r>
            <a:endParaRPr kumimoji="0" lang="en-US" sz="1500" b="0" i="0" u="none" strike="noStrike" kern="0" cap="none" spc="0" normalizeH="0" baseline="0" noProof="0" dirty="0" smtClean="0">
              <a:ln>
                <a:noFill/>
              </a:ln>
              <a:solidFill>
                <a:schemeClr val="tx1"/>
              </a:solidFill>
              <a:effectLst/>
              <a:uLnTx/>
              <a:uFillTx/>
              <a:latin typeface="+mj-lt"/>
              <a:ea typeface="+mn-ea"/>
              <a:cs typeface="+mn-cs"/>
            </a:endParaRPr>
          </a:p>
          <a:p>
            <a:pPr marL="533400" marR="0" lvl="0" indent="-533400" algn="l" defTabSz="2508250" rtl="0" eaLnBrk="1" fontAlgn="base" latinLnBrk="0" hangingPunct="1">
              <a:spcBef>
                <a:spcPct val="20000"/>
              </a:spcBef>
              <a:spcAft>
                <a:spcPct val="0"/>
              </a:spcAft>
              <a:buClrTx/>
              <a:buSzTx/>
              <a:buFontTx/>
              <a:buNone/>
              <a:tabLst/>
              <a:defRPr/>
            </a:pPr>
            <a:r>
              <a:rPr kumimoji="0" lang="en-US" sz="1500" b="0" i="0" u="none" strike="noStrike" kern="0" cap="none" spc="0" normalizeH="0" baseline="0" noProof="0" dirty="0" smtClean="0">
                <a:ln>
                  <a:noFill/>
                </a:ln>
                <a:solidFill>
                  <a:schemeClr val="tx1"/>
                </a:solidFill>
                <a:effectLst/>
                <a:uLnTx/>
                <a:uFillTx/>
                <a:latin typeface="+mj-lt"/>
                <a:ea typeface="+mn-ea"/>
                <a:cs typeface="+mn-cs"/>
              </a:rPr>
              <a:t>	- line-integrated </a:t>
            </a:r>
            <a:r>
              <a:rPr kumimoji="0" lang="en-US" sz="1500" b="0" i="0" u="none" strike="noStrike" kern="0" cap="none" spc="0" normalizeH="0" baseline="0" noProof="0" dirty="0" smtClean="0">
                <a:ln>
                  <a:noFill/>
                </a:ln>
                <a:solidFill>
                  <a:schemeClr val="tx1"/>
                </a:solidFill>
                <a:effectLst/>
                <a:uLnTx/>
                <a:uFillTx/>
                <a:latin typeface="+mn-lt"/>
                <a:ea typeface="+mn-ea"/>
                <a:cs typeface="+mn-cs"/>
              </a:rPr>
              <a:t>measurements</a:t>
            </a:r>
            <a:r>
              <a:rPr kumimoji="0" lang="en-US" sz="1500" b="0" i="0" u="none" strike="noStrike" kern="0" cap="none" spc="0" normalizeH="0" baseline="0" noProof="0" dirty="0" smtClean="0">
                <a:ln>
                  <a:noFill/>
                </a:ln>
                <a:solidFill>
                  <a:schemeClr val="tx1"/>
                </a:solidFill>
                <a:effectLst/>
                <a:uLnTx/>
                <a:uFillTx/>
                <a:latin typeface="+mj-lt"/>
                <a:ea typeface="+mn-ea"/>
                <a:cs typeface="+mn-cs"/>
              </a:rPr>
              <a:t>, some spatial information </a:t>
            </a:r>
            <a:endParaRPr kumimoji="0" lang="en-US" sz="1500" b="0" i="0" u="none" strike="noStrike" kern="0" cap="none" spc="0" normalizeH="0" baseline="0" noProof="0" dirty="0" smtClean="0">
              <a:ln>
                <a:noFill/>
              </a:ln>
              <a:solidFill>
                <a:schemeClr val="tx1"/>
              </a:solidFill>
              <a:effectLst/>
              <a:uLnTx/>
              <a:uFillTx/>
              <a:latin typeface="+mj-lt"/>
              <a:ea typeface="+mn-ea"/>
              <a:cs typeface="+mn-cs"/>
            </a:endParaRPr>
          </a:p>
          <a:p>
            <a:pPr marL="533400" marR="0" lvl="0" indent="-533400" algn="l" defTabSz="2508250" rtl="0" eaLnBrk="1" fontAlgn="base" latinLnBrk="0" hangingPunct="1">
              <a:spcBef>
                <a:spcPct val="20000"/>
              </a:spcBef>
              <a:spcAft>
                <a:spcPct val="0"/>
              </a:spcAft>
              <a:buClrTx/>
              <a:buSzTx/>
              <a:buFontTx/>
              <a:buNone/>
              <a:tabLst/>
              <a:defRPr/>
            </a:pPr>
            <a:r>
              <a:rPr lang="en-US" sz="1500" kern="0" dirty="0" smtClean="0">
                <a:latin typeface="+mj-lt"/>
              </a:rPr>
              <a:t>	</a:t>
            </a:r>
            <a:r>
              <a:rPr lang="en-US" sz="1500" kern="0" dirty="0" smtClean="0">
                <a:latin typeface="+mj-lt"/>
              </a:rPr>
              <a:t>   </a:t>
            </a:r>
            <a:r>
              <a:rPr kumimoji="0" lang="en-US" sz="1500" b="0" i="0" u="none" strike="noStrike" kern="0" cap="none" spc="0" normalizeH="0" baseline="0" noProof="0" dirty="0" smtClean="0">
                <a:ln>
                  <a:noFill/>
                </a:ln>
                <a:solidFill>
                  <a:schemeClr val="tx1"/>
                </a:solidFill>
                <a:effectLst/>
                <a:uLnTx/>
                <a:uFillTx/>
                <a:latin typeface="+mj-lt"/>
                <a:ea typeface="+mn-ea"/>
                <a:cs typeface="+mn-cs"/>
              </a:rPr>
              <a:t>available </a:t>
            </a:r>
            <a:r>
              <a:rPr kumimoji="0" lang="en-US" sz="1500" b="0" i="0" u="none" strike="noStrike" kern="0" cap="none" spc="0" normalizeH="0" baseline="0" noProof="0" dirty="0" smtClean="0">
                <a:ln>
                  <a:noFill/>
                </a:ln>
                <a:solidFill>
                  <a:schemeClr val="tx1"/>
                </a:solidFill>
                <a:effectLst/>
                <a:uLnTx/>
                <a:uFillTx/>
                <a:latin typeface="+mj-lt"/>
                <a:ea typeface="+mn-ea"/>
                <a:cs typeface="+mn-cs"/>
              </a:rPr>
              <a:t>by comparing chords</a:t>
            </a:r>
          </a:p>
          <a:p>
            <a:pPr marL="533400" marR="0" lvl="0" indent="-533400" algn="l" defTabSz="2508250" rtl="0" eaLnBrk="1" fontAlgn="base" latinLnBrk="0" hangingPunct="1">
              <a:spcBef>
                <a:spcPct val="20000"/>
              </a:spcBef>
              <a:spcAft>
                <a:spcPct val="0"/>
              </a:spcAft>
              <a:buClrTx/>
              <a:buSzTx/>
              <a:buFontTx/>
              <a:buNone/>
              <a:tabLst/>
              <a:defRPr/>
            </a:pPr>
            <a:r>
              <a:rPr kumimoji="0" lang="en-US" sz="1500" b="0" i="0" u="none" strike="noStrike" kern="0" cap="none" spc="0" normalizeH="0" baseline="30000" noProof="0" dirty="0" smtClean="0">
                <a:ln>
                  <a:noFill/>
                </a:ln>
                <a:solidFill>
                  <a:schemeClr val="tx1"/>
                </a:solidFill>
                <a:effectLst/>
                <a:uLnTx/>
                <a:uFillTx/>
                <a:latin typeface="+mj-lt"/>
                <a:ea typeface="+mn-ea"/>
                <a:cs typeface="+mn-cs"/>
              </a:rPr>
              <a:t>	</a:t>
            </a:r>
            <a:r>
              <a:rPr kumimoji="0" lang="en-US" sz="1500" b="0" i="0" u="none" strike="noStrike" kern="0" cap="none" spc="0" normalizeH="0" baseline="0" noProof="0" dirty="0" smtClean="0">
                <a:ln>
                  <a:noFill/>
                </a:ln>
                <a:solidFill>
                  <a:schemeClr val="tx1"/>
                </a:solidFill>
                <a:effectLst/>
                <a:uLnTx/>
                <a:uFillTx/>
                <a:latin typeface="+mj-lt"/>
                <a:ea typeface="+mn-ea"/>
                <a:cs typeface="+mn-cs"/>
              </a:rPr>
              <a:t>- differential </a:t>
            </a:r>
            <a:r>
              <a:rPr kumimoji="0" lang="en-US" sz="1500" b="0" i="0" u="none" strike="noStrike" kern="0" cap="none" spc="0" normalizeH="0" baseline="0" noProof="0" dirty="0" err="1" smtClean="0">
                <a:ln>
                  <a:noFill/>
                </a:ln>
                <a:solidFill>
                  <a:schemeClr val="tx1"/>
                </a:solidFill>
                <a:effectLst/>
                <a:uLnTx/>
                <a:uFillTx/>
                <a:latin typeface="+mj-lt"/>
                <a:ea typeface="+mn-ea"/>
                <a:cs typeface="+mn-cs"/>
              </a:rPr>
              <a:t>interferometry</a:t>
            </a:r>
            <a:r>
              <a:rPr kumimoji="0" lang="en-US" sz="1500" b="0" i="0" u="none" strike="noStrike" kern="0" cap="none" spc="0" normalizeH="0" baseline="0" noProof="0" dirty="0" smtClean="0">
                <a:ln>
                  <a:noFill/>
                </a:ln>
                <a:solidFill>
                  <a:schemeClr val="tx1"/>
                </a:solidFill>
                <a:effectLst/>
                <a:uLnTx/>
                <a:uFillTx/>
                <a:latin typeface="+mj-lt"/>
                <a:ea typeface="+mn-ea"/>
                <a:cs typeface="+mn-cs"/>
              </a:rPr>
              <a:t> is used to obtain core localized </a:t>
            </a:r>
            <a:endParaRPr kumimoji="0" lang="en-US" sz="1500" b="0" i="0" u="none" strike="noStrike" kern="0" cap="none" spc="0" normalizeH="0" baseline="0" noProof="0" dirty="0" smtClean="0">
              <a:ln>
                <a:noFill/>
              </a:ln>
              <a:solidFill>
                <a:schemeClr val="tx1"/>
              </a:solidFill>
              <a:effectLst/>
              <a:uLnTx/>
              <a:uFillTx/>
              <a:latin typeface="+mj-lt"/>
              <a:ea typeface="+mn-ea"/>
              <a:cs typeface="+mn-cs"/>
            </a:endParaRPr>
          </a:p>
          <a:p>
            <a:pPr marL="533400" marR="0" lvl="0" indent="-533400" algn="l" defTabSz="2508250" rtl="0" eaLnBrk="1" fontAlgn="base" latinLnBrk="0" hangingPunct="1">
              <a:spcBef>
                <a:spcPct val="20000"/>
              </a:spcBef>
              <a:spcAft>
                <a:spcPct val="0"/>
              </a:spcAft>
              <a:buClrTx/>
              <a:buSzTx/>
              <a:buFontTx/>
              <a:buNone/>
              <a:tabLst/>
              <a:defRPr/>
            </a:pPr>
            <a:r>
              <a:rPr lang="en-US" sz="1500" kern="0" dirty="0" smtClean="0">
                <a:latin typeface="+mj-lt"/>
              </a:rPr>
              <a:t>	</a:t>
            </a:r>
            <a:r>
              <a:rPr lang="en-US" sz="1500" kern="0" dirty="0" smtClean="0">
                <a:latin typeface="+mj-lt"/>
              </a:rPr>
              <a:t>   </a:t>
            </a:r>
            <a:r>
              <a:rPr kumimoji="0" lang="en-US" sz="1500" b="0" i="0" u="none" strike="noStrike" kern="0" cap="none" spc="0" normalizeH="0" baseline="0" noProof="0" dirty="0" smtClean="0">
                <a:ln>
                  <a:noFill/>
                </a:ln>
                <a:solidFill>
                  <a:schemeClr val="tx1"/>
                </a:solidFill>
                <a:effectLst/>
                <a:uLnTx/>
                <a:uFillTx/>
                <a:latin typeface="+mj-lt"/>
                <a:ea typeface="+mn-ea"/>
                <a:cs typeface="+mn-cs"/>
              </a:rPr>
              <a:t>measurements</a:t>
            </a:r>
            <a:r>
              <a:rPr kumimoji="0" lang="en-US" sz="1500" b="0" i="0" u="none" strike="noStrike" kern="0" cap="none" spc="0" normalizeH="0" baseline="30000" noProof="0" dirty="0" smtClean="0">
                <a:ln>
                  <a:noFill/>
                </a:ln>
                <a:solidFill>
                  <a:schemeClr val="tx1"/>
                </a:solidFill>
                <a:effectLst/>
                <a:uLnTx/>
                <a:uFillTx/>
                <a:latin typeface="+mj-lt"/>
                <a:ea typeface="+mn-ea"/>
                <a:cs typeface="+mn-cs"/>
              </a:rPr>
              <a:t>	</a:t>
            </a:r>
            <a:endParaRPr kumimoji="0" lang="en-US" sz="1500" b="1" i="0" u="none" strike="noStrike" kern="0" cap="none" spc="0" normalizeH="0" baseline="0" noProof="0" dirty="0" smtClean="0">
              <a:ln>
                <a:noFill/>
              </a:ln>
              <a:solidFill>
                <a:schemeClr val="accent2"/>
              </a:solidFill>
              <a:effectLst/>
              <a:uLnTx/>
              <a:uFillTx/>
              <a:latin typeface="+mj-lt"/>
              <a:ea typeface="Times New Roman" charset="0"/>
              <a:cs typeface="Times New Roman" charset="0"/>
            </a:endParaRPr>
          </a:p>
          <a:p>
            <a:pPr marL="533400" marR="0" lvl="0" indent="-533400" algn="l" defTabSz="2508250" rtl="0" eaLnBrk="1" fontAlgn="base" latinLnBrk="0" hangingPunct="1">
              <a:spcBef>
                <a:spcPct val="20000"/>
              </a:spcBef>
              <a:spcAft>
                <a:spcPct val="0"/>
              </a:spcAft>
              <a:buClrTx/>
              <a:buSzTx/>
              <a:buFontTx/>
              <a:buNone/>
              <a:tabLst/>
              <a:defRPr/>
            </a:pPr>
            <a:r>
              <a:rPr kumimoji="0" lang="en-US" sz="1500" b="1" i="0" u="none" strike="noStrike" kern="0" cap="none" spc="0" normalizeH="0" baseline="0" noProof="0" dirty="0" smtClean="0">
                <a:ln>
                  <a:noFill/>
                </a:ln>
                <a:solidFill>
                  <a:schemeClr val="tx1"/>
                </a:solidFill>
                <a:effectLst/>
                <a:uLnTx/>
                <a:uFillTx/>
                <a:latin typeface="+mj-lt"/>
                <a:ea typeface="+mn-ea"/>
                <a:cs typeface="+mn-cs"/>
              </a:rPr>
              <a:t>2.</a:t>
            </a:r>
            <a:r>
              <a:rPr kumimoji="0" lang="en-US" sz="1500" b="1" i="0" u="none" strike="noStrike" kern="0" cap="none" spc="0" normalizeH="0" noProof="0" dirty="0" smtClean="0">
                <a:ln>
                  <a:noFill/>
                </a:ln>
                <a:solidFill>
                  <a:schemeClr val="tx1"/>
                </a:solidFill>
                <a:effectLst/>
                <a:uLnTx/>
                <a:uFillTx/>
                <a:latin typeface="+mj-lt"/>
                <a:ea typeface="+mn-ea"/>
                <a:cs typeface="+mn-cs"/>
              </a:rPr>
              <a:t>    </a:t>
            </a:r>
            <a:r>
              <a:rPr kumimoji="0" lang="en-US" sz="1500" b="1" i="0" u="none" strike="noStrike" kern="0" cap="none" spc="0" normalizeH="0" baseline="0" noProof="0" dirty="0" smtClean="0">
                <a:ln>
                  <a:noFill/>
                </a:ln>
                <a:solidFill>
                  <a:schemeClr val="tx1"/>
                </a:solidFill>
                <a:effectLst/>
                <a:uLnTx/>
                <a:uFillTx/>
                <a:latin typeface="+mj-lt"/>
                <a:ea typeface="+mn-ea"/>
                <a:cs typeface="+mn-cs"/>
              </a:rPr>
              <a:t>Both </a:t>
            </a:r>
            <a:r>
              <a:rPr kumimoji="0" lang="en-US" sz="1500" b="1" i="0" u="none" strike="noStrike" kern="0" cap="none" spc="0" normalizeH="0" baseline="0" noProof="0" dirty="0" smtClean="0">
                <a:ln>
                  <a:noFill/>
                </a:ln>
                <a:solidFill>
                  <a:schemeClr val="tx1"/>
                </a:solidFill>
                <a:effectLst/>
                <a:uLnTx/>
                <a:uFillTx/>
                <a:latin typeface="+mj-lt"/>
                <a:ea typeface="+mn-ea"/>
                <a:cs typeface="+mn-cs"/>
              </a:rPr>
              <a:t>coherent modes and broadband fluctuations are </a:t>
            </a:r>
            <a:r>
              <a:rPr kumimoji="0" lang="en-US" sz="1500" b="1" i="0" u="none" strike="noStrike" kern="0" cap="none" spc="0" normalizeH="0" baseline="0" noProof="0" dirty="0" smtClean="0">
                <a:ln>
                  <a:noFill/>
                </a:ln>
                <a:solidFill>
                  <a:schemeClr val="tx1"/>
                </a:solidFill>
                <a:effectLst/>
                <a:uLnTx/>
                <a:uFillTx/>
                <a:latin typeface="+mj-lt"/>
                <a:ea typeface="+mn-ea"/>
                <a:cs typeface="+mn-cs"/>
              </a:rPr>
              <a:t>observed</a:t>
            </a:r>
            <a:endParaRPr kumimoji="0" lang="en-US" sz="1500" b="1" i="0" u="none" strike="noStrike" kern="0" cap="none" spc="0" normalizeH="0" baseline="0" noProof="0" dirty="0" smtClean="0">
              <a:ln>
                <a:noFill/>
              </a:ln>
              <a:solidFill>
                <a:schemeClr val="tx1"/>
              </a:solidFill>
              <a:effectLst/>
              <a:uLnTx/>
              <a:uFillTx/>
              <a:latin typeface="+mj-lt"/>
              <a:ea typeface="+mn-ea"/>
              <a:cs typeface="+mn-cs"/>
            </a:endParaRPr>
          </a:p>
          <a:p>
            <a:pPr marL="533400" marR="0" lvl="0" indent="-533400" algn="l" defTabSz="2508250" rtl="0" eaLnBrk="1" fontAlgn="base" latinLnBrk="0" hangingPunct="1">
              <a:spcBef>
                <a:spcPct val="20000"/>
              </a:spcBef>
              <a:spcAft>
                <a:spcPct val="0"/>
              </a:spcAft>
              <a:buClrTx/>
              <a:buSzTx/>
              <a:tabLst/>
              <a:defRPr/>
            </a:pPr>
            <a:r>
              <a:rPr kumimoji="0" lang="en-US" sz="1500" b="1" i="0" u="none" strike="noStrike" kern="0" cap="none" spc="0" normalizeH="0" baseline="0" noProof="0" dirty="0" smtClean="0">
                <a:ln>
                  <a:noFill/>
                </a:ln>
                <a:solidFill>
                  <a:schemeClr val="tx1"/>
                </a:solidFill>
                <a:effectLst/>
                <a:uLnTx/>
                <a:uFillTx/>
                <a:latin typeface="+mj-lt"/>
                <a:ea typeface="+mn-ea"/>
                <a:cs typeface="+mn-cs"/>
              </a:rPr>
              <a:t>3.    For </a:t>
            </a:r>
            <a:r>
              <a:rPr kumimoji="0" lang="en-US" sz="1500" b="1" i="0" u="none" strike="noStrike" kern="0" cap="none" spc="0" normalizeH="0" baseline="0" noProof="0" dirty="0" smtClean="0">
                <a:ln>
                  <a:noFill/>
                </a:ln>
                <a:solidFill>
                  <a:schemeClr val="tx1"/>
                </a:solidFill>
                <a:effectLst/>
                <a:uLnTx/>
                <a:uFillTx/>
                <a:latin typeface="+mj-lt"/>
                <a:ea typeface="+mn-ea"/>
                <a:cs typeface="+mn-cs"/>
              </a:rPr>
              <a:t>QHS plasma</a:t>
            </a:r>
          </a:p>
          <a:p>
            <a:pPr marL="457200" marR="0" lvl="0" indent="-457200" algn="l" defTabSz="2508250" rtl="0" eaLnBrk="0" fontAlgn="base" latinLnBrk="0" hangingPunct="0">
              <a:spcBef>
                <a:spcPct val="20000"/>
              </a:spcBef>
              <a:spcAft>
                <a:spcPct val="0"/>
              </a:spcAft>
              <a:buClrTx/>
              <a:buSzTx/>
              <a:buFontTx/>
              <a:buNone/>
              <a:tabLst/>
              <a:defRPr/>
            </a:pPr>
            <a:r>
              <a:rPr kumimoji="0" lang="en-US" sz="1500" b="1" i="0" u="none" strike="noStrike" kern="0" cap="none" spc="0" normalizeH="0" baseline="0" noProof="0" dirty="0" smtClean="0">
                <a:ln>
                  <a:noFill/>
                </a:ln>
                <a:solidFill>
                  <a:schemeClr val="tx1"/>
                </a:solidFill>
                <a:effectLst/>
                <a:uLnTx/>
                <a:uFillTx/>
                <a:latin typeface="+mn-lt"/>
                <a:ea typeface="+mn-ea"/>
                <a:cs typeface="+mn-cs"/>
              </a:rPr>
              <a:t>	- </a:t>
            </a:r>
            <a:r>
              <a:rPr kumimoji="0" lang="en-US" sz="1500" b="0" i="0" u="none" strike="noStrike" kern="0" cap="none" spc="0" normalizeH="0" baseline="0" noProof="0" dirty="0" smtClean="0">
                <a:ln>
                  <a:noFill/>
                </a:ln>
                <a:solidFill>
                  <a:schemeClr val="tx1"/>
                </a:solidFill>
                <a:effectLst/>
                <a:uLnTx/>
                <a:uFillTx/>
                <a:latin typeface="+mn-lt"/>
                <a:ea typeface="+mn-ea"/>
                <a:cs typeface="+mn-cs"/>
              </a:rPr>
              <a:t>Significant changes </a:t>
            </a:r>
            <a:r>
              <a:rPr kumimoji="0" lang="en-US" sz="1500" b="0" i="0" u="none" strike="noStrike" kern="0" cap="none" spc="0" normalizeH="0" baseline="0" noProof="0" dirty="0" smtClean="0">
                <a:ln>
                  <a:noFill/>
                </a:ln>
                <a:solidFill>
                  <a:srgbClr val="230399"/>
                </a:solidFill>
                <a:effectLst/>
                <a:uLnTx/>
                <a:uFillTx/>
                <a:latin typeface="+mn-lt"/>
                <a:ea typeface="+mn-ea"/>
                <a:cs typeface="+mn-cs"/>
              </a:rPr>
              <a:t>(amplitude and frequency) </a:t>
            </a:r>
            <a:r>
              <a:rPr kumimoji="0" lang="en-US" sz="1500" b="0" i="0" u="none" strike="noStrike" kern="0" cap="none" spc="0" normalizeH="0" baseline="0" noProof="0" dirty="0" smtClean="0">
                <a:ln>
                  <a:noFill/>
                </a:ln>
                <a:solidFill>
                  <a:schemeClr val="tx1"/>
                </a:solidFill>
                <a:effectLst/>
                <a:uLnTx/>
                <a:uFillTx/>
                <a:latin typeface="+mn-lt"/>
                <a:ea typeface="+mn-ea"/>
                <a:cs typeface="+mn-cs"/>
              </a:rPr>
              <a:t>of fluctuations </a:t>
            </a:r>
            <a:endParaRPr kumimoji="0" lang="en-US" sz="1500" b="0" i="0" u="none" strike="noStrike" kern="0" cap="none" spc="0" normalizeH="0" baseline="0" noProof="0" dirty="0" smtClean="0">
              <a:ln>
                <a:noFill/>
              </a:ln>
              <a:solidFill>
                <a:schemeClr val="tx1"/>
              </a:solidFill>
              <a:effectLst/>
              <a:uLnTx/>
              <a:uFillTx/>
              <a:latin typeface="+mn-lt"/>
              <a:ea typeface="+mn-ea"/>
              <a:cs typeface="+mn-cs"/>
            </a:endParaRPr>
          </a:p>
          <a:p>
            <a:pPr marL="457200" marR="0" lvl="0" indent="-457200" algn="l" defTabSz="2508250" rtl="0" eaLnBrk="0" fontAlgn="base" latinLnBrk="0" hangingPunct="0">
              <a:spcBef>
                <a:spcPct val="20000"/>
              </a:spcBef>
              <a:spcAft>
                <a:spcPct val="0"/>
              </a:spcAft>
              <a:buClrTx/>
              <a:buSzTx/>
              <a:buFontTx/>
              <a:buNone/>
              <a:tabLst/>
              <a:defRPr/>
            </a:pPr>
            <a:r>
              <a:rPr lang="en-US" sz="1500" kern="0" dirty="0" smtClean="0">
                <a:latin typeface="+mn-lt"/>
              </a:rPr>
              <a:t>	</a:t>
            </a:r>
            <a:r>
              <a:rPr lang="en-US" sz="1500" kern="0" dirty="0" smtClean="0">
                <a:latin typeface="+mn-lt"/>
              </a:rPr>
              <a:t>   </a:t>
            </a:r>
            <a:r>
              <a:rPr kumimoji="0" lang="en-US" sz="1500" b="0" i="0" u="none" strike="noStrike" kern="0" cap="none" spc="0" normalizeH="0" baseline="0" noProof="0" dirty="0" smtClean="0">
                <a:ln>
                  <a:noFill/>
                </a:ln>
                <a:solidFill>
                  <a:schemeClr val="tx1"/>
                </a:solidFill>
                <a:effectLst/>
                <a:uLnTx/>
                <a:uFillTx/>
                <a:latin typeface="+mn-lt"/>
                <a:ea typeface="+mn-ea"/>
                <a:cs typeface="+mn-cs"/>
              </a:rPr>
              <a:t>are </a:t>
            </a:r>
            <a:r>
              <a:rPr kumimoji="0" lang="en-US" sz="1500" b="0" i="0" u="none" strike="noStrike" kern="0" cap="none" spc="0" normalizeH="0" baseline="0" noProof="0" dirty="0" smtClean="0">
                <a:ln>
                  <a:noFill/>
                </a:ln>
                <a:solidFill>
                  <a:schemeClr val="tx1"/>
                </a:solidFill>
                <a:effectLst/>
                <a:uLnTx/>
                <a:uFillTx/>
                <a:latin typeface="+mn-lt"/>
                <a:ea typeface="+mn-ea"/>
                <a:cs typeface="+mn-cs"/>
              </a:rPr>
              <a:t>observed when heating location changes from on-axis </a:t>
            </a:r>
            <a:endParaRPr kumimoji="0" lang="en-US" sz="1500" b="0" i="0" u="none" strike="noStrike" kern="0" cap="none" spc="0" normalizeH="0" baseline="0" noProof="0" dirty="0" smtClean="0">
              <a:ln>
                <a:noFill/>
              </a:ln>
              <a:solidFill>
                <a:schemeClr val="tx1"/>
              </a:solidFill>
              <a:effectLst/>
              <a:uLnTx/>
              <a:uFillTx/>
              <a:latin typeface="+mn-lt"/>
              <a:ea typeface="+mn-ea"/>
              <a:cs typeface="+mn-cs"/>
            </a:endParaRPr>
          </a:p>
          <a:p>
            <a:pPr marL="457200" marR="0" lvl="0" indent="-457200" algn="l" defTabSz="2508250" rtl="0" eaLnBrk="0" fontAlgn="base" latinLnBrk="0" hangingPunct="0">
              <a:spcBef>
                <a:spcPct val="20000"/>
              </a:spcBef>
              <a:spcAft>
                <a:spcPct val="0"/>
              </a:spcAft>
              <a:buClrTx/>
              <a:buSzTx/>
              <a:buFontTx/>
              <a:buNone/>
              <a:tabLst/>
              <a:defRPr/>
            </a:pPr>
            <a:r>
              <a:rPr lang="en-US" sz="1500" kern="0" dirty="0" smtClean="0">
                <a:latin typeface="+mn-lt"/>
              </a:rPr>
              <a:t>	</a:t>
            </a:r>
            <a:r>
              <a:rPr lang="en-US" sz="1500" kern="0" dirty="0" smtClean="0">
                <a:latin typeface="+mn-lt"/>
              </a:rPr>
              <a:t>   </a:t>
            </a:r>
            <a:r>
              <a:rPr kumimoji="0" lang="en-US" sz="1500" b="0" i="0" u="none" strike="noStrike" kern="0" cap="none" spc="0" normalizeH="0" baseline="0" noProof="0" dirty="0" smtClean="0">
                <a:ln>
                  <a:noFill/>
                </a:ln>
                <a:solidFill>
                  <a:schemeClr val="tx1"/>
                </a:solidFill>
                <a:effectLst/>
                <a:uLnTx/>
                <a:uFillTx/>
                <a:latin typeface="+mn-lt"/>
                <a:ea typeface="+mn-ea"/>
                <a:cs typeface="+mn-cs"/>
              </a:rPr>
              <a:t>heating </a:t>
            </a:r>
            <a:r>
              <a:rPr kumimoji="0" lang="en-US" sz="1500" b="0" i="0" u="none" strike="noStrike" kern="0" cap="none" spc="0" normalizeH="0" baseline="0" noProof="0" dirty="0" smtClean="0">
                <a:ln>
                  <a:noFill/>
                </a:ln>
                <a:solidFill>
                  <a:schemeClr val="tx1"/>
                </a:solidFill>
                <a:effectLst/>
                <a:uLnTx/>
                <a:uFillTx/>
                <a:latin typeface="+mn-lt"/>
                <a:ea typeface="+mn-ea"/>
                <a:cs typeface="+mn-cs"/>
              </a:rPr>
              <a:t>to HFS heating</a:t>
            </a:r>
          </a:p>
          <a:p>
            <a:pPr marL="457200" marR="0" lvl="0" indent="-457200" algn="l" defTabSz="2508250" rtl="0" eaLnBrk="0" fontAlgn="base" latinLnBrk="0" hangingPunct="0">
              <a:spcBef>
                <a:spcPct val="20000"/>
              </a:spcBef>
              <a:spcAft>
                <a:spcPct val="0"/>
              </a:spcAft>
              <a:buClrTx/>
              <a:buSzTx/>
              <a:buFontTx/>
              <a:buNone/>
              <a:tabLst/>
              <a:defRPr/>
            </a:pPr>
            <a:r>
              <a:rPr kumimoji="0" lang="en-US" sz="1500" b="0" i="0" u="none" strike="noStrike" kern="0" cap="none" spc="0" normalizeH="0" baseline="0" noProof="0" dirty="0" smtClean="0">
                <a:ln>
                  <a:noFill/>
                </a:ln>
                <a:solidFill>
                  <a:schemeClr val="tx1"/>
                </a:solidFill>
                <a:effectLst/>
                <a:uLnTx/>
                <a:uFillTx/>
                <a:latin typeface="+mn-lt"/>
                <a:ea typeface="+mn-ea"/>
                <a:cs typeface="+mn-cs"/>
              </a:rPr>
              <a:t>	- Density fluctuation </a:t>
            </a:r>
            <a:r>
              <a:rPr kumimoji="0" lang="en-US" sz="1500" b="0" i="0" u="none" strike="noStrike" kern="0" cap="none" spc="0" normalizeH="0" baseline="0" noProof="0" dirty="0" smtClean="0">
                <a:ln>
                  <a:noFill/>
                </a:ln>
                <a:solidFill>
                  <a:srgbClr val="440597"/>
                </a:solidFill>
                <a:effectLst/>
                <a:uLnTx/>
                <a:uFillTx/>
                <a:latin typeface="+mn-lt"/>
                <a:ea typeface="+mn-ea"/>
                <a:cs typeface="+mn-cs"/>
              </a:rPr>
              <a:t>amplitude</a:t>
            </a:r>
            <a:r>
              <a:rPr kumimoji="0" lang="en-US" sz="1500" b="0" i="0" u="none" strike="noStrike" kern="0" cap="none" spc="0" normalizeH="0" baseline="0" noProof="0" dirty="0" smtClean="0">
                <a:ln>
                  <a:noFill/>
                </a:ln>
                <a:solidFill>
                  <a:schemeClr val="tx1"/>
                </a:solidFill>
                <a:effectLst/>
                <a:uLnTx/>
                <a:uFillTx/>
                <a:latin typeface="+mn-lt"/>
                <a:ea typeface="+mn-ea"/>
                <a:cs typeface="+mn-cs"/>
              </a:rPr>
              <a:t> and frequency  decrease with </a:t>
            </a:r>
            <a:endParaRPr kumimoji="0" lang="en-US" sz="1500" b="0" i="0" u="none" strike="noStrike" kern="0" cap="none" spc="0" normalizeH="0" baseline="0" noProof="0" dirty="0" smtClean="0">
              <a:ln>
                <a:noFill/>
              </a:ln>
              <a:solidFill>
                <a:schemeClr val="tx1"/>
              </a:solidFill>
              <a:effectLst/>
              <a:uLnTx/>
              <a:uFillTx/>
              <a:latin typeface="+mn-lt"/>
              <a:ea typeface="+mn-ea"/>
              <a:cs typeface="+mn-cs"/>
            </a:endParaRPr>
          </a:p>
          <a:p>
            <a:pPr marL="457200" marR="0" lvl="0" indent="-457200" algn="l" defTabSz="2508250" rtl="0" eaLnBrk="0" fontAlgn="base" latinLnBrk="0" hangingPunct="0">
              <a:spcBef>
                <a:spcPct val="20000"/>
              </a:spcBef>
              <a:spcAft>
                <a:spcPct val="0"/>
              </a:spcAft>
              <a:buClrTx/>
              <a:buSzTx/>
              <a:buFontTx/>
              <a:buNone/>
              <a:tabLst/>
              <a:defRPr/>
            </a:pPr>
            <a:r>
              <a:rPr lang="en-US" sz="1500" kern="0" dirty="0" smtClean="0">
                <a:latin typeface="+mn-lt"/>
              </a:rPr>
              <a:t>	</a:t>
            </a:r>
            <a:r>
              <a:rPr lang="en-US" sz="1500" kern="0" dirty="0" smtClean="0">
                <a:latin typeface="+mn-lt"/>
              </a:rPr>
              <a:t>   </a:t>
            </a:r>
            <a:r>
              <a:rPr kumimoji="0" lang="en-US" sz="1500" b="0" i="0" u="none" strike="noStrike" kern="0" cap="none" spc="0" normalizeH="0" baseline="0" noProof="0" dirty="0" smtClean="0">
                <a:ln>
                  <a:noFill/>
                </a:ln>
                <a:solidFill>
                  <a:schemeClr val="tx1"/>
                </a:solidFill>
                <a:effectLst/>
                <a:uLnTx/>
                <a:uFillTx/>
                <a:latin typeface="+mn-lt"/>
                <a:ea typeface="+mn-ea"/>
                <a:cs typeface="+mn-cs"/>
              </a:rPr>
              <a:t>of </a:t>
            </a:r>
            <a:r>
              <a:rPr kumimoji="0" lang="en-US" sz="1500" b="0" i="0" u="none" strike="noStrike" kern="0" cap="none" spc="0" normalizeH="0" baseline="0" noProof="0" dirty="0" smtClean="0">
                <a:ln>
                  <a:noFill/>
                </a:ln>
                <a:solidFill>
                  <a:schemeClr val="tx1"/>
                </a:solidFill>
                <a:effectLst/>
                <a:uLnTx/>
                <a:uFillTx/>
                <a:latin typeface="+mn-lt"/>
                <a:ea typeface="+mn-ea"/>
                <a:cs typeface="+mn-cs"/>
              </a:rPr>
              <a:t>electron temperature</a:t>
            </a:r>
          </a:p>
          <a:p>
            <a:pPr marL="457200" marR="0" lvl="0" indent="-457200" algn="l" defTabSz="2508250" rtl="0" eaLnBrk="0" fontAlgn="base" latinLnBrk="0" hangingPunct="0">
              <a:spcBef>
                <a:spcPct val="20000"/>
              </a:spcBef>
              <a:spcAft>
                <a:spcPct val="0"/>
              </a:spcAft>
              <a:buClrTx/>
              <a:buSzTx/>
              <a:buFontTx/>
              <a:buNone/>
              <a:tabLst/>
              <a:defRPr/>
            </a:pPr>
            <a:r>
              <a:rPr kumimoji="0" lang="en-US" sz="1500" b="0" i="0" u="none" strike="noStrike" kern="0" cap="none" spc="0" normalizeH="0" baseline="0" noProof="0" dirty="0" smtClean="0">
                <a:ln>
                  <a:noFill/>
                </a:ln>
                <a:solidFill>
                  <a:schemeClr val="tx1"/>
                </a:solidFill>
                <a:effectLst/>
                <a:uLnTx/>
                <a:uFillTx/>
                <a:latin typeface="+mn-lt"/>
                <a:ea typeface="+mn-ea"/>
                <a:cs typeface="+mn-cs"/>
              </a:rPr>
              <a:t>	- core density fluctuations increase and confinement degrades </a:t>
            </a:r>
            <a:endParaRPr kumimoji="0" lang="en-US" sz="1500" b="0" i="0" u="none" strike="noStrike" kern="0" cap="none" spc="0" normalizeH="0" baseline="0" noProof="0" dirty="0" smtClean="0">
              <a:ln>
                <a:noFill/>
              </a:ln>
              <a:solidFill>
                <a:schemeClr val="tx1"/>
              </a:solidFill>
              <a:effectLst/>
              <a:uLnTx/>
              <a:uFillTx/>
              <a:latin typeface="+mn-lt"/>
              <a:ea typeface="+mn-ea"/>
              <a:cs typeface="+mn-cs"/>
            </a:endParaRPr>
          </a:p>
          <a:p>
            <a:pPr marL="457200" marR="0" lvl="0" indent="-457200" algn="l" defTabSz="2508250" rtl="0" eaLnBrk="0" fontAlgn="base" latinLnBrk="0" hangingPunct="0">
              <a:spcBef>
                <a:spcPct val="20000"/>
              </a:spcBef>
              <a:spcAft>
                <a:spcPct val="0"/>
              </a:spcAft>
              <a:buClrTx/>
              <a:buSzTx/>
              <a:buFontTx/>
              <a:buNone/>
              <a:tabLst/>
              <a:defRPr/>
            </a:pPr>
            <a:r>
              <a:rPr lang="en-US" sz="1500" kern="0" dirty="0" smtClean="0">
                <a:latin typeface="+mn-lt"/>
              </a:rPr>
              <a:t>	</a:t>
            </a:r>
            <a:r>
              <a:rPr lang="en-US" sz="1500" kern="0" dirty="0" smtClean="0">
                <a:latin typeface="+mn-lt"/>
              </a:rPr>
              <a:t>   </a:t>
            </a:r>
            <a:r>
              <a:rPr kumimoji="0" lang="en-US" sz="1500" b="0" i="0" u="none" strike="noStrike" kern="0" cap="none" spc="0" normalizeH="0" baseline="0" noProof="0" dirty="0" smtClean="0">
                <a:ln>
                  <a:noFill/>
                </a:ln>
                <a:solidFill>
                  <a:schemeClr val="tx1"/>
                </a:solidFill>
                <a:effectLst/>
                <a:uLnTx/>
                <a:uFillTx/>
                <a:latin typeface="+mn-lt"/>
                <a:ea typeface="+mn-ea"/>
                <a:cs typeface="+mn-cs"/>
              </a:rPr>
              <a:t>with </a:t>
            </a:r>
            <a:r>
              <a:rPr kumimoji="0" lang="en-US" sz="1500" b="0" i="0" u="none" strike="noStrike" kern="0" cap="none" spc="0" normalizeH="0" baseline="0" noProof="0" dirty="0" smtClean="0">
                <a:ln>
                  <a:noFill/>
                </a:ln>
                <a:solidFill>
                  <a:schemeClr val="tx1"/>
                </a:solidFill>
                <a:effectLst/>
                <a:uLnTx/>
                <a:uFillTx/>
                <a:latin typeface="+mn-lt"/>
                <a:ea typeface="+mn-ea"/>
                <a:cs typeface="+mn-cs"/>
              </a:rPr>
              <a:t>off-axis heating</a:t>
            </a:r>
          </a:p>
          <a:p>
            <a:pPr marL="457200" marR="0" lvl="0" indent="-457200" algn="l" defTabSz="2508250" rtl="0" eaLnBrk="0" fontAlgn="base" latinLnBrk="0" hangingPunct="0">
              <a:spcBef>
                <a:spcPct val="20000"/>
              </a:spcBef>
              <a:spcAft>
                <a:spcPct val="0"/>
              </a:spcAft>
              <a:buClrTx/>
              <a:buSzTx/>
              <a:buFontTx/>
              <a:buNone/>
              <a:tabLst/>
              <a:defRPr/>
            </a:pPr>
            <a:r>
              <a:rPr kumimoji="0" lang="en-US" sz="1500" b="0" i="0" u="none" strike="noStrike" kern="0" cap="none" spc="0" normalizeH="0" baseline="0" noProof="0" dirty="0" smtClean="0">
                <a:ln>
                  <a:noFill/>
                </a:ln>
                <a:solidFill>
                  <a:schemeClr val="tx1"/>
                </a:solidFill>
                <a:effectLst/>
                <a:uLnTx/>
                <a:uFillTx/>
                <a:latin typeface="+mn-lt"/>
                <a:ea typeface="+mn-ea"/>
                <a:cs typeface="+mn-cs"/>
              </a:rPr>
              <a:t>	- coherent mode observed on density and </a:t>
            </a:r>
            <a:r>
              <a:rPr kumimoji="0" lang="en-US" sz="1500" b="0" i="0" u="none" strike="noStrike" kern="0" cap="none" spc="0" normalizeH="0" baseline="0" noProof="0" dirty="0" smtClean="0">
                <a:ln>
                  <a:noFill/>
                </a:ln>
                <a:solidFill>
                  <a:schemeClr val="tx1"/>
                </a:solidFill>
                <a:effectLst/>
                <a:uLnTx/>
                <a:uFillTx/>
                <a:latin typeface="+mn-lt"/>
                <a:ea typeface="+mn-ea"/>
                <a:cs typeface="+mn-cs"/>
              </a:rPr>
              <a:t>magnetic </a:t>
            </a:r>
            <a:r>
              <a:rPr kumimoji="0" lang="en-US" sz="1500" b="0" i="0" u="none" strike="noStrike" kern="0" cap="none" spc="0" normalizeH="0" baseline="0" noProof="0" dirty="0" smtClean="0">
                <a:ln>
                  <a:noFill/>
                </a:ln>
                <a:solidFill>
                  <a:schemeClr val="tx1"/>
                </a:solidFill>
                <a:effectLst/>
                <a:uLnTx/>
                <a:uFillTx/>
                <a:latin typeface="+mn-lt"/>
                <a:ea typeface="+mn-ea"/>
                <a:cs typeface="+mn-cs"/>
              </a:rPr>
              <a:t>when </a:t>
            </a:r>
            <a:endParaRPr kumimoji="0" lang="en-US" sz="1500" b="0" i="0" u="none" strike="noStrike" kern="0" cap="none" spc="0" normalizeH="0" baseline="0" noProof="0" dirty="0" smtClean="0">
              <a:ln>
                <a:noFill/>
              </a:ln>
              <a:solidFill>
                <a:schemeClr val="tx1"/>
              </a:solidFill>
              <a:effectLst/>
              <a:uLnTx/>
              <a:uFillTx/>
              <a:latin typeface="+mn-lt"/>
              <a:ea typeface="+mn-ea"/>
              <a:cs typeface="+mn-cs"/>
            </a:endParaRPr>
          </a:p>
          <a:p>
            <a:pPr marL="457200" marR="0" lvl="0" indent="-457200" algn="l" defTabSz="2508250" rtl="0" eaLnBrk="0" fontAlgn="base" latinLnBrk="0" hangingPunct="0">
              <a:spcBef>
                <a:spcPct val="20000"/>
              </a:spcBef>
              <a:spcAft>
                <a:spcPct val="0"/>
              </a:spcAft>
              <a:buClrTx/>
              <a:buSzTx/>
              <a:buFontTx/>
              <a:buNone/>
              <a:tabLst/>
              <a:defRPr/>
            </a:pPr>
            <a:r>
              <a:rPr lang="en-US" sz="1500" kern="0" dirty="0" smtClean="0">
                <a:latin typeface="+mn-lt"/>
              </a:rPr>
              <a:t>	</a:t>
            </a:r>
            <a:r>
              <a:rPr lang="en-US" sz="1500" kern="0" dirty="0" smtClean="0">
                <a:latin typeface="+mn-lt"/>
              </a:rPr>
              <a:t>   </a:t>
            </a:r>
            <a:r>
              <a:rPr kumimoji="0" lang="en-US" sz="1500" b="0" i="0" u="none" strike="noStrike" kern="0" cap="none" spc="0" normalizeH="0" baseline="0" noProof="0" dirty="0" smtClean="0">
                <a:ln>
                  <a:noFill/>
                </a:ln>
                <a:solidFill>
                  <a:schemeClr val="tx1"/>
                </a:solidFill>
                <a:effectLst/>
                <a:uLnTx/>
                <a:uFillTx/>
                <a:latin typeface="+mn-lt"/>
                <a:ea typeface="+mn-ea"/>
                <a:cs typeface="+mn-cs"/>
              </a:rPr>
              <a:t>heating </a:t>
            </a:r>
            <a:r>
              <a:rPr kumimoji="0" lang="en-US" sz="1500" b="0" i="0" u="none" strike="noStrike" kern="0" cap="none" spc="0" normalizeH="0" baseline="0" noProof="0" dirty="0" smtClean="0">
                <a:ln>
                  <a:noFill/>
                </a:ln>
                <a:solidFill>
                  <a:schemeClr val="tx1"/>
                </a:solidFill>
                <a:effectLst/>
                <a:uLnTx/>
                <a:uFillTx/>
                <a:latin typeface="+mn-lt"/>
                <a:ea typeface="+mn-ea"/>
                <a:cs typeface="+mn-cs"/>
              </a:rPr>
              <a:t>slightly off-axis </a:t>
            </a:r>
          </a:p>
          <a:p>
            <a:pPr marL="533400" marR="0" lvl="0" indent="-533400" algn="l" defTabSz="2508250" rtl="0" eaLnBrk="1" fontAlgn="base" latinLnBrk="0" hangingPunct="1">
              <a:spcBef>
                <a:spcPct val="20000"/>
              </a:spcBef>
              <a:spcAft>
                <a:spcPct val="0"/>
              </a:spcAft>
              <a:buClrTx/>
              <a:buSzTx/>
              <a:buFontTx/>
              <a:buNone/>
              <a:tabLst/>
              <a:defRPr/>
            </a:pPr>
            <a:r>
              <a:rPr kumimoji="0" lang="en-US" sz="1500" b="1" i="0" u="none" strike="noStrike" kern="0" cap="none" spc="0" normalizeH="0" baseline="0" noProof="0" dirty="0" smtClean="0">
                <a:ln>
                  <a:noFill/>
                </a:ln>
                <a:solidFill>
                  <a:schemeClr val="tx1"/>
                </a:solidFill>
                <a:effectLst/>
                <a:uLnTx/>
                <a:uFillTx/>
                <a:latin typeface="+mn-lt"/>
                <a:ea typeface="+mn-ea"/>
                <a:cs typeface="+mn-cs"/>
              </a:rPr>
              <a:t>4.</a:t>
            </a:r>
            <a:r>
              <a:rPr kumimoji="0" lang="en-US" sz="1500" b="1" i="0" u="none" strike="noStrike" kern="0" cap="none" spc="0" normalizeH="0" noProof="0" dirty="0" smtClean="0">
                <a:ln>
                  <a:noFill/>
                </a:ln>
                <a:solidFill>
                  <a:schemeClr val="tx1"/>
                </a:solidFill>
                <a:effectLst/>
                <a:uLnTx/>
                <a:uFillTx/>
                <a:latin typeface="+mn-lt"/>
                <a:ea typeface="+mn-ea"/>
                <a:cs typeface="+mn-cs"/>
              </a:rPr>
              <a:t>    </a:t>
            </a:r>
            <a:r>
              <a:rPr kumimoji="0" lang="en-US" sz="1500" b="1" i="0" u="none" strike="noStrike" kern="0" cap="none" spc="0" normalizeH="0" baseline="0" noProof="0" dirty="0" smtClean="0">
                <a:ln>
                  <a:noFill/>
                </a:ln>
                <a:solidFill>
                  <a:schemeClr val="tx1"/>
                </a:solidFill>
                <a:effectLst/>
                <a:uLnTx/>
                <a:uFillTx/>
                <a:latin typeface="+mn-lt"/>
                <a:ea typeface="+mn-ea"/>
                <a:cs typeface="+mn-cs"/>
              </a:rPr>
              <a:t>Mirror </a:t>
            </a:r>
            <a:r>
              <a:rPr kumimoji="0" lang="en-US" sz="1500" b="1" i="0" u="none" strike="noStrike" kern="0" cap="none" spc="0" normalizeH="0" baseline="0" noProof="0" dirty="0" smtClean="0">
                <a:ln>
                  <a:noFill/>
                </a:ln>
                <a:solidFill>
                  <a:schemeClr val="tx1"/>
                </a:solidFill>
                <a:effectLst/>
                <a:uLnTx/>
                <a:uFillTx/>
                <a:latin typeface="+mn-lt"/>
                <a:ea typeface="+mn-ea"/>
                <a:cs typeface="+mn-cs"/>
              </a:rPr>
              <a:t>plasma:</a:t>
            </a:r>
          </a:p>
          <a:p>
            <a:pPr marL="457200" marR="0" lvl="0" indent="-457200" algn="l" defTabSz="2508250" rtl="0" eaLnBrk="0" fontAlgn="base" latinLnBrk="0" hangingPunct="0">
              <a:spcBef>
                <a:spcPct val="20000"/>
              </a:spcBef>
              <a:spcAft>
                <a:spcPct val="0"/>
              </a:spcAft>
              <a:buClrTx/>
              <a:buSzTx/>
              <a:buFontTx/>
              <a:buNone/>
              <a:tabLst/>
              <a:defRPr/>
            </a:pPr>
            <a:r>
              <a:rPr kumimoji="0" lang="en-US" sz="1500" b="1" i="0" u="none" strike="noStrike" kern="0" cap="none" spc="0" normalizeH="0" baseline="0" noProof="0" dirty="0" smtClean="0">
                <a:ln>
                  <a:noFill/>
                </a:ln>
                <a:solidFill>
                  <a:schemeClr val="tx1"/>
                </a:solidFill>
                <a:effectLst/>
                <a:uLnTx/>
                <a:uFillTx/>
                <a:latin typeface="+mn-lt"/>
                <a:ea typeface="+mn-ea"/>
                <a:cs typeface="+mn-cs"/>
              </a:rPr>
              <a:t>	- </a:t>
            </a:r>
            <a:r>
              <a:rPr kumimoji="0" lang="en-US" sz="1500" b="0" i="0" u="none" strike="noStrike" kern="0" cap="none" spc="0" normalizeH="0" baseline="0" noProof="0" dirty="0" smtClean="0">
                <a:ln>
                  <a:noFill/>
                </a:ln>
                <a:solidFill>
                  <a:schemeClr val="tx1"/>
                </a:solidFill>
                <a:effectLst/>
                <a:uLnTx/>
                <a:uFillTx/>
                <a:latin typeface="+mn-lt"/>
                <a:ea typeface="+mn-ea"/>
                <a:cs typeface="+mn-cs"/>
              </a:rPr>
              <a:t>Coherent mode observed on density fluctuation signal only, </a:t>
            </a:r>
          </a:p>
          <a:p>
            <a:pPr marL="457200" marR="0" lvl="0" indent="-457200" algn="l" defTabSz="2508250" rtl="0" eaLnBrk="0" fontAlgn="base" latinLnBrk="0" hangingPunct="0">
              <a:spcBef>
                <a:spcPct val="20000"/>
              </a:spcBef>
              <a:spcAft>
                <a:spcPct val="0"/>
              </a:spcAft>
              <a:buClrTx/>
              <a:buSzTx/>
              <a:buFontTx/>
              <a:buNone/>
              <a:tabLst/>
              <a:defRPr/>
            </a:pPr>
            <a:r>
              <a:rPr kumimoji="0" lang="en-US" sz="1500" b="0" i="0" u="none" strike="noStrike" kern="0" cap="none" spc="0" normalizeH="0" baseline="0" noProof="0" dirty="0" smtClean="0">
                <a:ln>
                  <a:noFill/>
                </a:ln>
                <a:solidFill>
                  <a:schemeClr val="tx1"/>
                </a:solidFill>
                <a:effectLst/>
                <a:uLnTx/>
                <a:uFillTx/>
                <a:latin typeface="+mn-lt"/>
                <a:ea typeface="+mn-ea"/>
                <a:cs typeface="+mn-cs"/>
              </a:rPr>
              <a:t>	- mode not sensitive to ECRH location</a:t>
            </a:r>
            <a:endParaRPr kumimoji="0" lang="en-US" sz="1500" b="1" i="0" u="none" strike="noStrike" kern="0" cap="none" spc="0" normalizeH="0" baseline="0" noProof="0" dirty="0" smtClean="0">
              <a:ln>
                <a:noFill/>
              </a:ln>
              <a:solidFill>
                <a:schemeClr val="tx1"/>
              </a:solidFill>
              <a:effectLst/>
              <a:uLnTx/>
              <a:uFillTx/>
              <a:latin typeface="+mj-lt"/>
              <a:ea typeface="+mn-ea"/>
              <a:cs typeface="+mn-cs"/>
            </a:endParaRPr>
          </a:p>
          <a:p>
            <a:pPr marL="941388" marR="0" lvl="0" indent="-941388" algn="l" defTabSz="2508250" rtl="0" eaLnBrk="0" fontAlgn="base" latinLnBrk="0" hangingPunct="0">
              <a:spcBef>
                <a:spcPct val="20000"/>
              </a:spcBef>
              <a:spcAft>
                <a:spcPct val="0"/>
              </a:spcAft>
              <a:buClrTx/>
              <a:buSzTx/>
              <a:tabLst/>
              <a:defRPr/>
            </a:pPr>
            <a:r>
              <a:rPr kumimoji="0" lang="en-US" sz="1500" b="1" i="0" u="none" strike="noStrike" kern="0" cap="none" spc="0" normalizeH="0" baseline="0" noProof="0" dirty="0" smtClean="0">
                <a:ln>
                  <a:noFill/>
                </a:ln>
                <a:solidFill>
                  <a:schemeClr val="tx1"/>
                </a:solidFill>
                <a:effectLst/>
                <a:uLnTx/>
                <a:uFillTx/>
                <a:latin typeface="+mn-lt"/>
                <a:ea typeface="+mn-ea"/>
                <a:cs typeface="+mn-cs"/>
              </a:rPr>
              <a:t>Future </a:t>
            </a:r>
            <a:r>
              <a:rPr kumimoji="0" lang="en-US" sz="1500" b="1" i="0" u="none" strike="noStrike" kern="0" cap="none" spc="0" normalizeH="0" baseline="0" noProof="0" dirty="0" smtClean="0">
                <a:ln>
                  <a:noFill/>
                </a:ln>
                <a:solidFill>
                  <a:schemeClr val="tx1"/>
                </a:solidFill>
                <a:effectLst/>
                <a:uLnTx/>
                <a:uFillTx/>
                <a:latin typeface="+mn-lt"/>
                <a:ea typeface="+mn-ea"/>
                <a:cs typeface="+mn-cs"/>
              </a:rPr>
              <a:t>work will focus on identification of </a:t>
            </a:r>
            <a:r>
              <a:rPr kumimoji="0" lang="en-US" sz="1500" b="1" i="0" u="none" strike="noStrike" kern="0" cap="none" spc="0" normalizeH="0" baseline="0" noProof="0" dirty="0" smtClean="0">
                <a:ln>
                  <a:noFill/>
                </a:ln>
                <a:solidFill>
                  <a:schemeClr val="tx1"/>
                </a:solidFill>
                <a:effectLst/>
                <a:uLnTx/>
                <a:uFillTx/>
                <a:latin typeface="+mn-lt"/>
                <a:ea typeface="+mn-ea"/>
                <a:cs typeface="+mn-cs"/>
              </a:rPr>
              <a:t>fluctuations</a:t>
            </a:r>
            <a:endParaRPr kumimoji="0" lang="en-US" sz="1500" b="1" i="0" u="none" strike="noStrike" kern="0" cap="none" spc="0" normalizeH="0" baseline="0" noProof="0" dirty="0" smtClean="0">
              <a:ln>
                <a:noFill/>
              </a:ln>
              <a:solidFill>
                <a:schemeClr val="tx1"/>
              </a:solidFill>
              <a:effectLst/>
              <a:uLnTx/>
              <a:uFillTx/>
              <a:latin typeface="+mn-lt"/>
              <a:ea typeface="+mn-ea"/>
              <a:cs typeface="+mn-cs"/>
            </a:endParaRPr>
          </a:p>
        </p:txBody>
      </p:sp>
      <p:sp>
        <p:nvSpPr>
          <p:cNvPr id="334" name="Text Box 623"/>
          <p:cNvSpPr txBox="1">
            <a:spLocks noChangeArrowheads="1"/>
          </p:cNvSpPr>
          <p:nvPr/>
        </p:nvSpPr>
        <p:spPr bwMode="auto">
          <a:xfrm>
            <a:off x="0" y="9982200"/>
            <a:ext cx="3352800" cy="338546"/>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smtClean="0">
                <a:solidFill>
                  <a:schemeClr val="bg1"/>
                </a:solidFill>
                <a:latin typeface="Arial" charset="0"/>
              </a:rPr>
              <a:t>Measurement Techniques</a:t>
            </a:r>
            <a:endParaRPr lang="en-US" sz="1800" b="1" dirty="0">
              <a:solidFill>
                <a:schemeClr val="bg1"/>
              </a:solidFill>
              <a:latin typeface="Arial" charset="0"/>
            </a:endParaRPr>
          </a:p>
        </p:txBody>
      </p:sp>
      <p:sp>
        <p:nvSpPr>
          <p:cNvPr id="335" name="Rectangle 2"/>
          <p:cNvSpPr txBox="1">
            <a:spLocks noChangeArrowheads="1"/>
          </p:cNvSpPr>
          <p:nvPr/>
        </p:nvSpPr>
        <p:spPr>
          <a:xfrm>
            <a:off x="0" y="10363200"/>
            <a:ext cx="3352800" cy="2438400"/>
          </a:xfrm>
          <a:prstGeom prst="rect">
            <a:avLst/>
          </a:prstGeom>
        </p:spPr>
        <p:txBody>
          <a:bodyPr>
            <a:noAutofit/>
          </a:bodyPr>
          <a:lstStyle/>
          <a:p>
            <a:pPr marL="609600" marR="0" lvl="0" indent="-609600" algn="l" defTabSz="2508250" rtl="0" eaLnBrk="1" fontAlgn="base" latinLnBrk="0" hangingPunct="1">
              <a:lnSpc>
                <a:spcPct val="60000"/>
              </a:lnSpc>
              <a:spcBef>
                <a:spcPct val="20000"/>
              </a:spcBef>
              <a:spcAft>
                <a:spcPct val="0"/>
              </a:spcAft>
              <a:buClrTx/>
              <a:buSzTx/>
              <a:tabLst/>
              <a:defRPr/>
            </a:pPr>
            <a:r>
              <a:rPr kumimoji="0" lang="en-US" sz="1400" b="1" i="0" u="none" strike="noStrike" kern="0" cap="none" spc="0" normalizeH="0" noProof="0" dirty="0" smtClean="0">
                <a:ln>
                  <a:noFill/>
                </a:ln>
                <a:solidFill>
                  <a:schemeClr val="tx1"/>
                </a:solidFill>
                <a:effectLst/>
                <a:uLnTx/>
                <a:uFillTx/>
                <a:latin typeface="+mj-lt"/>
                <a:ea typeface="+mn-ea"/>
                <a:cs typeface="+mn-cs"/>
              </a:rPr>
              <a:t>1.   </a:t>
            </a:r>
            <a:r>
              <a:rPr kumimoji="0" lang="en-US" sz="1400" b="1" i="0" u="none" strike="noStrike" kern="0" cap="none" spc="0" normalizeH="0" noProof="0" dirty="0" err="1" smtClean="0">
                <a:ln>
                  <a:noFill/>
                </a:ln>
                <a:solidFill>
                  <a:schemeClr val="tx1"/>
                </a:solidFill>
                <a:effectLst/>
                <a:uLnTx/>
                <a:uFillTx/>
                <a:latin typeface="+mj-lt"/>
                <a:ea typeface="+mn-ea"/>
                <a:cs typeface="+mn-cs"/>
              </a:rPr>
              <a:t>Interferometry</a:t>
            </a:r>
            <a:r>
              <a:rPr kumimoji="0" lang="en-US" sz="1400" b="1" i="0" u="none" strike="noStrike" kern="0" cap="none" spc="0" normalizeH="0" noProof="0" dirty="0" smtClean="0">
                <a:ln>
                  <a:noFill/>
                </a:ln>
                <a:solidFill>
                  <a:schemeClr val="tx1"/>
                </a:solidFill>
                <a:effectLst/>
                <a:uLnTx/>
                <a:uFillTx/>
                <a:latin typeface="+mj-lt"/>
                <a:ea typeface="+mn-ea"/>
                <a:cs typeface="+mn-cs"/>
              </a:rPr>
              <a:t>  </a:t>
            </a:r>
            <a:r>
              <a:rPr kumimoji="0" lang="en-US" sz="1400" b="1" i="0" u="none" strike="noStrike" kern="0" cap="none" spc="0" normalizeH="0" noProof="0" dirty="0" smtClean="0">
                <a:ln>
                  <a:noFill/>
                </a:ln>
                <a:solidFill>
                  <a:schemeClr val="tx1"/>
                </a:solidFill>
                <a:effectLst/>
                <a:uLnTx/>
                <a:uFillTx/>
                <a:latin typeface="+mj-lt"/>
                <a:ea typeface="+mn-ea"/>
                <a:cs typeface="+mn-cs"/>
              </a:rPr>
              <a:t>(phase measurement)</a:t>
            </a:r>
          </a:p>
          <a:p>
            <a:pPr marL="609600" marR="0" lvl="0" indent="-609600" algn="l" defTabSz="2508250" rtl="0" eaLnBrk="1" fontAlgn="base" latinLnBrk="0" hangingPunct="1">
              <a:lnSpc>
                <a:spcPct val="60000"/>
              </a:lnSpc>
              <a:spcBef>
                <a:spcPct val="20000"/>
              </a:spcBef>
              <a:spcAft>
                <a:spcPct val="0"/>
              </a:spcAft>
              <a:buClrTx/>
              <a:buSzTx/>
              <a:buFont typeface="Times" charset="0"/>
              <a:buAutoNum type="arabicPeriod"/>
              <a:tabLst/>
              <a:defRPr/>
            </a:pPr>
            <a:endParaRPr kumimoji="0" lang="en-US" sz="1400" b="1" i="0" u="none" strike="noStrike" kern="0" cap="none" spc="0" normalizeH="0" noProof="0" dirty="0" smtClean="0">
              <a:ln>
                <a:noFill/>
              </a:ln>
              <a:solidFill>
                <a:schemeClr val="tx1"/>
              </a:solidFill>
              <a:effectLst/>
              <a:uLnTx/>
              <a:uFillTx/>
              <a:latin typeface="+mj-lt"/>
              <a:ea typeface="+mn-ea"/>
              <a:cs typeface="+mn-cs"/>
            </a:endParaRPr>
          </a:p>
          <a:p>
            <a:pPr marL="609600" marR="0" lvl="0" indent="-609600" algn="l" defTabSz="2508250" rtl="0" eaLnBrk="1" fontAlgn="base" latinLnBrk="0" hangingPunct="1">
              <a:lnSpc>
                <a:spcPct val="60000"/>
              </a:lnSpc>
              <a:spcBef>
                <a:spcPct val="20000"/>
              </a:spcBef>
              <a:spcAft>
                <a:spcPct val="0"/>
              </a:spcAft>
              <a:buClrTx/>
              <a:buSzTx/>
              <a:tabLst/>
              <a:defRPr/>
            </a:pPr>
            <a:endParaRPr kumimoji="0" lang="en-US" sz="1400" b="1" i="0" u="none" strike="noStrike" kern="0" cap="none" spc="0" normalizeH="0" noProof="0" dirty="0" smtClean="0">
              <a:ln>
                <a:noFill/>
              </a:ln>
              <a:solidFill>
                <a:schemeClr val="tx1"/>
              </a:solidFill>
              <a:effectLst/>
              <a:uLnTx/>
              <a:uFillTx/>
              <a:latin typeface="+mj-lt"/>
              <a:ea typeface="+mn-ea"/>
              <a:cs typeface="+mn-cs"/>
            </a:endParaRPr>
          </a:p>
          <a:p>
            <a:pPr marL="609600" marR="0" lvl="0" indent="-609600" algn="l" defTabSz="2508250" rtl="0" eaLnBrk="1" fontAlgn="base" latinLnBrk="0" hangingPunct="1">
              <a:lnSpc>
                <a:spcPct val="60000"/>
              </a:lnSpc>
              <a:spcBef>
                <a:spcPct val="20000"/>
              </a:spcBef>
              <a:spcAft>
                <a:spcPct val="0"/>
              </a:spcAft>
              <a:buClrTx/>
              <a:buSzTx/>
              <a:buFontTx/>
              <a:buChar char="•"/>
              <a:tabLst/>
              <a:defRPr/>
            </a:pPr>
            <a:endParaRPr kumimoji="0" lang="en-US" sz="1400" b="1" i="0" u="none" strike="noStrike" kern="0" cap="none" spc="0" normalizeH="0" noProof="0" dirty="0" smtClean="0">
              <a:ln>
                <a:noFill/>
              </a:ln>
              <a:solidFill>
                <a:schemeClr val="tx1"/>
              </a:solidFill>
              <a:effectLst/>
              <a:uLnTx/>
              <a:uFillTx/>
              <a:latin typeface="+mj-lt"/>
              <a:ea typeface="+mn-ea"/>
              <a:cs typeface="+mn-cs"/>
            </a:endParaRPr>
          </a:p>
          <a:p>
            <a:pPr marL="609600" marR="0" lvl="0" indent="-609600" algn="l" defTabSz="2508250" rtl="0" eaLnBrk="1" fontAlgn="base" latinLnBrk="0" hangingPunct="1">
              <a:lnSpc>
                <a:spcPct val="60000"/>
              </a:lnSpc>
              <a:spcBef>
                <a:spcPct val="20000"/>
              </a:spcBef>
              <a:spcAft>
                <a:spcPct val="0"/>
              </a:spcAft>
              <a:buClrTx/>
              <a:buSzTx/>
              <a:tabLst/>
              <a:defRPr/>
            </a:pPr>
            <a:r>
              <a:rPr kumimoji="0" lang="en-US" sz="1400" b="1" i="0" u="none" strike="noStrike" kern="0" cap="none" spc="0" normalizeH="0" noProof="0" dirty="0" smtClean="0">
                <a:ln>
                  <a:noFill/>
                </a:ln>
                <a:solidFill>
                  <a:schemeClr val="tx1"/>
                </a:solidFill>
                <a:effectLst/>
                <a:uLnTx/>
                <a:uFillTx/>
                <a:latin typeface="+mj-lt"/>
                <a:ea typeface="+mn-ea"/>
                <a:cs typeface="+mn-cs"/>
              </a:rPr>
              <a:t>2.   Far-Forward </a:t>
            </a:r>
            <a:r>
              <a:rPr kumimoji="0" lang="en-US" sz="1400" b="1" i="0" u="none" strike="noStrike" kern="0" cap="none" spc="0" normalizeH="0" noProof="0" dirty="0" smtClean="0">
                <a:ln>
                  <a:noFill/>
                </a:ln>
                <a:solidFill>
                  <a:schemeClr val="tx1"/>
                </a:solidFill>
                <a:effectLst/>
                <a:uLnTx/>
                <a:uFillTx/>
                <a:latin typeface="+mj-lt"/>
                <a:ea typeface="+mn-ea"/>
                <a:cs typeface="+mn-cs"/>
              </a:rPr>
              <a:t>Collective scattering</a:t>
            </a:r>
            <a:endParaRPr lang="en-US" sz="1400" b="1" kern="0" dirty="0">
              <a:latin typeface="+mj-lt"/>
            </a:endParaRPr>
          </a:p>
          <a:p>
            <a:pPr marL="609600" marR="0" lvl="0" indent="-609600" algn="l" defTabSz="2508250" rtl="0" eaLnBrk="1" fontAlgn="base" latinLnBrk="0" hangingPunct="1">
              <a:spcBef>
                <a:spcPct val="20000"/>
              </a:spcBef>
              <a:spcAft>
                <a:spcPct val="0"/>
              </a:spcAft>
              <a:buClrTx/>
              <a:buSzTx/>
              <a:tabLst/>
              <a:defRPr/>
            </a:pPr>
            <a:r>
              <a:rPr lang="en-US" sz="1400" b="1" kern="0" dirty="0" smtClean="0">
                <a:latin typeface="+mj-lt"/>
              </a:rPr>
              <a:t>         </a:t>
            </a:r>
            <a:r>
              <a:rPr kumimoji="0" lang="en-US" sz="1400" b="1" i="0" u="none" strike="noStrike" kern="0" cap="none" spc="0" normalizeH="0" noProof="0" dirty="0" smtClean="0">
                <a:ln>
                  <a:noFill/>
                </a:ln>
                <a:solidFill>
                  <a:schemeClr val="tx1"/>
                </a:solidFill>
                <a:effectLst/>
                <a:uLnTx/>
                <a:uFillTx/>
                <a:latin typeface="+mj-lt"/>
                <a:ea typeface="+mn-ea"/>
                <a:cs typeface="+mn-cs"/>
              </a:rPr>
              <a:t>(</a:t>
            </a:r>
            <a:r>
              <a:rPr kumimoji="0" lang="en-US" sz="1400" b="1" i="0" u="none" strike="noStrike" kern="0" cap="none" spc="0" normalizeH="0" noProof="0" dirty="0" smtClean="0">
                <a:ln>
                  <a:noFill/>
                </a:ln>
                <a:solidFill>
                  <a:schemeClr val="tx1"/>
                </a:solidFill>
                <a:effectLst/>
                <a:uLnTx/>
                <a:uFillTx/>
                <a:latin typeface="+mj-lt"/>
                <a:ea typeface="+mn-ea"/>
                <a:cs typeface="+mn-cs"/>
              </a:rPr>
              <a:t>a) </a:t>
            </a:r>
            <a:r>
              <a:rPr kumimoji="0" lang="en-US" sz="1400" b="1" i="0" u="none" strike="noStrike" kern="0" cap="none" spc="0" normalizeH="0" noProof="0" dirty="0" smtClean="0">
                <a:ln>
                  <a:noFill/>
                </a:ln>
                <a:solidFill>
                  <a:schemeClr val="tx1"/>
                </a:solidFill>
                <a:effectLst/>
                <a:uLnTx/>
                <a:uFillTx/>
                <a:latin typeface="+mj-lt"/>
                <a:ea typeface="+mn-ea"/>
                <a:cs typeface="+mn-cs"/>
              </a:rPr>
              <a:t> collective </a:t>
            </a:r>
            <a:r>
              <a:rPr kumimoji="0" lang="en-US" sz="1400" b="1" i="0" u="none" strike="noStrike" kern="0" cap="none" spc="0" normalizeH="0" noProof="0" dirty="0" smtClean="0">
                <a:ln>
                  <a:noFill/>
                </a:ln>
                <a:solidFill>
                  <a:schemeClr val="tx1"/>
                </a:solidFill>
                <a:effectLst/>
                <a:uLnTx/>
                <a:uFillTx/>
                <a:latin typeface="+mj-lt"/>
                <a:ea typeface="+mn-ea"/>
                <a:cs typeface="+mn-cs"/>
              </a:rPr>
              <a:t>scattering within the </a:t>
            </a:r>
            <a:r>
              <a:rPr kumimoji="0" lang="en-US" sz="1400" b="1" i="0" u="none" strike="noStrike" kern="0" cap="none" spc="0" normalizeH="0" noProof="0" dirty="0" smtClean="0">
                <a:ln>
                  <a:noFill/>
                </a:ln>
                <a:solidFill>
                  <a:schemeClr val="tx1"/>
                </a:solidFill>
                <a:effectLst/>
                <a:uLnTx/>
                <a:uFillTx/>
                <a:latin typeface="+mj-lt"/>
                <a:ea typeface="+mn-ea"/>
                <a:cs typeface="+mn-cs"/>
              </a:rPr>
              <a:t>    </a:t>
            </a:r>
          </a:p>
          <a:p>
            <a:pPr marL="609600" marR="0" lvl="0" indent="-609600" algn="l" defTabSz="2508250" rtl="0" eaLnBrk="1" fontAlgn="base" latinLnBrk="0" hangingPunct="1">
              <a:spcBef>
                <a:spcPct val="20000"/>
              </a:spcBef>
              <a:spcAft>
                <a:spcPct val="0"/>
              </a:spcAft>
              <a:buClrTx/>
              <a:buSzTx/>
              <a:tabLst/>
              <a:defRPr/>
            </a:pPr>
            <a:r>
              <a:rPr lang="en-US" sz="1400" b="1" kern="0" dirty="0" smtClean="0">
                <a:latin typeface="+mj-lt"/>
              </a:rPr>
              <a:t> </a:t>
            </a:r>
            <a:r>
              <a:rPr lang="en-US" sz="1400" b="1" kern="0" dirty="0" smtClean="0">
                <a:latin typeface="+mj-lt"/>
              </a:rPr>
              <a:t>               </a:t>
            </a:r>
            <a:r>
              <a:rPr kumimoji="0" lang="en-US" sz="1400" b="1" i="0" u="none" strike="noStrike" kern="0" cap="none" spc="0" normalizeH="0" noProof="0" dirty="0" smtClean="0">
                <a:ln>
                  <a:noFill/>
                </a:ln>
                <a:solidFill>
                  <a:schemeClr val="tx1"/>
                </a:solidFill>
                <a:effectLst/>
                <a:uLnTx/>
                <a:uFillTx/>
                <a:latin typeface="+mj-lt"/>
                <a:ea typeface="+mn-ea"/>
                <a:cs typeface="+mn-cs"/>
              </a:rPr>
              <a:t>divergence </a:t>
            </a:r>
            <a:r>
              <a:rPr kumimoji="0" lang="en-US" sz="1400" b="1" i="0" u="none" strike="noStrike" kern="0" cap="none" spc="0" normalizeH="0" noProof="0" dirty="0" smtClean="0">
                <a:ln>
                  <a:noFill/>
                </a:ln>
                <a:solidFill>
                  <a:schemeClr val="tx1"/>
                </a:solidFill>
                <a:effectLst/>
                <a:uLnTx/>
                <a:uFillTx/>
                <a:latin typeface="+mj-lt"/>
                <a:ea typeface="+mn-ea"/>
                <a:cs typeface="+mn-cs"/>
              </a:rPr>
              <a:t>of the beam</a:t>
            </a:r>
          </a:p>
          <a:p>
            <a:pPr marL="609600" marR="0" lvl="0" indent="-609600" algn="l" defTabSz="2508250" rtl="0" eaLnBrk="1" fontAlgn="base" latinLnBrk="0" hangingPunct="1">
              <a:lnSpc>
                <a:spcPct val="60000"/>
              </a:lnSpc>
              <a:spcBef>
                <a:spcPct val="20000"/>
              </a:spcBef>
              <a:spcAft>
                <a:spcPct val="0"/>
              </a:spcAft>
              <a:buClrTx/>
              <a:buSzTx/>
              <a:tabLst/>
              <a:defRPr/>
            </a:pPr>
            <a:endParaRPr lang="en-US" sz="1400" b="1" kern="0" dirty="0">
              <a:latin typeface="+mj-lt"/>
            </a:endParaRPr>
          </a:p>
          <a:p>
            <a:pPr marL="609600" marR="0" lvl="0" indent="-609600" algn="l" defTabSz="2508250" rtl="0" eaLnBrk="1" fontAlgn="base" latinLnBrk="0" hangingPunct="1">
              <a:lnSpc>
                <a:spcPct val="60000"/>
              </a:lnSpc>
              <a:spcBef>
                <a:spcPct val="20000"/>
              </a:spcBef>
              <a:spcAft>
                <a:spcPct val="0"/>
              </a:spcAft>
              <a:buClrTx/>
              <a:buSzTx/>
              <a:tabLst/>
              <a:defRPr/>
            </a:pPr>
            <a:r>
              <a:rPr lang="en-US" sz="1400" b="1" kern="0" dirty="0" smtClean="0">
                <a:latin typeface="+mj-lt"/>
              </a:rPr>
              <a:t>         </a:t>
            </a:r>
            <a:r>
              <a:rPr kumimoji="0" lang="en-US" sz="1400" b="1" i="0" u="none" strike="noStrike" kern="0" cap="none" spc="0" normalizeH="0" noProof="0" dirty="0" smtClean="0">
                <a:ln>
                  <a:noFill/>
                </a:ln>
                <a:solidFill>
                  <a:schemeClr val="tx1"/>
                </a:solidFill>
                <a:effectLst/>
                <a:uLnTx/>
                <a:uFillTx/>
                <a:latin typeface="+mj-lt"/>
                <a:ea typeface="+mn-ea"/>
                <a:cs typeface="+mn-cs"/>
              </a:rPr>
              <a:t>(</a:t>
            </a:r>
            <a:r>
              <a:rPr kumimoji="0" lang="en-US" sz="1400" b="1" i="0" u="none" strike="noStrike" kern="0" cap="none" spc="0" normalizeH="0" noProof="0" dirty="0" smtClean="0">
                <a:ln>
                  <a:noFill/>
                </a:ln>
                <a:solidFill>
                  <a:schemeClr val="tx1"/>
                </a:solidFill>
                <a:effectLst/>
                <a:uLnTx/>
                <a:uFillTx/>
                <a:latin typeface="+mj-lt"/>
                <a:ea typeface="+mn-ea"/>
                <a:cs typeface="+mn-cs"/>
              </a:rPr>
              <a:t>b)  amplitude measurement</a:t>
            </a:r>
          </a:p>
          <a:p>
            <a:pPr marL="609600" marR="0" lvl="0" indent="-609600" algn="l" defTabSz="2508250" rtl="0" eaLnBrk="1" fontAlgn="base" latinLnBrk="0" hangingPunct="1">
              <a:lnSpc>
                <a:spcPct val="60000"/>
              </a:lnSpc>
              <a:spcBef>
                <a:spcPct val="20000"/>
              </a:spcBef>
              <a:spcAft>
                <a:spcPct val="0"/>
              </a:spcAft>
              <a:buClrTx/>
              <a:buSzTx/>
              <a:buFontTx/>
              <a:buChar char="•"/>
              <a:tabLst/>
              <a:defRPr/>
            </a:pPr>
            <a:endParaRPr kumimoji="0" lang="en-US" sz="1400" b="1" i="0" u="none" strike="noStrike" kern="0" cap="none" spc="0" normalizeH="0" noProof="0" dirty="0" smtClean="0">
              <a:ln>
                <a:noFill/>
              </a:ln>
              <a:solidFill>
                <a:schemeClr val="tx1"/>
              </a:solidFill>
              <a:effectLst/>
              <a:uLnTx/>
              <a:uFillTx/>
              <a:latin typeface="+mj-lt"/>
              <a:ea typeface="+mn-ea"/>
              <a:cs typeface="+mn-cs"/>
            </a:endParaRPr>
          </a:p>
          <a:p>
            <a:pPr marL="609600" marR="0" lvl="0" indent="-609600" algn="l" defTabSz="2508250" rtl="0" eaLnBrk="1" fontAlgn="base" latinLnBrk="0" hangingPunct="1">
              <a:lnSpc>
                <a:spcPct val="60000"/>
              </a:lnSpc>
              <a:spcBef>
                <a:spcPct val="20000"/>
              </a:spcBef>
              <a:spcAft>
                <a:spcPct val="0"/>
              </a:spcAft>
              <a:buClrTx/>
              <a:buSzTx/>
              <a:buFontTx/>
              <a:buChar char="•"/>
              <a:tabLst/>
              <a:defRPr/>
            </a:pPr>
            <a:endParaRPr kumimoji="0" lang="en-US" sz="1400" b="1" i="0" u="none" strike="noStrike" kern="0" cap="none" spc="0" normalizeH="0" baseline="0" noProof="0" dirty="0" smtClean="0">
              <a:ln>
                <a:noFill/>
              </a:ln>
              <a:solidFill>
                <a:schemeClr val="tx1"/>
              </a:solidFill>
              <a:effectLst/>
              <a:uLnTx/>
              <a:uFillTx/>
              <a:latin typeface="+mj-lt"/>
              <a:ea typeface="+mn-ea"/>
              <a:cs typeface="+mn-cs"/>
            </a:endParaRPr>
          </a:p>
          <a:p>
            <a:pPr marL="609600" marR="0" lvl="0" indent="-609600" algn="l" defTabSz="2508250" rtl="0" eaLnBrk="1" fontAlgn="base" latinLnBrk="0" hangingPunct="1">
              <a:lnSpc>
                <a:spcPct val="60000"/>
              </a:lnSpc>
              <a:spcBef>
                <a:spcPct val="20000"/>
              </a:spcBef>
              <a:spcAft>
                <a:spcPct val="0"/>
              </a:spcAft>
              <a:buClrTx/>
              <a:buSzTx/>
              <a:buFontTx/>
              <a:buChar char="•"/>
              <a:tabLst/>
              <a:defRPr/>
            </a:pPr>
            <a:endParaRPr kumimoji="0" lang="en-US" sz="1400" b="1" i="0" u="none" strike="noStrike" kern="0" cap="none" spc="0" normalizeH="0" baseline="0" noProof="0" dirty="0" smtClean="0">
              <a:ln>
                <a:noFill/>
              </a:ln>
              <a:solidFill>
                <a:schemeClr val="tx1"/>
              </a:solidFill>
              <a:effectLst/>
              <a:uLnTx/>
              <a:uFillTx/>
              <a:latin typeface="+mj-lt"/>
              <a:ea typeface="+mn-ea"/>
              <a:cs typeface="+mn-cs"/>
            </a:endParaRPr>
          </a:p>
          <a:p>
            <a:pPr marL="609600" marR="0" lvl="0" indent="-609600" algn="l" defTabSz="2508250" rtl="0" eaLnBrk="1" fontAlgn="base" latinLnBrk="0" hangingPunct="1">
              <a:lnSpc>
                <a:spcPct val="60000"/>
              </a:lnSpc>
              <a:spcBef>
                <a:spcPct val="20000"/>
              </a:spcBef>
              <a:spcAft>
                <a:spcPct val="0"/>
              </a:spcAft>
              <a:buClrTx/>
              <a:buSzTx/>
              <a:tabLst/>
              <a:defRPr/>
            </a:pPr>
            <a:r>
              <a:rPr kumimoji="0" lang="en-US" sz="1400" b="1" i="0" u="none" strike="noStrike" kern="0" cap="none" spc="0" normalizeH="0" baseline="0" noProof="0" dirty="0" smtClean="0">
                <a:ln>
                  <a:noFill/>
                </a:ln>
                <a:solidFill>
                  <a:schemeClr val="tx1"/>
                </a:solidFill>
                <a:effectLst/>
                <a:uLnTx/>
                <a:uFillTx/>
                <a:latin typeface="+mj-lt"/>
                <a:ea typeface="+mn-ea"/>
                <a:cs typeface="+mn-cs"/>
              </a:rPr>
              <a:t>3.   Differential  </a:t>
            </a:r>
            <a:r>
              <a:rPr kumimoji="0" lang="en-US" sz="1400" b="1" i="0" u="none" strike="noStrike" kern="0" cap="none" spc="0" normalizeH="0" baseline="0" noProof="0" dirty="0" err="1" smtClean="0">
                <a:ln>
                  <a:noFill/>
                </a:ln>
                <a:solidFill>
                  <a:schemeClr val="tx1"/>
                </a:solidFill>
                <a:effectLst/>
                <a:uLnTx/>
                <a:uFillTx/>
                <a:latin typeface="+mj-lt"/>
                <a:ea typeface="+mn-ea"/>
                <a:cs typeface="+mn-cs"/>
              </a:rPr>
              <a:t>Inteferometry</a:t>
            </a:r>
            <a:r>
              <a:rPr kumimoji="0" lang="en-US" sz="1400" b="1" i="0" u="none" strike="noStrike" kern="0" cap="none" spc="0" normalizeH="0" baseline="0" noProof="0" dirty="0" smtClean="0">
                <a:ln>
                  <a:noFill/>
                </a:ln>
                <a:solidFill>
                  <a:schemeClr val="tx1"/>
                </a:solidFill>
                <a:effectLst/>
                <a:uLnTx/>
                <a:uFillTx/>
                <a:latin typeface="+mj-lt"/>
                <a:ea typeface="+mn-ea"/>
                <a:cs typeface="+mn-cs"/>
              </a:rPr>
              <a:t> </a:t>
            </a:r>
          </a:p>
        </p:txBody>
      </p:sp>
      <p:graphicFrame>
        <p:nvGraphicFramePr>
          <p:cNvPr id="1354" name="Object 2"/>
          <p:cNvGraphicFramePr>
            <a:graphicFrameLocks noChangeAspect="1"/>
          </p:cNvGraphicFramePr>
          <p:nvPr/>
        </p:nvGraphicFramePr>
        <p:xfrm>
          <a:off x="533400" y="10668000"/>
          <a:ext cx="2286000" cy="321111"/>
        </p:xfrm>
        <a:graphic>
          <a:graphicData uri="http://schemas.openxmlformats.org/presentationml/2006/ole">
            <p:oleObj spid="_x0000_s1354" name="Equation" r:id="rId22" imgW="1714500" imgH="241300" progId="Equation.3">
              <p:embed/>
            </p:oleObj>
          </a:graphicData>
        </a:graphic>
      </p:graphicFrame>
      <p:graphicFrame>
        <p:nvGraphicFramePr>
          <p:cNvPr id="1355" name="Object 3"/>
          <p:cNvGraphicFramePr>
            <a:graphicFrameLocks noChangeAspect="1"/>
          </p:cNvGraphicFramePr>
          <p:nvPr/>
        </p:nvGraphicFramePr>
        <p:xfrm>
          <a:off x="533400" y="12126340"/>
          <a:ext cx="2590800" cy="358381"/>
        </p:xfrm>
        <a:graphic>
          <a:graphicData uri="http://schemas.openxmlformats.org/presentationml/2006/ole">
            <p:oleObj spid="_x0000_s1355" name="Equation" r:id="rId23" imgW="1739900" imgH="241300" progId="Equation.3">
              <p:embed/>
            </p:oleObj>
          </a:graphicData>
        </a:graphic>
      </p:graphicFrame>
      <p:sp>
        <p:nvSpPr>
          <p:cNvPr id="77" name="Rectangle 2"/>
          <p:cNvSpPr txBox="1">
            <a:spLocks noChangeArrowheads="1"/>
          </p:cNvSpPr>
          <p:nvPr/>
        </p:nvSpPr>
        <p:spPr>
          <a:xfrm>
            <a:off x="0" y="2133600"/>
            <a:ext cx="7620000" cy="3581400"/>
          </a:xfrm>
          <a:prstGeom prst="rect">
            <a:avLst/>
          </a:prstGeom>
        </p:spPr>
        <p:txBody>
          <a:bodyPr/>
          <a:lstStyle/>
          <a:p>
            <a:pPr marR="0" lvl="0" algn="just" defTabSz="2508250" rtl="0" eaLnBrk="1" fontAlgn="base" latinLnBrk="0" hangingPunct="1">
              <a:lnSpc>
                <a:spcPct val="100000"/>
              </a:lnSpc>
              <a:spcBef>
                <a:spcPct val="20000"/>
              </a:spcBef>
              <a:spcAft>
                <a:spcPct val="0"/>
              </a:spcAft>
              <a:buClrTx/>
              <a:buSzTx/>
              <a:tabLst/>
              <a:defRPr/>
            </a:pPr>
            <a:r>
              <a:rPr kumimoji="0" lang="en-US" b="1" i="0" u="none" strike="noStrike" kern="0" cap="none" spc="0" normalizeH="0" baseline="0" noProof="0" dirty="0" smtClean="0">
                <a:ln>
                  <a:noFill/>
                </a:ln>
                <a:solidFill>
                  <a:schemeClr val="tx1"/>
                </a:solidFill>
                <a:effectLst/>
                <a:uLnTx/>
                <a:uFillTx/>
                <a:latin typeface="Times New Roman" pitchFamily="18" charset="0"/>
                <a:ea typeface="+mn-ea"/>
                <a:cs typeface="+mn-cs"/>
              </a:rPr>
              <a:t>The multichannel interferometer system on the HSX </a:t>
            </a:r>
            <a:r>
              <a:rPr kumimoji="0" lang="en-US" b="1" i="0" u="none" strike="noStrike" kern="0" cap="none" spc="0" normalizeH="0" baseline="0" noProof="0" dirty="0" err="1" smtClean="0">
                <a:ln>
                  <a:noFill/>
                </a:ln>
                <a:solidFill>
                  <a:schemeClr val="tx1"/>
                </a:solidFill>
                <a:effectLst/>
                <a:uLnTx/>
                <a:uFillTx/>
                <a:latin typeface="Times New Roman" pitchFamily="18" charset="0"/>
                <a:ea typeface="+mn-ea"/>
                <a:cs typeface="+mn-cs"/>
              </a:rPr>
              <a:t>stellarator</a:t>
            </a:r>
            <a:r>
              <a:rPr kumimoji="0" lang="en-US" b="1" i="0" u="none" strike="noStrike" kern="0" cap="none" spc="0" normalizeH="0" baseline="0" noProof="0" dirty="0" smtClean="0">
                <a:ln>
                  <a:noFill/>
                </a:ln>
                <a:solidFill>
                  <a:schemeClr val="tx1"/>
                </a:solidFill>
                <a:effectLst/>
                <a:uLnTx/>
                <a:uFillTx/>
                <a:latin typeface="Times New Roman" pitchFamily="18" charset="0"/>
                <a:ea typeface="+mn-ea"/>
                <a:cs typeface="+mn-cs"/>
              </a:rPr>
              <a:t> is optimized to measure</a:t>
            </a:r>
            <a:r>
              <a:rPr kumimoji="0" lang="en-US" b="1" i="0" u="none" strike="noStrike" kern="0" cap="none" spc="0" normalizeH="0" noProof="0" dirty="0" smtClean="0">
                <a:ln>
                  <a:noFill/>
                </a:ln>
                <a:solidFill>
                  <a:schemeClr val="tx1"/>
                </a:solidFill>
                <a:effectLst/>
                <a:uLnTx/>
                <a:uFillTx/>
                <a:latin typeface="Times New Roman" pitchFamily="18" charset="0"/>
                <a:ea typeface="+mn-ea"/>
                <a:cs typeface="+mn-cs"/>
              </a:rPr>
              <a:t> </a:t>
            </a:r>
            <a:r>
              <a:rPr kumimoji="0" lang="en-US" b="1" i="0" u="none" strike="noStrike" kern="0" cap="none" spc="0" normalizeH="0" baseline="0" noProof="0" dirty="0" smtClean="0">
                <a:ln>
                  <a:noFill/>
                </a:ln>
                <a:solidFill>
                  <a:schemeClr val="tx1"/>
                </a:solidFill>
                <a:effectLst/>
                <a:uLnTx/>
                <a:uFillTx/>
                <a:latin typeface="Times New Roman" pitchFamily="18" charset="0"/>
                <a:ea typeface="+mn-ea"/>
                <a:cs typeface="+mn-cs"/>
              </a:rPr>
              <a:t>electron density fluctuations by utilizing both phase and amplitude techniques Information on core and edge fluctuations can be realized by comparing chords at different locations or by use of the differential </a:t>
            </a:r>
            <a:r>
              <a:rPr kumimoji="0" lang="en-US" b="1" i="0" u="none" strike="noStrike" kern="0" cap="none" spc="0" normalizeH="0" baseline="0" noProof="0" dirty="0" err="1" smtClean="0">
                <a:ln>
                  <a:noFill/>
                </a:ln>
                <a:solidFill>
                  <a:schemeClr val="tx1"/>
                </a:solidFill>
                <a:effectLst/>
                <a:uLnTx/>
                <a:uFillTx/>
                <a:latin typeface="Times New Roman" pitchFamily="18" charset="0"/>
                <a:ea typeface="+mn-ea"/>
                <a:cs typeface="+mn-cs"/>
              </a:rPr>
              <a:t>interferometry</a:t>
            </a:r>
            <a:r>
              <a:rPr kumimoji="0" lang="en-US" b="1" i="0" u="none" strike="noStrike" kern="0" cap="none" spc="0" normalizeH="0" baseline="0" noProof="0" dirty="0" smtClean="0">
                <a:ln>
                  <a:noFill/>
                </a:ln>
                <a:solidFill>
                  <a:schemeClr val="tx1"/>
                </a:solidFill>
                <a:effectLst/>
                <a:uLnTx/>
                <a:uFillTx/>
                <a:latin typeface="Times New Roman" pitchFamily="18" charset="0"/>
                <a:ea typeface="+mn-ea"/>
                <a:cs typeface="+mn-cs"/>
              </a:rPr>
              <a:t> approach. Both coherent modes and broadband density fluctuations with frequency up to 250 kHz are measured. For quasi-helically symmetric plasmas with B</a:t>
            </a:r>
            <a:r>
              <a:rPr kumimoji="0" lang="en-US" b="1" i="0" u="none" strike="noStrike" kern="0" cap="none" spc="0" normalizeH="0" baseline="-25000" noProof="0" dirty="0" smtClean="0">
                <a:ln>
                  <a:noFill/>
                </a:ln>
                <a:solidFill>
                  <a:schemeClr val="tx1"/>
                </a:solidFill>
                <a:effectLst/>
                <a:uLnTx/>
                <a:uFillTx/>
                <a:latin typeface="Times New Roman" pitchFamily="18" charset="0"/>
                <a:ea typeface="+mn-ea"/>
                <a:cs typeface="+mn-cs"/>
              </a:rPr>
              <a:t>T</a:t>
            </a:r>
            <a:r>
              <a:rPr kumimoji="0" lang="en-US" b="1" i="0" u="none" strike="noStrike" kern="0" cap="none" spc="0" normalizeH="0" baseline="0" noProof="0" dirty="0" smtClean="0">
                <a:ln>
                  <a:noFill/>
                </a:ln>
                <a:solidFill>
                  <a:schemeClr val="tx1"/>
                </a:solidFill>
                <a:effectLst/>
                <a:uLnTx/>
                <a:uFillTx/>
                <a:latin typeface="Times New Roman" pitchFamily="18" charset="0"/>
                <a:ea typeface="+mn-ea"/>
                <a:cs typeface="+mn-cs"/>
              </a:rPr>
              <a:t>=1.0 T, significant changes (both amplitude and frequency) in the turbulent density fluctuation spectrum are observed when heating location changes from on-axis to high field side. Density fluctuation amplitude and frequency decrease with increasing of ECRH power (Te). Changes in fluctuations will be compared with measurements of plasma flow (by CHERS) as well as electron density and temperature profile modifications. When HSX is operated without quasi-helical symmetry at B</a:t>
            </a:r>
            <a:r>
              <a:rPr kumimoji="0" lang="en-US" b="1" i="0" u="none" strike="noStrike" kern="0" cap="none" spc="0" normalizeH="0" baseline="-25000" noProof="0" dirty="0" smtClean="0">
                <a:ln>
                  <a:noFill/>
                </a:ln>
                <a:solidFill>
                  <a:schemeClr val="tx1"/>
                </a:solidFill>
                <a:effectLst/>
                <a:uLnTx/>
                <a:uFillTx/>
                <a:latin typeface="Times New Roman" pitchFamily="18" charset="0"/>
                <a:ea typeface="+mn-ea"/>
                <a:cs typeface="+mn-cs"/>
              </a:rPr>
              <a:t>T</a:t>
            </a:r>
            <a:r>
              <a:rPr kumimoji="0" lang="en-US" b="1" i="0" u="none" strike="noStrike" kern="0" cap="none" spc="0" normalizeH="0" baseline="0" noProof="0" dirty="0" smtClean="0">
                <a:ln>
                  <a:noFill/>
                </a:ln>
                <a:solidFill>
                  <a:schemeClr val="tx1"/>
                </a:solidFill>
                <a:effectLst/>
                <a:uLnTx/>
                <a:uFillTx/>
                <a:latin typeface="Times New Roman" pitchFamily="18" charset="0"/>
                <a:ea typeface="+mn-ea"/>
                <a:cs typeface="+mn-cs"/>
              </a:rPr>
              <a:t>=1T and n</a:t>
            </a:r>
            <a:r>
              <a:rPr kumimoji="0" lang="en-US" b="1" i="0" u="none" strike="noStrike" kern="0" cap="none" spc="0" normalizeH="0" baseline="-25000" noProof="0" dirty="0" smtClean="0">
                <a:ln>
                  <a:noFill/>
                </a:ln>
                <a:solidFill>
                  <a:schemeClr val="tx1"/>
                </a:solidFill>
                <a:effectLst/>
                <a:uLnTx/>
                <a:uFillTx/>
                <a:latin typeface="Times New Roman" pitchFamily="18" charset="0"/>
                <a:ea typeface="+mn-ea"/>
                <a:cs typeface="+mn-cs"/>
              </a:rPr>
              <a:t>e</a:t>
            </a:r>
            <a:r>
              <a:rPr kumimoji="0" lang="en-US" b="1" i="0" u="none" strike="noStrike" kern="0" cap="none" spc="0" normalizeH="0" baseline="0" noProof="0" dirty="0" smtClean="0">
                <a:ln>
                  <a:noFill/>
                </a:ln>
                <a:solidFill>
                  <a:schemeClr val="tx1"/>
                </a:solidFill>
                <a:effectLst/>
                <a:uLnTx/>
                <a:uFillTx/>
                <a:latin typeface="Times New Roman" pitchFamily="18" charset="0"/>
                <a:ea typeface="+mn-ea"/>
                <a:cs typeface="+mn-cs"/>
              </a:rPr>
              <a:t>= 4x10</a:t>
            </a:r>
            <a:r>
              <a:rPr kumimoji="0" lang="en-US" b="1" i="0" u="none" strike="noStrike" kern="0" cap="none" spc="0" normalizeH="0" baseline="30000" noProof="0" dirty="0" smtClean="0">
                <a:ln>
                  <a:noFill/>
                </a:ln>
                <a:solidFill>
                  <a:schemeClr val="tx1"/>
                </a:solidFill>
                <a:effectLst/>
                <a:uLnTx/>
                <a:uFillTx/>
                <a:latin typeface="Times New Roman" pitchFamily="18" charset="0"/>
                <a:ea typeface="+mn-ea"/>
                <a:cs typeface="+mn-cs"/>
              </a:rPr>
              <a:t>12</a:t>
            </a:r>
            <a:r>
              <a:rPr kumimoji="0" lang="en-US" b="1" i="0" u="none" strike="noStrike" kern="0" cap="none" spc="0" normalizeH="0" baseline="0" noProof="0" dirty="0" smtClean="0">
                <a:ln>
                  <a:noFill/>
                </a:ln>
                <a:solidFill>
                  <a:schemeClr val="tx1"/>
                </a:solidFill>
                <a:effectLst/>
                <a:uLnTx/>
                <a:uFillTx/>
                <a:latin typeface="Times New Roman" pitchFamily="18" charset="0"/>
                <a:ea typeface="+mn-ea"/>
                <a:cs typeface="+mn-cs"/>
              </a:rPr>
              <a:t> cm</a:t>
            </a:r>
            <a:r>
              <a:rPr kumimoji="0" lang="en-US" b="1" i="0" u="none" strike="noStrike" kern="0" cap="none" spc="0" normalizeH="0" baseline="30000" noProof="0" dirty="0" smtClean="0">
                <a:ln>
                  <a:noFill/>
                </a:ln>
                <a:solidFill>
                  <a:schemeClr val="tx1"/>
                </a:solidFill>
                <a:effectLst/>
                <a:uLnTx/>
                <a:uFillTx/>
                <a:latin typeface="Times New Roman" pitchFamily="18" charset="0"/>
                <a:ea typeface="+mn-ea"/>
                <a:cs typeface="+mn-cs"/>
              </a:rPr>
              <a:t>-3</a:t>
            </a:r>
            <a:r>
              <a:rPr kumimoji="0" lang="en-US" b="1" i="0" u="none" strike="noStrike" kern="0" cap="none" spc="0" normalizeH="0" baseline="0" noProof="0" dirty="0" smtClean="0">
                <a:ln>
                  <a:noFill/>
                </a:ln>
                <a:solidFill>
                  <a:schemeClr val="tx1"/>
                </a:solidFill>
                <a:effectLst/>
                <a:uLnTx/>
                <a:uFillTx/>
                <a:latin typeface="Times New Roman" pitchFamily="18" charset="0"/>
                <a:ea typeface="+mn-ea"/>
                <a:cs typeface="+mn-cs"/>
              </a:rPr>
              <a:t>, a coherent electrostatic mode at 28 kHz is observed. Fluctuation sensitivity to changes of heating location and ECRH power were not observed for these plasmas.</a:t>
            </a:r>
          </a:p>
          <a:p>
            <a:pPr marL="609600" marR="0" lvl="0" indent="-609600" algn="l" defTabSz="2508250" rtl="0" eaLnBrk="1" fontAlgn="base" latinLnBrk="0" hangingPunct="1">
              <a:lnSpc>
                <a:spcPct val="60000"/>
              </a:lnSpc>
              <a:spcBef>
                <a:spcPct val="20000"/>
              </a:spcBef>
              <a:spcAft>
                <a:spcPct val="0"/>
              </a:spcAft>
              <a:buClrTx/>
              <a:buSzTx/>
              <a:buFontTx/>
              <a:buChar char="•"/>
              <a:tabLst/>
              <a:defRPr/>
            </a:pPr>
            <a:endParaRPr kumimoji="0" lang="en-US" sz="1400" b="1" i="0" u="none" strike="noStrike" kern="0" cap="none" spc="0" normalizeH="0" baseline="0" noProof="0" dirty="0" smtClean="0">
              <a:ln>
                <a:noFill/>
              </a:ln>
              <a:solidFill>
                <a:schemeClr val="tx1"/>
              </a:solidFill>
              <a:effectLst/>
              <a:uLnTx/>
              <a:uFillTx/>
              <a:latin typeface="+mn-lt"/>
              <a:ea typeface="+mn-ea"/>
              <a:cs typeface="+mn-cs"/>
            </a:endParaRPr>
          </a:p>
          <a:p>
            <a:pPr marL="609600" marR="0" lvl="0" indent="-609600" algn="l" defTabSz="2508250" rtl="0" eaLnBrk="1" fontAlgn="base" latinLnBrk="0" hangingPunct="1">
              <a:lnSpc>
                <a:spcPct val="60000"/>
              </a:lnSpc>
              <a:spcBef>
                <a:spcPct val="20000"/>
              </a:spcBef>
              <a:spcAft>
                <a:spcPct val="0"/>
              </a:spcAft>
              <a:buClrTx/>
              <a:buSzTx/>
              <a:buFont typeface="Times" charset="0"/>
              <a:buAutoNum type="arabicPeriod"/>
              <a:tabLst/>
              <a:defRPr/>
            </a:pPr>
            <a:endParaRPr kumimoji="0" lang="en-US" sz="1400" b="0" i="0" u="none" strike="noStrike" kern="0" cap="none" spc="0" normalizeH="0" baseline="0" noProof="0" dirty="0" smtClean="0">
              <a:ln>
                <a:noFill/>
              </a:ln>
              <a:solidFill>
                <a:srgbClr val="898989"/>
              </a:solidFill>
              <a:uLnTx/>
              <a:uFillTx/>
              <a:latin typeface="+mn-lt"/>
              <a:ea typeface="+mn-ea"/>
              <a:cs typeface="+mn-cs"/>
            </a:endParaRPr>
          </a:p>
          <a:p>
            <a:pPr marL="609600" marR="0" lvl="0" indent="-609600" algn="l" defTabSz="2508250" rtl="0" eaLnBrk="1" fontAlgn="base" latinLnBrk="0" hangingPunct="1">
              <a:lnSpc>
                <a:spcPct val="60000"/>
              </a:lnSpc>
              <a:spcBef>
                <a:spcPct val="20000"/>
              </a:spcBef>
              <a:spcAft>
                <a:spcPct val="0"/>
              </a:spcAft>
              <a:buClrTx/>
              <a:buSzTx/>
              <a:buFont typeface="Times" charset="0"/>
              <a:buAutoNum type="arabicPeriod"/>
              <a:tabLst/>
              <a:defRPr/>
            </a:pPr>
            <a:endParaRPr kumimoji="0" lang="en-US" sz="1400" b="0" i="0" u="none" strike="noStrike" kern="0" cap="none" spc="0" normalizeH="0" baseline="0" noProof="0" dirty="0" smtClean="0">
              <a:ln>
                <a:noFill/>
              </a:ln>
              <a:solidFill>
                <a:srgbClr val="898989"/>
              </a:solidFill>
              <a:effectLst/>
              <a:uLnTx/>
              <a:uFillTx/>
              <a:latin typeface="+mn-lt"/>
              <a:ea typeface="+mn-ea"/>
              <a:cs typeface="+mn-cs"/>
            </a:endParaRPr>
          </a:p>
          <a:p>
            <a:pPr marL="609600" marR="0" lvl="0" indent="-609600" algn="l" defTabSz="2508250" rtl="0" eaLnBrk="1" fontAlgn="base" latinLnBrk="0" hangingPunct="1">
              <a:lnSpc>
                <a:spcPct val="60000"/>
              </a:lnSpc>
              <a:spcBef>
                <a:spcPct val="20000"/>
              </a:spcBef>
              <a:spcAft>
                <a:spcPct val="0"/>
              </a:spcAft>
              <a:buClrTx/>
              <a:buSzTx/>
              <a:buFont typeface="Times" charset="0"/>
              <a:buNone/>
              <a:tabLst/>
              <a:defRPr/>
            </a:pPr>
            <a:endParaRPr kumimoji="0" lang="en-US" sz="1400" b="0" i="0" u="none" strike="noStrike" kern="0" cap="none" spc="0" normalizeH="0" baseline="0" noProof="0" dirty="0" smtClean="0">
              <a:ln>
                <a:noFill/>
              </a:ln>
              <a:solidFill>
                <a:srgbClr val="898989"/>
              </a:solidFill>
              <a:effectLst/>
              <a:uLnTx/>
              <a:uFillTx/>
              <a:latin typeface="+mn-lt"/>
              <a:ea typeface="+mn-ea"/>
              <a:cs typeface="+mn-cs"/>
            </a:endParaRPr>
          </a:p>
          <a:p>
            <a:pPr marL="609600" marR="0" lvl="0" indent="-609600" algn="l" defTabSz="2508250" rtl="0" eaLnBrk="1" fontAlgn="base" latinLnBrk="0" hangingPunct="1">
              <a:lnSpc>
                <a:spcPct val="60000"/>
              </a:lnSpc>
              <a:spcBef>
                <a:spcPct val="20000"/>
              </a:spcBef>
              <a:spcAft>
                <a:spcPct val="0"/>
              </a:spcAft>
              <a:buClrTx/>
              <a:buSzTx/>
              <a:buFont typeface="Times" charset="0"/>
              <a:buAutoNum type="arabicPeriod"/>
              <a:tabLst/>
              <a:defRPr/>
            </a:pPr>
            <a:endParaRPr kumimoji="0" lang="en-US" sz="1400" b="0" i="0" u="none" strike="noStrike" kern="0" cap="none" spc="0" normalizeH="0" baseline="0" noProof="0" dirty="0" smtClean="0">
              <a:ln>
                <a:noFill/>
              </a:ln>
              <a:solidFill>
                <a:srgbClr val="898989"/>
              </a:solidFill>
              <a:effectLst/>
              <a:uLnTx/>
              <a:uFillTx/>
              <a:latin typeface="+mn-lt"/>
              <a:ea typeface="+mn-ea"/>
              <a:cs typeface="+mn-cs"/>
            </a:endParaRPr>
          </a:p>
        </p:txBody>
      </p:sp>
      <p:sp>
        <p:nvSpPr>
          <p:cNvPr id="78" name="Text Box 735"/>
          <p:cNvSpPr txBox="1">
            <a:spLocks noChangeArrowheads="1"/>
          </p:cNvSpPr>
          <p:nvPr/>
        </p:nvSpPr>
        <p:spPr bwMode="auto">
          <a:xfrm>
            <a:off x="2057400" y="8991600"/>
            <a:ext cx="2667000" cy="584775"/>
          </a:xfrm>
          <a:prstGeom prst="rect">
            <a:avLst/>
          </a:prstGeom>
          <a:noFill/>
          <a:ln w="9525">
            <a:noFill/>
            <a:miter lim="800000"/>
            <a:headEnd/>
            <a:tailEnd/>
          </a:ln>
        </p:spPr>
        <p:txBody>
          <a:bodyPr wrap="square">
            <a:spAutoFit/>
          </a:bodyPr>
          <a:lstStyle/>
          <a:p>
            <a:r>
              <a:rPr lang="en-US" dirty="0">
                <a:solidFill>
                  <a:srgbClr val="FF0000"/>
                </a:solidFill>
                <a:latin typeface="Helvetica" charset="0"/>
              </a:rPr>
              <a:t>QHS:  helical </a:t>
            </a:r>
            <a:r>
              <a:rPr lang="en-US" dirty="0" smtClean="0">
                <a:solidFill>
                  <a:srgbClr val="FF0000"/>
                </a:solidFill>
                <a:latin typeface="Helvetica" charset="0"/>
              </a:rPr>
              <a:t>bands </a:t>
            </a:r>
            <a:r>
              <a:rPr lang="en-US" dirty="0">
                <a:solidFill>
                  <a:srgbClr val="FF0000"/>
                </a:solidFill>
                <a:latin typeface="Helvetica" charset="0"/>
              </a:rPr>
              <a:t>of </a:t>
            </a:r>
            <a:r>
              <a:rPr lang="en-US" dirty="0" smtClean="0">
                <a:solidFill>
                  <a:srgbClr val="FF0000"/>
                </a:solidFill>
                <a:latin typeface="Helvetica" charset="0"/>
              </a:rPr>
              <a:t>constant |B</a:t>
            </a:r>
            <a:r>
              <a:rPr lang="en-US" dirty="0">
                <a:solidFill>
                  <a:srgbClr val="FF0000"/>
                </a:solidFill>
                <a:latin typeface="Helvetica" charset="0"/>
              </a:rPr>
              <a:t>|</a:t>
            </a:r>
          </a:p>
        </p:txBody>
      </p:sp>
      <p:sp>
        <p:nvSpPr>
          <p:cNvPr id="79" name="Text Box 735"/>
          <p:cNvSpPr txBox="1">
            <a:spLocks noChangeArrowheads="1"/>
          </p:cNvSpPr>
          <p:nvPr/>
        </p:nvSpPr>
        <p:spPr bwMode="auto">
          <a:xfrm>
            <a:off x="4876800" y="8991600"/>
            <a:ext cx="2362200" cy="584775"/>
          </a:xfrm>
          <a:prstGeom prst="rect">
            <a:avLst/>
          </a:prstGeom>
          <a:noFill/>
          <a:ln w="9525">
            <a:noFill/>
            <a:miter lim="800000"/>
            <a:headEnd/>
            <a:tailEnd/>
          </a:ln>
        </p:spPr>
        <p:txBody>
          <a:bodyPr wrap="square">
            <a:spAutoFit/>
          </a:bodyPr>
          <a:lstStyle/>
          <a:p>
            <a:r>
              <a:rPr lang="en-US" dirty="0" smtClean="0">
                <a:solidFill>
                  <a:srgbClr val="FF0000"/>
                </a:solidFill>
                <a:latin typeface="Helvetica" charset="0"/>
              </a:rPr>
              <a:t>Mirror:  </a:t>
            </a:r>
            <a:r>
              <a:rPr lang="en-US" dirty="0">
                <a:solidFill>
                  <a:srgbClr val="FF0000"/>
                </a:solidFill>
                <a:latin typeface="Helvetica" charset="0"/>
              </a:rPr>
              <a:t>helical </a:t>
            </a:r>
            <a:r>
              <a:rPr lang="en-US" dirty="0" smtClean="0">
                <a:solidFill>
                  <a:srgbClr val="FF0000"/>
                </a:solidFill>
                <a:latin typeface="Helvetica" charset="0"/>
              </a:rPr>
              <a:t>bands are broken</a:t>
            </a:r>
            <a:endParaRPr lang="en-US" dirty="0">
              <a:solidFill>
                <a:srgbClr val="FF0000"/>
              </a:solidFill>
              <a:latin typeface="Helvetica" charset="0"/>
            </a:endParaRPr>
          </a:p>
        </p:txBody>
      </p:sp>
      <p:sp>
        <p:nvSpPr>
          <p:cNvPr id="80" name="Text Box 623"/>
          <p:cNvSpPr txBox="1">
            <a:spLocks noChangeArrowheads="1"/>
          </p:cNvSpPr>
          <p:nvPr/>
        </p:nvSpPr>
        <p:spPr bwMode="auto">
          <a:xfrm>
            <a:off x="0" y="12877800"/>
            <a:ext cx="7543800" cy="338546"/>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smtClean="0">
                <a:solidFill>
                  <a:schemeClr val="bg1"/>
                </a:solidFill>
                <a:latin typeface="Arial" charset="0"/>
              </a:rPr>
              <a:t>Localized Density Fluctuation Gradient Measurement</a:t>
            </a:r>
            <a:endParaRPr lang="en-US" sz="1800" b="1" dirty="0">
              <a:solidFill>
                <a:schemeClr val="bg1"/>
              </a:solidFill>
              <a:latin typeface="Arial" charset="0"/>
            </a:endParaRPr>
          </a:p>
        </p:txBody>
      </p:sp>
      <p:sp>
        <p:nvSpPr>
          <p:cNvPr id="81" name="Text Box 14"/>
          <p:cNvSpPr txBox="1">
            <a:spLocks noChangeArrowheads="1"/>
          </p:cNvSpPr>
          <p:nvPr/>
        </p:nvSpPr>
        <p:spPr bwMode="auto">
          <a:xfrm>
            <a:off x="0" y="13182600"/>
            <a:ext cx="3352799" cy="838200"/>
          </a:xfrm>
          <a:prstGeom prst="rect">
            <a:avLst/>
          </a:prstGeom>
          <a:noFill/>
          <a:ln w="9525">
            <a:noFill/>
            <a:miter lim="800000"/>
            <a:headEnd/>
            <a:tailEnd/>
          </a:ln>
        </p:spPr>
        <p:txBody>
          <a:bodyPr wrap="square">
            <a:prstTxWarp prst="textNoShape">
              <a:avLst/>
            </a:prstTxWarp>
            <a:spAutoFit/>
          </a:bodyPr>
          <a:lstStyle/>
          <a:p>
            <a:r>
              <a:rPr lang="en-US" i="1" dirty="0" smtClean="0"/>
              <a:t> (1) For </a:t>
            </a:r>
            <a:r>
              <a:rPr lang="en-US" i="1" dirty="0"/>
              <a:t>density gradient and</a:t>
            </a:r>
            <a:r>
              <a:rPr lang="en-US" i="1" dirty="0" smtClean="0"/>
              <a:t> gradient fluctuations</a:t>
            </a:r>
          </a:p>
          <a:p>
            <a:pPr>
              <a:buFont typeface="Arial" charset="0"/>
              <a:buNone/>
            </a:pPr>
            <a:r>
              <a:rPr lang="en-US" dirty="0" smtClean="0"/>
              <a:t>[</a:t>
            </a:r>
            <a:r>
              <a:rPr lang="en-US" dirty="0"/>
              <a:t>differential </a:t>
            </a:r>
            <a:r>
              <a:rPr lang="en-US" dirty="0" err="1"/>
              <a:t>interferometry</a:t>
            </a:r>
            <a:r>
              <a:rPr lang="en-US" dirty="0"/>
              <a:t>]</a:t>
            </a:r>
          </a:p>
        </p:txBody>
      </p:sp>
      <p:graphicFrame>
        <p:nvGraphicFramePr>
          <p:cNvPr id="1357" name="Object 333"/>
          <p:cNvGraphicFramePr>
            <a:graphicFrameLocks noChangeAspect="1"/>
          </p:cNvGraphicFramePr>
          <p:nvPr/>
        </p:nvGraphicFramePr>
        <p:xfrm>
          <a:off x="152400" y="14097000"/>
          <a:ext cx="3032125" cy="614363"/>
        </p:xfrm>
        <a:graphic>
          <a:graphicData uri="http://schemas.openxmlformats.org/presentationml/2006/ole">
            <p:oleObj spid="_x0000_s1357" name="Equation" r:id="rId24" imgW="2489040" imgH="444240" progId="Equation.3">
              <p:embed/>
            </p:oleObj>
          </a:graphicData>
        </a:graphic>
      </p:graphicFrame>
      <p:sp>
        <p:nvSpPr>
          <p:cNvPr id="83" name="Text Box 16"/>
          <p:cNvSpPr txBox="1">
            <a:spLocks noChangeArrowheads="1"/>
          </p:cNvSpPr>
          <p:nvPr/>
        </p:nvSpPr>
        <p:spPr bwMode="auto">
          <a:xfrm>
            <a:off x="0" y="14706600"/>
            <a:ext cx="3352800" cy="584775"/>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t>(2) </a:t>
            </a:r>
            <a:r>
              <a:rPr lang="en-US" i="1" dirty="0"/>
              <a:t>For density fluctuations (m=1)  </a:t>
            </a:r>
            <a:r>
              <a:rPr lang="en-US" dirty="0" smtClean="0"/>
              <a:t>[</a:t>
            </a:r>
            <a:r>
              <a:rPr lang="en-US" dirty="0"/>
              <a:t>standard </a:t>
            </a:r>
            <a:r>
              <a:rPr lang="en-US" dirty="0" err="1"/>
              <a:t>interferometry</a:t>
            </a:r>
            <a:r>
              <a:rPr lang="en-US" dirty="0"/>
              <a:t>]</a:t>
            </a:r>
          </a:p>
        </p:txBody>
      </p:sp>
      <p:graphicFrame>
        <p:nvGraphicFramePr>
          <p:cNvPr id="1358" name="Object 334"/>
          <p:cNvGraphicFramePr>
            <a:graphicFrameLocks noChangeAspect="1"/>
          </p:cNvGraphicFramePr>
          <p:nvPr/>
        </p:nvGraphicFramePr>
        <p:xfrm>
          <a:off x="609600" y="15389106"/>
          <a:ext cx="1981200" cy="409693"/>
        </p:xfrm>
        <a:graphic>
          <a:graphicData uri="http://schemas.openxmlformats.org/presentationml/2006/ole">
            <p:oleObj spid="_x0000_s1358" name="Equation" r:id="rId25" imgW="1346040" imgH="279360" progId="Equation.3">
              <p:embed/>
            </p:oleObj>
          </a:graphicData>
        </a:graphic>
      </p:graphicFrame>
      <p:graphicFrame>
        <p:nvGraphicFramePr>
          <p:cNvPr id="1359" name="Object 335"/>
          <p:cNvGraphicFramePr>
            <a:graphicFrameLocks noChangeAspect="1"/>
          </p:cNvGraphicFramePr>
          <p:nvPr/>
        </p:nvGraphicFramePr>
        <p:xfrm>
          <a:off x="3352800" y="15392400"/>
          <a:ext cx="846387" cy="533400"/>
        </p:xfrm>
        <a:graphic>
          <a:graphicData uri="http://schemas.openxmlformats.org/presentationml/2006/ole">
            <p:oleObj spid="_x0000_s1359" name="Equation" r:id="rId26" imgW="584200" imgH="368300" progId="Equation.3">
              <p:embed/>
            </p:oleObj>
          </a:graphicData>
        </a:graphic>
      </p:graphicFrame>
      <p:grpSp>
        <p:nvGrpSpPr>
          <p:cNvPr id="88" name="Group 87"/>
          <p:cNvGrpSpPr/>
          <p:nvPr/>
        </p:nvGrpSpPr>
        <p:grpSpPr>
          <a:xfrm>
            <a:off x="4800605" y="15263091"/>
            <a:ext cx="685797" cy="741219"/>
            <a:chOff x="3733800" y="5743401"/>
            <a:chExt cx="623451" cy="667097"/>
          </a:xfrm>
        </p:grpSpPr>
        <p:sp>
          <p:nvSpPr>
            <p:cNvPr id="89" name="Line 8"/>
            <p:cNvSpPr>
              <a:spLocks noChangeShapeType="1"/>
            </p:cNvSpPr>
            <p:nvPr/>
          </p:nvSpPr>
          <p:spPr bwMode="auto">
            <a:xfrm flipV="1">
              <a:off x="3733800" y="5867400"/>
              <a:ext cx="0" cy="4572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90" name="Line 9"/>
            <p:cNvSpPr>
              <a:spLocks noChangeShapeType="1"/>
            </p:cNvSpPr>
            <p:nvPr/>
          </p:nvSpPr>
          <p:spPr bwMode="auto">
            <a:xfrm flipV="1">
              <a:off x="3733800" y="6326124"/>
              <a:ext cx="332509"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91" name="Line 10"/>
            <p:cNvSpPr>
              <a:spLocks noChangeShapeType="1"/>
            </p:cNvSpPr>
            <p:nvPr/>
          </p:nvSpPr>
          <p:spPr bwMode="auto">
            <a:xfrm flipV="1">
              <a:off x="3733800" y="5939333"/>
              <a:ext cx="304800" cy="3810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graphicFrame>
          <p:nvGraphicFramePr>
            <p:cNvPr id="92" name="Object 4"/>
            <p:cNvGraphicFramePr>
              <a:graphicFrameLocks noChangeAspect="1"/>
            </p:cNvGraphicFramePr>
            <p:nvPr/>
          </p:nvGraphicFramePr>
          <p:xfrm>
            <a:off x="4149433" y="6202680"/>
            <a:ext cx="207818" cy="207818"/>
          </p:xfrm>
          <a:graphic>
            <a:graphicData uri="http://schemas.openxmlformats.org/presentationml/2006/ole">
              <p:oleObj spid="_x0000_s1360" name="Equation" r:id="rId27" imgW="114300" imgH="101600" progId="Equation.3">
                <p:embed/>
              </p:oleObj>
            </a:graphicData>
          </a:graphic>
        </p:graphicFrame>
        <p:graphicFrame>
          <p:nvGraphicFramePr>
            <p:cNvPr id="93" name="Object 5"/>
            <p:cNvGraphicFramePr>
              <a:graphicFrameLocks noChangeAspect="1"/>
            </p:cNvGraphicFramePr>
            <p:nvPr/>
          </p:nvGraphicFramePr>
          <p:xfrm>
            <a:off x="4080164" y="5743401"/>
            <a:ext cx="207818" cy="207818"/>
          </p:xfrm>
          <a:graphic>
            <a:graphicData uri="http://schemas.openxmlformats.org/presentationml/2006/ole">
              <p:oleObj spid="_x0000_s1361" name="Equation" r:id="rId28" imgW="101600" imgH="101600" progId="Equation.3">
                <p:embed/>
              </p:oleObj>
            </a:graphicData>
          </a:graphic>
        </p:graphicFrame>
      </p:grpSp>
      <p:graphicFrame>
        <p:nvGraphicFramePr>
          <p:cNvPr id="1362" name="Object 338"/>
          <p:cNvGraphicFramePr>
            <a:graphicFrameLocks noChangeAspect="1"/>
          </p:cNvGraphicFramePr>
          <p:nvPr/>
        </p:nvGraphicFramePr>
        <p:xfrm>
          <a:off x="4648201" y="15135224"/>
          <a:ext cx="228600" cy="257175"/>
        </p:xfrm>
        <a:graphic>
          <a:graphicData uri="http://schemas.openxmlformats.org/presentationml/2006/ole">
            <p:oleObj spid="_x0000_s1362" name="Equation" r:id="rId29" imgW="101600" imgH="114300" progId="Equation.3">
              <p:embed/>
            </p:oleObj>
          </a:graphicData>
        </a:graphic>
      </p:graphicFrame>
      <p:sp>
        <p:nvSpPr>
          <p:cNvPr id="96" name="Line 4"/>
          <p:cNvSpPr>
            <a:spLocks noChangeShapeType="1"/>
          </p:cNvSpPr>
          <p:nvPr/>
        </p:nvSpPr>
        <p:spPr bwMode="auto">
          <a:xfrm>
            <a:off x="5791200" y="13639800"/>
            <a:ext cx="0" cy="9906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97" name="Text Box 5"/>
          <p:cNvSpPr txBox="1">
            <a:spLocks noChangeArrowheads="1"/>
          </p:cNvSpPr>
          <p:nvPr/>
        </p:nvSpPr>
        <p:spPr bwMode="auto">
          <a:xfrm>
            <a:off x="5638800" y="14782800"/>
            <a:ext cx="381000" cy="457200"/>
          </a:xfrm>
          <a:prstGeom prst="rect">
            <a:avLst/>
          </a:prstGeom>
          <a:noFill/>
          <a:ln w="9525">
            <a:noFill/>
            <a:miter lim="800000"/>
            <a:headEnd/>
            <a:tailEnd/>
          </a:ln>
        </p:spPr>
        <p:txBody>
          <a:bodyPr>
            <a:prstTxWarp prst="textNoShape">
              <a:avLst/>
            </a:prstTxWarp>
            <a:spAutoFit/>
          </a:bodyPr>
          <a:lstStyle/>
          <a:p>
            <a:pPr>
              <a:spcBef>
                <a:spcPct val="50000"/>
              </a:spcBef>
            </a:pPr>
            <a:r>
              <a:rPr lang="en-US" dirty="0"/>
              <a:t>Z</a:t>
            </a:r>
          </a:p>
        </p:txBody>
      </p:sp>
      <p:graphicFrame>
        <p:nvGraphicFramePr>
          <p:cNvPr id="1363" name="Object 339"/>
          <p:cNvGraphicFramePr>
            <a:graphicFrameLocks noChangeAspect="1"/>
          </p:cNvGraphicFramePr>
          <p:nvPr/>
        </p:nvGraphicFramePr>
        <p:xfrm>
          <a:off x="8077200" y="2971800"/>
          <a:ext cx="1150937" cy="455612"/>
        </p:xfrm>
        <a:graphic>
          <a:graphicData uri="http://schemas.openxmlformats.org/presentationml/2006/ole">
            <p:oleObj spid="_x0000_s1363" name="Equation" r:id="rId30" imgW="609480" imgH="241200" progId="Equation.3">
              <p:embed/>
            </p:oleObj>
          </a:graphicData>
        </a:graphic>
      </p:graphicFrame>
      <p:sp>
        <p:nvSpPr>
          <p:cNvPr id="100" name="TextBox 99"/>
          <p:cNvSpPr txBox="1"/>
          <p:nvPr/>
        </p:nvSpPr>
        <p:spPr>
          <a:xfrm>
            <a:off x="9982200" y="2819401"/>
            <a:ext cx="2743200" cy="3046988"/>
          </a:xfrm>
          <a:prstGeom prst="rect">
            <a:avLst/>
          </a:prstGeom>
          <a:noFill/>
        </p:spPr>
        <p:txBody>
          <a:bodyPr wrap="square" rtlCol="0">
            <a:spAutoFit/>
          </a:bodyPr>
          <a:lstStyle/>
          <a:p>
            <a:pPr algn="l"/>
            <a:r>
              <a:rPr lang="en-US" dirty="0" smtClean="0">
                <a:solidFill>
                  <a:srgbClr val="FF0000"/>
                </a:solidFill>
              </a:rPr>
              <a:t>Plasma Conditions:</a:t>
            </a:r>
          </a:p>
          <a:p>
            <a:pPr algn="l"/>
            <a:r>
              <a:rPr lang="en-US" dirty="0" smtClean="0">
                <a:solidFill>
                  <a:srgbClr val="FF0000"/>
                </a:solidFill>
              </a:rPr>
              <a:t>B</a:t>
            </a:r>
            <a:r>
              <a:rPr lang="en-US" baseline="-25000" dirty="0" smtClean="0">
                <a:solidFill>
                  <a:srgbClr val="FF0000"/>
                </a:solidFill>
              </a:rPr>
              <a:t>T</a:t>
            </a:r>
            <a:r>
              <a:rPr lang="en-US" dirty="0" smtClean="0">
                <a:solidFill>
                  <a:srgbClr val="FF0000"/>
                </a:solidFill>
              </a:rPr>
              <a:t>=1T, Counter Clockwise, QHS </a:t>
            </a:r>
          </a:p>
          <a:p>
            <a:pPr algn="l"/>
            <a:r>
              <a:rPr lang="en-US" dirty="0" smtClean="0">
                <a:solidFill>
                  <a:srgbClr val="FF0000"/>
                </a:solidFill>
              </a:rPr>
              <a:t>Main Field Current I</a:t>
            </a:r>
            <a:r>
              <a:rPr lang="en-US" baseline="-25000" dirty="0" smtClean="0">
                <a:solidFill>
                  <a:srgbClr val="FF0000"/>
                </a:solidFill>
              </a:rPr>
              <a:t>B</a:t>
            </a:r>
            <a:r>
              <a:rPr lang="en-US" dirty="0" smtClean="0">
                <a:solidFill>
                  <a:srgbClr val="FF0000"/>
                </a:solidFill>
              </a:rPr>
              <a:t>=10891A</a:t>
            </a:r>
          </a:p>
          <a:p>
            <a:pPr algn="l"/>
            <a:r>
              <a:rPr lang="en-US" dirty="0" smtClean="0">
                <a:solidFill>
                  <a:srgbClr val="FF0000"/>
                </a:solidFill>
              </a:rPr>
              <a:t>n</a:t>
            </a:r>
            <a:r>
              <a:rPr lang="en-US" baseline="-25000" dirty="0" smtClean="0">
                <a:solidFill>
                  <a:srgbClr val="FF0000"/>
                </a:solidFill>
              </a:rPr>
              <a:t>e</a:t>
            </a:r>
            <a:r>
              <a:rPr lang="en-US" dirty="0" smtClean="0">
                <a:solidFill>
                  <a:srgbClr val="FF0000"/>
                </a:solidFill>
              </a:rPr>
              <a:t>=4x10</a:t>
            </a:r>
            <a:r>
              <a:rPr lang="en-US" baseline="30000" dirty="0" smtClean="0">
                <a:solidFill>
                  <a:srgbClr val="FF0000"/>
                </a:solidFill>
              </a:rPr>
              <a:t>12</a:t>
            </a:r>
            <a:r>
              <a:rPr lang="en-US" dirty="0" smtClean="0">
                <a:solidFill>
                  <a:srgbClr val="FF0000"/>
                </a:solidFill>
              </a:rPr>
              <a:t>cm</a:t>
            </a:r>
            <a:r>
              <a:rPr lang="en-US" baseline="30000" dirty="0" smtClean="0">
                <a:solidFill>
                  <a:srgbClr val="FF0000"/>
                </a:solidFill>
              </a:rPr>
              <a:t>-3 </a:t>
            </a:r>
            <a:r>
              <a:rPr lang="en-US" dirty="0" smtClean="0">
                <a:solidFill>
                  <a:srgbClr val="FF0000"/>
                </a:solidFill>
              </a:rPr>
              <a:t>, P</a:t>
            </a:r>
            <a:r>
              <a:rPr lang="en-US" baseline="-25000" dirty="0" smtClean="0">
                <a:solidFill>
                  <a:srgbClr val="FF0000"/>
                </a:solidFill>
              </a:rPr>
              <a:t>ECRH</a:t>
            </a:r>
            <a:r>
              <a:rPr lang="en-US" dirty="0" smtClean="0">
                <a:solidFill>
                  <a:srgbClr val="FF0000"/>
                </a:solidFill>
              </a:rPr>
              <a:t>=50kW</a:t>
            </a:r>
            <a:endParaRPr lang="en-US" dirty="0" smtClean="0"/>
          </a:p>
          <a:p>
            <a:pPr algn="l"/>
            <a:r>
              <a:rPr lang="en-US" dirty="0" smtClean="0"/>
              <a:t>Scattering measurements</a:t>
            </a:r>
          </a:p>
          <a:p>
            <a:pPr algn="l"/>
            <a:r>
              <a:rPr lang="en-US" dirty="0" smtClean="0"/>
              <a:t>R-R</a:t>
            </a:r>
            <a:r>
              <a:rPr lang="en-US" baseline="-25000" dirty="0" smtClean="0"/>
              <a:t>o</a:t>
            </a:r>
            <a:r>
              <a:rPr lang="en-US" dirty="0" smtClean="0"/>
              <a:t>=1.0 cm</a:t>
            </a:r>
          </a:p>
          <a:p>
            <a:pPr marL="342900" indent="-342900" algn="l"/>
            <a:r>
              <a:rPr lang="en-US" dirty="0" smtClean="0"/>
              <a:t>1. Broadband fluctuations</a:t>
            </a:r>
          </a:p>
          <a:p>
            <a:pPr marL="342900" indent="-342900" algn="l"/>
            <a:r>
              <a:rPr lang="en-US" dirty="0" smtClean="0"/>
              <a:t>2. Coherent mode at 16 kHz (stronger on neg. side)</a:t>
            </a:r>
          </a:p>
          <a:p>
            <a:pPr marL="342900" indent="-342900" algn="l"/>
            <a:r>
              <a:rPr lang="en-US" dirty="0" smtClean="0"/>
              <a:t>3. Coherent mode observed on magnetic coils</a:t>
            </a:r>
            <a:endParaRPr lang="en-US" dirty="0"/>
          </a:p>
        </p:txBody>
      </p:sp>
      <p:pic>
        <p:nvPicPr>
          <p:cNvPr id="101" name="Picture 100" descr="PSD_Amp_CH6_9_13_11shot18_32.jpg"/>
          <p:cNvPicPr>
            <a:picLocks noChangeAspect="1"/>
          </p:cNvPicPr>
          <p:nvPr/>
        </p:nvPicPr>
        <p:blipFill>
          <a:blip r:embed="rId31" cstate="print"/>
          <a:stretch>
            <a:fillRect/>
          </a:stretch>
        </p:blipFill>
        <p:spPr>
          <a:xfrm>
            <a:off x="7620000" y="3581400"/>
            <a:ext cx="2425897" cy="1667565"/>
          </a:xfrm>
          <a:prstGeom prst="rect">
            <a:avLst/>
          </a:prstGeom>
        </p:spPr>
      </p:pic>
      <p:sp>
        <p:nvSpPr>
          <p:cNvPr id="98" name="Text Box 660"/>
          <p:cNvSpPr txBox="1">
            <a:spLocks noChangeArrowheads="1"/>
          </p:cNvSpPr>
          <p:nvPr/>
        </p:nvSpPr>
        <p:spPr bwMode="auto">
          <a:xfrm>
            <a:off x="12801600" y="2209800"/>
            <a:ext cx="4953000" cy="615545"/>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sz="1800" b="1" dirty="0" smtClean="0">
                <a:solidFill>
                  <a:schemeClr val="bg1"/>
                </a:solidFill>
                <a:latin typeface="Arial" pitchFamily="34" charset="0"/>
              </a:rPr>
              <a:t>Interferometer and Far-Forward Scattering Show Similar </a:t>
            </a:r>
            <a:r>
              <a:rPr lang="en-US" sz="1800" b="1" dirty="0" smtClean="0">
                <a:solidFill>
                  <a:schemeClr val="bg1"/>
                </a:solidFill>
                <a:latin typeface="Arial" pitchFamily="34" charset="0"/>
              </a:rPr>
              <a:t>R</a:t>
            </a:r>
            <a:r>
              <a:rPr lang="en-US" sz="1800" b="1" dirty="0" smtClean="0">
                <a:solidFill>
                  <a:schemeClr val="bg1"/>
                </a:solidFill>
                <a:latin typeface="Arial" pitchFamily="34" charset="0"/>
              </a:rPr>
              <a:t>esults</a:t>
            </a:r>
            <a:r>
              <a:rPr lang="en-US" sz="1800" b="1" dirty="0" smtClean="0">
                <a:solidFill>
                  <a:schemeClr val="bg1"/>
                </a:solidFill>
              </a:rPr>
              <a:t> </a:t>
            </a:r>
            <a:endParaRPr lang="en-US" sz="1800" dirty="0">
              <a:solidFill>
                <a:schemeClr val="bg1"/>
              </a:solidFill>
              <a:latin typeface="Times" charset="0"/>
            </a:endParaRPr>
          </a:p>
        </p:txBody>
      </p:sp>
      <p:sp>
        <p:nvSpPr>
          <p:cNvPr id="99" name="TextBox 5"/>
          <p:cNvSpPr txBox="1">
            <a:spLocks noChangeArrowheads="1"/>
          </p:cNvSpPr>
          <p:nvPr/>
        </p:nvSpPr>
        <p:spPr bwMode="auto">
          <a:xfrm>
            <a:off x="13030200" y="2895600"/>
            <a:ext cx="2443298" cy="338554"/>
          </a:xfrm>
          <a:prstGeom prst="rect">
            <a:avLst/>
          </a:prstGeom>
          <a:noFill/>
          <a:ln w="9525">
            <a:noFill/>
            <a:miter lim="800000"/>
            <a:headEnd/>
            <a:tailEnd/>
          </a:ln>
        </p:spPr>
        <p:txBody>
          <a:bodyPr wrap="none">
            <a:spAutoFit/>
          </a:bodyPr>
          <a:lstStyle/>
          <a:p>
            <a:r>
              <a:rPr lang="en-US" b="1" dirty="0" smtClean="0">
                <a:latin typeface="Arial" pitchFamily="34" charset="0"/>
              </a:rPr>
              <a:t>Far-Forward Scattering</a:t>
            </a:r>
            <a:endParaRPr lang="en-US" b="1" dirty="0">
              <a:latin typeface="Arial" pitchFamily="34" charset="0"/>
            </a:endParaRPr>
          </a:p>
        </p:txBody>
      </p:sp>
      <p:sp>
        <p:nvSpPr>
          <p:cNvPr id="102" name="TextBox 5"/>
          <p:cNvSpPr txBox="1">
            <a:spLocks noChangeArrowheads="1"/>
          </p:cNvSpPr>
          <p:nvPr/>
        </p:nvSpPr>
        <p:spPr bwMode="auto">
          <a:xfrm>
            <a:off x="15849600" y="2895600"/>
            <a:ext cx="1577676" cy="338554"/>
          </a:xfrm>
          <a:prstGeom prst="rect">
            <a:avLst/>
          </a:prstGeom>
          <a:noFill/>
          <a:ln w="9525">
            <a:noFill/>
            <a:miter lim="800000"/>
            <a:headEnd/>
            <a:tailEnd/>
          </a:ln>
        </p:spPr>
        <p:txBody>
          <a:bodyPr wrap="none">
            <a:spAutoFit/>
          </a:bodyPr>
          <a:lstStyle/>
          <a:p>
            <a:r>
              <a:rPr lang="en-US" b="1" dirty="0" err="1" smtClean="0">
                <a:latin typeface="Arial" pitchFamily="34" charset="0"/>
              </a:rPr>
              <a:t>Interferometry</a:t>
            </a:r>
            <a:endParaRPr lang="en-US" b="1" dirty="0">
              <a:latin typeface="Arial" pitchFamily="34" charset="0"/>
            </a:endParaRPr>
          </a:p>
        </p:txBody>
      </p:sp>
      <p:graphicFrame>
        <p:nvGraphicFramePr>
          <p:cNvPr id="1364" name="Object 340"/>
          <p:cNvGraphicFramePr>
            <a:graphicFrameLocks noChangeAspect="1"/>
          </p:cNvGraphicFramePr>
          <p:nvPr/>
        </p:nvGraphicFramePr>
        <p:xfrm>
          <a:off x="13258800" y="3276600"/>
          <a:ext cx="1747837" cy="285750"/>
        </p:xfrm>
        <a:graphic>
          <a:graphicData uri="http://schemas.openxmlformats.org/presentationml/2006/ole">
            <p:oleObj spid="_x0000_s1364" name="Equation" r:id="rId32" imgW="1473120" imgH="241200" progId="Equation.3">
              <p:embed/>
            </p:oleObj>
          </a:graphicData>
        </a:graphic>
      </p:graphicFrame>
      <p:graphicFrame>
        <p:nvGraphicFramePr>
          <p:cNvPr id="1365" name="Object 341"/>
          <p:cNvGraphicFramePr>
            <a:graphicFrameLocks noChangeAspect="1"/>
          </p:cNvGraphicFramePr>
          <p:nvPr/>
        </p:nvGraphicFramePr>
        <p:xfrm>
          <a:off x="15849600" y="3200400"/>
          <a:ext cx="1631149" cy="623888"/>
        </p:xfrm>
        <a:graphic>
          <a:graphicData uri="http://schemas.openxmlformats.org/presentationml/2006/ole">
            <p:oleObj spid="_x0000_s1365" name="Equation" r:id="rId33" imgW="1396800" imgH="533160" progId="Equation.3">
              <p:embed/>
            </p:oleObj>
          </a:graphicData>
        </a:graphic>
      </p:graphicFrame>
      <p:sp>
        <p:nvSpPr>
          <p:cNvPr id="105" name="Text Box 660"/>
          <p:cNvSpPr txBox="1">
            <a:spLocks noChangeArrowheads="1"/>
          </p:cNvSpPr>
          <p:nvPr/>
        </p:nvSpPr>
        <p:spPr bwMode="auto">
          <a:xfrm>
            <a:off x="17830800" y="2209800"/>
            <a:ext cx="4495800" cy="615545"/>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sz="1800" b="1" dirty="0" smtClean="0">
                <a:solidFill>
                  <a:schemeClr val="bg1"/>
                </a:solidFill>
                <a:latin typeface="Arial" pitchFamily="34" charset="0"/>
              </a:rPr>
              <a:t>Density Fluctuations from Differential </a:t>
            </a:r>
            <a:r>
              <a:rPr lang="en-US" sz="1800" b="1" dirty="0" err="1" smtClean="0">
                <a:solidFill>
                  <a:schemeClr val="bg1"/>
                </a:solidFill>
                <a:latin typeface="Arial" pitchFamily="34" charset="0"/>
              </a:rPr>
              <a:t>Interferometry</a:t>
            </a:r>
            <a:r>
              <a:rPr lang="en-US" sz="1800" b="1" dirty="0" smtClean="0">
                <a:solidFill>
                  <a:schemeClr val="bg1"/>
                </a:solidFill>
                <a:latin typeface="Arial" pitchFamily="34" charset="0"/>
              </a:rPr>
              <a:t> Measurement </a:t>
            </a:r>
            <a:endParaRPr lang="en-US" sz="1800" dirty="0">
              <a:solidFill>
                <a:schemeClr val="bg1"/>
              </a:solidFill>
              <a:latin typeface="Arial" pitchFamily="34" charset="0"/>
            </a:endParaRPr>
          </a:p>
        </p:txBody>
      </p:sp>
      <p:graphicFrame>
        <p:nvGraphicFramePr>
          <p:cNvPr id="1366" name="Object 342"/>
          <p:cNvGraphicFramePr>
            <a:graphicFrameLocks noChangeAspect="1"/>
          </p:cNvGraphicFramePr>
          <p:nvPr/>
        </p:nvGraphicFramePr>
        <p:xfrm>
          <a:off x="18135600" y="2895600"/>
          <a:ext cx="1490759" cy="410137"/>
        </p:xfrm>
        <a:graphic>
          <a:graphicData uri="http://schemas.openxmlformats.org/presentationml/2006/ole">
            <p:oleObj spid="_x0000_s1366" name="Equation" r:id="rId34" imgW="1523880" imgH="419040" progId="Equation.3">
              <p:embed/>
            </p:oleObj>
          </a:graphicData>
        </a:graphic>
      </p:graphicFrame>
      <p:pic>
        <p:nvPicPr>
          <p:cNvPr id="107" name="Picture 106" descr="PSD_DiffCH76_9_13_11shot18_32.jpg"/>
          <p:cNvPicPr>
            <a:picLocks noChangeAspect="1"/>
          </p:cNvPicPr>
          <p:nvPr/>
        </p:nvPicPr>
        <p:blipFill>
          <a:blip r:embed="rId35" cstate="print"/>
          <a:stretch>
            <a:fillRect/>
          </a:stretch>
        </p:blipFill>
        <p:spPr>
          <a:xfrm>
            <a:off x="17678400" y="3352800"/>
            <a:ext cx="2457259" cy="1722001"/>
          </a:xfrm>
          <a:prstGeom prst="rect">
            <a:avLst/>
          </a:prstGeom>
        </p:spPr>
      </p:pic>
      <p:sp>
        <p:nvSpPr>
          <p:cNvPr id="108" name="TextBox 107"/>
          <p:cNvSpPr txBox="1"/>
          <p:nvPr/>
        </p:nvSpPr>
        <p:spPr>
          <a:xfrm>
            <a:off x="20193000" y="3352800"/>
            <a:ext cx="2362200" cy="838200"/>
          </a:xfrm>
          <a:prstGeom prst="rect">
            <a:avLst/>
          </a:prstGeom>
          <a:solidFill>
            <a:schemeClr val="bg1"/>
          </a:solidFill>
          <a:ln>
            <a:noFill/>
          </a:ln>
          <a:effectLst/>
        </p:spPr>
        <p:txBody>
          <a:bodyPr vert="horz" wrap="none" lIns="91440" tIns="45720" rIns="91440" bIns="45720" rtlCol="0" anchor="t">
            <a:normAutofit fontScale="92500" lnSpcReduction="20000"/>
          </a:bodyPr>
          <a:lstStyle/>
          <a:p>
            <a:pPr marL="0" marR="0" indent="0" defTabSz="914400" rtl="0" eaLnBrk="1" fontAlgn="auto" latinLnBrk="0" hangingPunct="1">
              <a:lnSpc>
                <a:spcPct val="100000"/>
              </a:lnSpc>
              <a:spcBef>
                <a:spcPct val="0"/>
              </a:spcBef>
              <a:spcAft>
                <a:spcPts val="0"/>
              </a:spcAft>
              <a:buClrTx/>
              <a:buSzTx/>
              <a:buFontTx/>
              <a:buNone/>
              <a:tabLst/>
            </a:pPr>
            <a:r>
              <a:rPr kumimoji="0" lang="en-US" b="0" i="0" u="none" strike="noStrike" kern="1200" cap="none" spc="0" normalizeH="0" noProof="0" dirty="0" smtClean="0">
                <a:ln>
                  <a:noFill/>
                </a:ln>
                <a:effectLst/>
                <a:uLnTx/>
                <a:uFillTx/>
                <a:latin typeface="+mj-lt"/>
                <a:ea typeface="+mj-ea"/>
                <a:cs typeface="+mj-cs"/>
              </a:rPr>
              <a:t>Directly measures phase</a:t>
            </a:r>
          </a:p>
          <a:p>
            <a:pPr marL="0" marR="0" indent="0" defTabSz="914400" rtl="0" eaLnBrk="1" fontAlgn="auto" latinLnBrk="0" hangingPunct="1">
              <a:lnSpc>
                <a:spcPct val="100000"/>
              </a:lnSpc>
              <a:spcBef>
                <a:spcPct val="0"/>
              </a:spcBef>
              <a:spcAft>
                <a:spcPts val="0"/>
              </a:spcAft>
              <a:buClrTx/>
              <a:buSzTx/>
              <a:buFontTx/>
              <a:buNone/>
              <a:tabLst/>
            </a:pPr>
            <a:r>
              <a:rPr lang="en-US" dirty="0" smtClean="0">
                <a:latin typeface="+mj-lt"/>
                <a:ea typeface="+mj-ea"/>
                <a:cs typeface="+mj-cs"/>
              </a:rPr>
              <a:t>difference between</a:t>
            </a:r>
          </a:p>
          <a:p>
            <a:pPr marL="0" marR="0" indent="0" defTabSz="914400" rtl="0" eaLnBrk="1" fontAlgn="auto" latinLnBrk="0" hangingPunct="1">
              <a:lnSpc>
                <a:spcPct val="100000"/>
              </a:lnSpc>
              <a:spcBef>
                <a:spcPct val="0"/>
              </a:spcBef>
              <a:spcAft>
                <a:spcPts val="0"/>
              </a:spcAft>
              <a:buClrTx/>
              <a:buSzTx/>
              <a:buFontTx/>
              <a:buNone/>
              <a:tabLst/>
            </a:pPr>
            <a:r>
              <a:rPr lang="en-US" dirty="0" smtClean="0">
                <a:latin typeface="+mj-lt"/>
                <a:ea typeface="+mj-ea"/>
                <a:cs typeface="+mj-cs"/>
              </a:rPr>
              <a:t>ad</a:t>
            </a:r>
            <a:r>
              <a:rPr kumimoji="0" lang="en-US" b="0" i="0" u="none" strike="noStrike" kern="1200" cap="none" spc="0" normalizeH="0" noProof="0" dirty="0" err="1" smtClean="0">
                <a:ln>
                  <a:noFill/>
                </a:ln>
                <a:effectLst/>
                <a:uLnTx/>
                <a:uFillTx/>
                <a:latin typeface="+mj-lt"/>
                <a:ea typeface="+mj-ea"/>
                <a:cs typeface="+mj-cs"/>
              </a:rPr>
              <a:t>jacent</a:t>
            </a:r>
            <a:r>
              <a:rPr kumimoji="0" lang="en-US" b="0" i="0" u="none" strike="noStrike" kern="1200" cap="none" spc="0" normalizeH="0" noProof="0" dirty="0" smtClean="0">
                <a:ln>
                  <a:noFill/>
                </a:ln>
                <a:effectLst/>
                <a:uLnTx/>
                <a:uFillTx/>
                <a:latin typeface="+mj-lt"/>
                <a:ea typeface="+mj-ea"/>
                <a:cs typeface="+mj-cs"/>
              </a:rPr>
              <a:t> chords </a:t>
            </a:r>
          </a:p>
          <a:p>
            <a:pPr marL="0" marR="0" indent="0" defTabSz="914400" rtl="0" eaLnBrk="1" fontAlgn="auto" latinLnBrk="0" hangingPunct="1">
              <a:lnSpc>
                <a:spcPct val="100000"/>
              </a:lnSpc>
              <a:spcBef>
                <a:spcPct val="0"/>
              </a:spcBef>
              <a:spcAft>
                <a:spcPts val="0"/>
              </a:spcAft>
              <a:buClrTx/>
              <a:buSzTx/>
              <a:buFontTx/>
              <a:buNone/>
              <a:tabLst/>
            </a:pPr>
            <a:r>
              <a:rPr lang="en-US" dirty="0" smtClean="0">
                <a:latin typeface="+mj-lt"/>
                <a:ea typeface="+mj-ea"/>
                <a:cs typeface="+mj-cs"/>
              </a:rPr>
              <a:t>[R-Ro: +1 and -0.5 cm]: </a:t>
            </a:r>
          </a:p>
        </p:txBody>
      </p:sp>
      <p:pic>
        <p:nvPicPr>
          <p:cNvPr id="109" name="Picture 108" descr="Coherence_Ch6_Ch7_9_13_2011_shot18.jpg"/>
          <p:cNvPicPr>
            <a:picLocks noChangeAspect="1"/>
          </p:cNvPicPr>
          <p:nvPr/>
        </p:nvPicPr>
        <p:blipFill>
          <a:blip r:embed="rId36" cstate="print"/>
          <a:stretch>
            <a:fillRect/>
          </a:stretch>
        </p:blipFill>
        <p:spPr>
          <a:xfrm>
            <a:off x="20345400" y="4114800"/>
            <a:ext cx="1828800" cy="1257120"/>
          </a:xfrm>
          <a:prstGeom prst="rect">
            <a:avLst/>
          </a:prstGeom>
        </p:spPr>
      </p:pic>
      <p:sp>
        <p:nvSpPr>
          <p:cNvPr id="110" name="Rectangle 109"/>
          <p:cNvSpPr/>
          <p:nvPr/>
        </p:nvSpPr>
        <p:spPr>
          <a:xfrm>
            <a:off x="20878800" y="4251960"/>
            <a:ext cx="990600" cy="600164"/>
          </a:xfrm>
          <a:prstGeom prst="rect">
            <a:avLst/>
          </a:prstGeom>
        </p:spPr>
        <p:txBody>
          <a:bodyPr wrap="square">
            <a:spAutoFit/>
          </a:bodyPr>
          <a:lstStyle/>
          <a:p>
            <a:r>
              <a:rPr lang="en-US" sz="1100" dirty="0" smtClean="0"/>
              <a:t>Coherence between two chords</a:t>
            </a:r>
            <a:endParaRPr lang="en-US" sz="1100" dirty="0"/>
          </a:p>
        </p:txBody>
      </p:sp>
      <p:sp>
        <p:nvSpPr>
          <p:cNvPr id="111" name="TextBox 110"/>
          <p:cNvSpPr txBox="1"/>
          <p:nvPr/>
        </p:nvSpPr>
        <p:spPr>
          <a:xfrm>
            <a:off x="17754600" y="5257800"/>
            <a:ext cx="4038600" cy="584775"/>
          </a:xfrm>
          <a:prstGeom prst="rect">
            <a:avLst/>
          </a:prstGeom>
          <a:noFill/>
        </p:spPr>
        <p:txBody>
          <a:bodyPr wrap="square" rtlCol="0">
            <a:spAutoFit/>
          </a:bodyPr>
          <a:lstStyle/>
          <a:p>
            <a:r>
              <a:rPr lang="en-US" dirty="0" smtClean="0">
                <a:solidFill>
                  <a:srgbClr val="0707E9"/>
                </a:solidFill>
              </a:rPr>
              <a:t>Lower noise level and core localization for differential interferometer measurement</a:t>
            </a:r>
            <a:endParaRPr lang="en-US" dirty="0">
              <a:solidFill>
                <a:srgbClr val="0707E9"/>
              </a:solidFill>
            </a:endParaRPr>
          </a:p>
        </p:txBody>
      </p:sp>
      <p:sp>
        <p:nvSpPr>
          <p:cNvPr id="113" name="TextBox 112"/>
          <p:cNvSpPr txBox="1"/>
          <p:nvPr/>
        </p:nvSpPr>
        <p:spPr>
          <a:xfrm>
            <a:off x="7924800" y="7010400"/>
            <a:ext cx="1676400" cy="1295400"/>
          </a:xfrm>
          <a:prstGeom prst="rect">
            <a:avLst/>
          </a:prstGeom>
          <a:solidFill>
            <a:schemeClr val="bg1"/>
          </a:solidFill>
          <a:ln>
            <a:noFill/>
          </a:ln>
          <a:effectLst/>
        </p:spPr>
        <p:txBody>
          <a:bodyPr vert="horz" wrap="none" lIns="91440" tIns="45720" rIns="91440" bIns="45720" rtlCol="0" anchor="ctr">
            <a:normAutofit/>
          </a:bodyPr>
          <a:lstStyle/>
          <a:p>
            <a:pPr fontAlgn="auto">
              <a:spcAft>
                <a:spcPts val="0"/>
              </a:spcAft>
            </a:pPr>
            <a:r>
              <a:rPr kumimoji="0" lang="en-US" b="0" i="0" u="none" strike="noStrike" kern="1200" cap="none" spc="0" normalizeH="0" noProof="0" dirty="0" smtClean="0">
                <a:ln>
                  <a:noFill/>
                </a:ln>
                <a:solidFill>
                  <a:srgbClr val="0707E9"/>
                </a:solidFill>
                <a:effectLst/>
                <a:uLnTx/>
                <a:uFillTx/>
                <a:latin typeface="+mj-lt"/>
                <a:ea typeface="+mj-ea"/>
                <a:cs typeface="+mj-cs"/>
              </a:rPr>
              <a:t>on axis heating: </a:t>
            </a:r>
          </a:p>
          <a:p>
            <a:pPr fontAlgn="auto">
              <a:spcAft>
                <a:spcPts val="0"/>
              </a:spcAft>
            </a:pPr>
            <a:r>
              <a:rPr lang="en-US" dirty="0" smtClean="0">
                <a:solidFill>
                  <a:srgbClr val="0707E9"/>
                </a:solidFill>
              </a:rPr>
              <a:t>I</a:t>
            </a:r>
            <a:r>
              <a:rPr lang="en-US" baseline="-25000" dirty="0" smtClean="0">
                <a:solidFill>
                  <a:srgbClr val="0707E9"/>
                </a:solidFill>
              </a:rPr>
              <a:t>B</a:t>
            </a:r>
            <a:r>
              <a:rPr lang="en-US" dirty="0" smtClean="0">
                <a:solidFill>
                  <a:srgbClr val="0707E9"/>
                </a:solidFill>
              </a:rPr>
              <a:t>=11000A</a:t>
            </a:r>
            <a:endParaRPr kumimoji="0" lang="en-US" b="0" i="0" u="none" strike="noStrike" kern="1200" cap="none" spc="0" normalizeH="0" noProof="0" dirty="0" smtClean="0">
              <a:ln>
                <a:noFill/>
              </a:ln>
              <a:solidFill>
                <a:srgbClr val="0707E9"/>
              </a:solidFill>
              <a:effectLst/>
              <a:uLnTx/>
              <a:uFillTx/>
              <a:latin typeface="+mj-lt"/>
              <a:ea typeface="+mj-ea"/>
              <a:cs typeface="+mj-cs"/>
            </a:endParaRPr>
          </a:p>
          <a:p>
            <a:pPr fontAlgn="auto">
              <a:spcAft>
                <a:spcPts val="0"/>
              </a:spcAft>
            </a:pPr>
            <a:r>
              <a:rPr kumimoji="0" lang="en-US" b="0" i="0" u="none" strike="noStrike" kern="1200" cap="none" spc="0" normalizeH="0" noProof="0" dirty="0" smtClean="0">
                <a:ln>
                  <a:noFill/>
                </a:ln>
                <a:solidFill>
                  <a:srgbClr val="FF0000"/>
                </a:solidFill>
                <a:effectLst/>
                <a:uLnTx/>
                <a:uFillTx/>
                <a:latin typeface="+mj-lt"/>
                <a:ea typeface="+mj-ea"/>
                <a:cs typeface="+mj-cs"/>
              </a:rPr>
              <a:t>off axis heating: </a:t>
            </a:r>
          </a:p>
          <a:p>
            <a:pPr fontAlgn="auto">
              <a:spcAft>
                <a:spcPts val="0"/>
              </a:spcAft>
            </a:pPr>
            <a:r>
              <a:rPr lang="en-US" dirty="0" smtClean="0">
                <a:solidFill>
                  <a:srgbClr val="FF0000"/>
                </a:solidFill>
              </a:rPr>
              <a:t>I</a:t>
            </a:r>
            <a:r>
              <a:rPr lang="en-US" baseline="-25000" dirty="0" smtClean="0">
                <a:solidFill>
                  <a:srgbClr val="FF0000"/>
                </a:solidFill>
              </a:rPr>
              <a:t>B</a:t>
            </a:r>
            <a:r>
              <a:rPr lang="en-US" dirty="0" smtClean="0">
                <a:solidFill>
                  <a:srgbClr val="FF0000"/>
                </a:solidFill>
              </a:rPr>
              <a:t>=10600A</a:t>
            </a:r>
            <a:endParaRPr kumimoji="0" lang="en-US" b="0" i="0" u="none" strike="noStrike" kern="1200" cap="none" spc="0" normalizeH="0" noProof="0" dirty="0" smtClean="0">
              <a:ln>
                <a:noFill/>
              </a:ln>
              <a:solidFill>
                <a:srgbClr val="FF0000"/>
              </a:solidFill>
              <a:effectLst/>
              <a:uLnTx/>
              <a:uFillTx/>
              <a:latin typeface="+mj-lt"/>
              <a:ea typeface="+mj-ea"/>
              <a:cs typeface="+mj-cs"/>
            </a:endParaRPr>
          </a:p>
        </p:txBody>
      </p:sp>
      <p:sp>
        <p:nvSpPr>
          <p:cNvPr id="115" name="Text Box 441"/>
          <p:cNvSpPr txBox="1">
            <a:spLocks noChangeArrowheads="1"/>
          </p:cNvSpPr>
          <p:nvPr/>
        </p:nvSpPr>
        <p:spPr bwMode="auto">
          <a:xfrm>
            <a:off x="7696200" y="9448800"/>
            <a:ext cx="5334000" cy="914400"/>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smtClean="0">
                <a:solidFill>
                  <a:schemeClr val="bg1"/>
                </a:solidFill>
                <a:latin typeface="Arial" pitchFamily="34" charset="0"/>
              </a:rPr>
              <a:t>Core localized measurement of Density gradient fluctuations shows large increase in amplitude for off-axis heating</a:t>
            </a:r>
            <a:endParaRPr lang="en-US" sz="1800" b="1" dirty="0">
              <a:solidFill>
                <a:schemeClr val="bg1"/>
              </a:solidFill>
              <a:latin typeface="Arial" pitchFamily="34" charset="0"/>
            </a:endParaRPr>
          </a:p>
        </p:txBody>
      </p:sp>
      <p:pic>
        <p:nvPicPr>
          <p:cNvPr id="116" name="Picture 115" descr="PSD_CH8_4_28_11shot92_97_43.jpg"/>
          <p:cNvPicPr>
            <a:picLocks noChangeAspect="1"/>
          </p:cNvPicPr>
          <p:nvPr/>
        </p:nvPicPr>
        <p:blipFill>
          <a:blip r:embed="rId37" cstate="print"/>
          <a:stretch>
            <a:fillRect/>
          </a:stretch>
        </p:blipFill>
        <p:spPr>
          <a:xfrm>
            <a:off x="13030200" y="6858000"/>
            <a:ext cx="2819400" cy="1855921"/>
          </a:xfrm>
          <a:prstGeom prst="rect">
            <a:avLst/>
          </a:prstGeom>
        </p:spPr>
      </p:pic>
      <p:pic>
        <p:nvPicPr>
          <p:cNvPr id="119" name="Picture 118" descr="Coherence_Ch6_7_6_7_2011_shot20_53.jpg"/>
          <p:cNvPicPr>
            <a:picLocks noChangeAspect="1"/>
          </p:cNvPicPr>
          <p:nvPr/>
        </p:nvPicPr>
        <p:blipFill>
          <a:blip r:embed="rId38" cstate="print"/>
          <a:stretch>
            <a:fillRect/>
          </a:stretch>
        </p:blipFill>
        <p:spPr>
          <a:xfrm>
            <a:off x="7543801" y="11125201"/>
            <a:ext cx="2839613" cy="1905000"/>
          </a:xfrm>
          <a:prstGeom prst="rect">
            <a:avLst/>
          </a:prstGeom>
        </p:spPr>
      </p:pic>
      <p:sp>
        <p:nvSpPr>
          <p:cNvPr id="120" name="Text Box 441"/>
          <p:cNvSpPr txBox="1">
            <a:spLocks noChangeArrowheads="1"/>
          </p:cNvSpPr>
          <p:nvPr/>
        </p:nvSpPr>
        <p:spPr bwMode="auto">
          <a:xfrm>
            <a:off x="13182600" y="6248401"/>
            <a:ext cx="5257800" cy="609600"/>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smtClean="0">
                <a:solidFill>
                  <a:schemeClr val="bg1"/>
                </a:solidFill>
                <a:latin typeface="Arial" pitchFamily="34" charset="0"/>
              </a:rPr>
              <a:t>Significant change in density fluctuations with heating location for central </a:t>
            </a:r>
            <a:r>
              <a:rPr lang="en-US" sz="1800" b="1" dirty="0" smtClean="0">
                <a:solidFill>
                  <a:schemeClr val="bg1"/>
                </a:solidFill>
                <a:latin typeface="Arial" pitchFamily="34" charset="0"/>
              </a:rPr>
              <a:t>chords</a:t>
            </a:r>
            <a:endParaRPr lang="en-US" sz="1800" b="1" dirty="0">
              <a:solidFill>
                <a:schemeClr val="bg1"/>
              </a:solidFill>
              <a:latin typeface="Arial" pitchFamily="34" charset="0"/>
            </a:endParaRPr>
          </a:p>
        </p:txBody>
      </p:sp>
      <p:sp>
        <p:nvSpPr>
          <p:cNvPr id="121" name="Text Box 441"/>
          <p:cNvSpPr txBox="1">
            <a:spLocks noChangeArrowheads="1"/>
          </p:cNvSpPr>
          <p:nvPr/>
        </p:nvSpPr>
        <p:spPr bwMode="auto">
          <a:xfrm>
            <a:off x="18592800" y="6248400"/>
            <a:ext cx="3581400" cy="914399"/>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smtClean="0">
                <a:solidFill>
                  <a:schemeClr val="bg1"/>
                </a:solidFill>
                <a:latin typeface="Arial" pitchFamily="34" charset="0"/>
              </a:rPr>
              <a:t>No change in density fluctuations with heating location for edge chord chords</a:t>
            </a:r>
            <a:endParaRPr lang="en-US" sz="1800" b="1" dirty="0">
              <a:solidFill>
                <a:schemeClr val="bg1"/>
              </a:solidFill>
              <a:latin typeface="Arial" pitchFamily="34" charset="0"/>
            </a:endParaRPr>
          </a:p>
        </p:txBody>
      </p:sp>
      <p:pic>
        <p:nvPicPr>
          <p:cNvPr id="123" name="Picture 122" descr="PSD_CH3_4_28_11shot92_97_43.jpg"/>
          <p:cNvPicPr>
            <a:picLocks noChangeAspect="1"/>
          </p:cNvPicPr>
          <p:nvPr/>
        </p:nvPicPr>
        <p:blipFill>
          <a:blip r:embed="rId39" cstate="print"/>
          <a:stretch>
            <a:fillRect/>
          </a:stretch>
        </p:blipFill>
        <p:spPr>
          <a:xfrm>
            <a:off x="18821400" y="8991600"/>
            <a:ext cx="2819399" cy="1855919"/>
          </a:xfrm>
          <a:prstGeom prst="rect">
            <a:avLst/>
          </a:prstGeom>
        </p:spPr>
      </p:pic>
      <p:pic>
        <p:nvPicPr>
          <p:cNvPr id="125" name="Picture 124" descr="PSD_CH2_4_28_11shot92_97_43.jpg"/>
          <p:cNvPicPr>
            <a:picLocks noChangeAspect="1"/>
          </p:cNvPicPr>
          <p:nvPr/>
        </p:nvPicPr>
        <p:blipFill>
          <a:blip r:embed="rId40" cstate="print"/>
          <a:stretch>
            <a:fillRect/>
          </a:stretch>
        </p:blipFill>
        <p:spPr>
          <a:xfrm>
            <a:off x="18821400" y="10820400"/>
            <a:ext cx="2817759" cy="1854840"/>
          </a:xfrm>
          <a:prstGeom prst="rect">
            <a:avLst/>
          </a:prstGeom>
        </p:spPr>
      </p:pic>
      <p:pic>
        <p:nvPicPr>
          <p:cNvPr id="127" name="Picture 126" descr="PSD_DiffCH76_4_28_11shot92_97_43.jpg"/>
          <p:cNvPicPr>
            <a:picLocks noChangeAspect="1"/>
          </p:cNvPicPr>
          <p:nvPr/>
        </p:nvPicPr>
        <p:blipFill>
          <a:blip r:embed="rId41" cstate="print"/>
          <a:stretch>
            <a:fillRect/>
          </a:stretch>
        </p:blipFill>
        <p:spPr>
          <a:xfrm>
            <a:off x="7543800" y="13258800"/>
            <a:ext cx="2914741" cy="1918680"/>
          </a:xfrm>
          <a:prstGeom prst="rect">
            <a:avLst/>
          </a:prstGeom>
        </p:spPr>
      </p:pic>
      <p:pic>
        <p:nvPicPr>
          <p:cNvPr id="128" name="Picture 127" descr="PSD_DiffCH65_4_28_11shot92_97_43.jpg"/>
          <p:cNvPicPr>
            <a:picLocks noChangeAspect="1"/>
          </p:cNvPicPr>
          <p:nvPr/>
        </p:nvPicPr>
        <p:blipFill>
          <a:blip r:embed="rId42" cstate="print"/>
          <a:stretch>
            <a:fillRect/>
          </a:stretch>
        </p:blipFill>
        <p:spPr>
          <a:xfrm>
            <a:off x="10287000" y="12252960"/>
            <a:ext cx="2935158" cy="1932120"/>
          </a:xfrm>
          <a:prstGeom prst="rect">
            <a:avLst/>
          </a:prstGeom>
        </p:spPr>
      </p:pic>
      <p:sp>
        <p:nvSpPr>
          <p:cNvPr id="130" name="TextBox 129"/>
          <p:cNvSpPr txBox="1"/>
          <p:nvPr/>
        </p:nvSpPr>
        <p:spPr>
          <a:xfrm>
            <a:off x="7696200" y="10515600"/>
            <a:ext cx="2667000" cy="584775"/>
          </a:xfrm>
          <a:prstGeom prst="rect">
            <a:avLst/>
          </a:prstGeom>
          <a:noFill/>
        </p:spPr>
        <p:txBody>
          <a:bodyPr wrap="square" rtlCol="0">
            <a:spAutoFit/>
          </a:bodyPr>
          <a:lstStyle/>
          <a:p>
            <a:r>
              <a:rPr lang="en-US" dirty="0" smtClean="0">
                <a:solidFill>
                  <a:srgbClr val="0707E9"/>
                </a:solidFill>
              </a:rPr>
              <a:t>Coherence between two </a:t>
            </a:r>
            <a:r>
              <a:rPr lang="en-US" dirty="0" smtClean="0">
                <a:solidFill>
                  <a:srgbClr val="0707E9"/>
                </a:solidFill>
              </a:rPr>
              <a:t>adjacent central chords </a:t>
            </a:r>
            <a:endParaRPr lang="en-US" dirty="0">
              <a:solidFill>
                <a:srgbClr val="0707E9"/>
              </a:solidFill>
            </a:endParaRPr>
          </a:p>
        </p:txBody>
      </p:sp>
      <p:pic>
        <p:nvPicPr>
          <p:cNvPr id="132" name="Picture 2"/>
          <p:cNvPicPr>
            <a:picLocks noChangeAspect="1" noChangeArrowheads="1"/>
          </p:cNvPicPr>
          <p:nvPr/>
        </p:nvPicPr>
        <p:blipFill>
          <a:blip r:embed="rId4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15316200" y="10789920"/>
            <a:ext cx="2590800" cy="1943100"/>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graphicFrame>
        <p:nvGraphicFramePr>
          <p:cNvPr id="1367" name="Object 343"/>
          <p:cNvGraphicFramePr>
            <a:graphicFrameLocks noChangeAspect="1"/>
          </p:cNvGraphicFramePr>
          <p:nvPr/>
        </p:nvGraphicFramePr>
        <p:xfrm>
          <a:off x="17754600" y="11201400"/>
          <a:ext cx="381000" cy="480896"/>
        </p:xfrm>
        <a:graphic>
          <a:graphicData uri="http://schemas.openxmlformats.org/presentationml/2006/ole">
            <p:oleObj spid="_x0000_s1367" name="Equation" r:id="rId44" imgW="177646" imgH="228402" progId="Equation.3">
              <p:embed/>
            </p:oleObj>
          </a:graphicData>
        </a:graphic>
      </p:graphicFrame>
      <p:graphicFrame>
        <p:nvGraphicFramePr>
          <p:cNvPr id="1368" name="Object 344"/>
          <p:cNvGraphicFramePr>
            <a:graphicFrameLocks noChangeAspect="1"/>
          </p:cNvGraphicFramePr>
          <p:nvPr/>
        </p:nvGraphicFramePr>
        <p:xfrm>
          <a:off x="17754600" y="11963400"/>
          <a:ext cx="350857" cy="424996"/>
        </p:xfrm>
        <a:graphic>
          <a:graphicData uri="http://schemas.openxmlformats.org/presentationml/2006/ole">
            <p:oleObj spid="_x0000_s1368" name="Equation" r:id="rId45" imgW="177569" imgH="215619" progId="Equation.3">
              <p:embed/>
            </p:oleObj>
          </a:graphicData>
        </a:graphic>
      </p:graphicFrame>
      <p:sp>
        <p:nvSpPr>
          <p:cNvPr id="133" name="TextBox 132"/>
          <p:cNvSpPr txBox="1"/>
          <p:nvPr/>
        </p:nvSpPr>
        <p:spPr>
          <a:xfrm>
            <a:off x="13182600" y="10896600"/>
            <a:ext cx="1905000" cy="1569660"/>
          </a:xfrm>
          <a:prstGeom prst="rect">
            <a:avLst/>
          </a:prstGeom>
          <a:noFill/>
        </p:spPr>
        <p:txBody>
          <a:bodyPr wrap="square" rtlCol="0">
            <a:spAutoFit/>
          </a:bodyPr>
          <a:lstStyle/>
          <a:p>
            <a:pPr algn="l"/>
            <a:r>
              <a:rPr lang="en-US" dirty="0" smtClean="0">
                <a:solidFill>
                  <a:srgbClr val="0707E9"/>
                </a:solidFill>
              </a:rPr>
              <a:t>Doppler shift (reduced) cannot account for higher frequency density fluctuations with off-axis ECRH</a:t>
            </a:r>
            <a:endParaRPr lang="en-US" dirty="0">
              <a:solidFill>
                <a:srgbClr val="0707E9"/>
              </a:solidFill>
            </a:endParaRPr>
          </a:p>
        </p:txBody>
      </p:sp>
      <p:sp>
        <p:nvSpPr>
          <p:cNvPr id="134" name="Text Box 441"/>
          <p:cNvSpPr txBox="1">
            <a:spLocks noChangeArrowheads="1"/>
          </p:cNvSpPr>
          <p:nvPr/>
        </p:nvSpPr>
        <p:spPr bwMode="auto">
          <a:xfrm>
            <a:off x="13182600" y="12725400"/>
            <a:ext cx="8991600" cy="338546"/>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smtClean="0">
                <a:solidFill>
                  <a:schemeClr val="bg1"/>
                </a:solidFill>
                <a:latin typeface="Arial" pitchFamily="34" charset="0"/>
              </a:rPr>
              <a:t>Electron Temperature and Density Profiles</a:t>
            </a:r>
            <a:endParaRPr lang="en-US" sz="1800" b="1" dirty="0">
              <a:solidFill>
                <a:schemeClr val="bg1"/>
              </a:solidFill>
              <a:latin typeface="Arial" pitchFamily="34" charset="0"/>
            </a:endParaRPr>
          </a:p>
        </p:txBody>
      </p:sp>
      <p:pic>
        <p:nvPicPr>
          <p:cNvPr id="136" name="Picture 135" descr="ne_INTEF_4_28_2011shot92_97_t830.jpg"/>
          <p:cNvPicPr>
            <a:picLocks noChangeAspect="1"/>
          </p:cNvPicPr>
          <p:nvPr/>
        </p:nvPicPr>
        <p:blipFill>
          <a:blip r:embed="rId46" cstate="print"/>
          <a:stretch>
            <a:fillRect/>
          </a:stretch>
        </p:blipFill>
        <p:spPr>
          <a:xfrm>
            <a:off x="19888200" y="13563600"/>
            <a:ext cx="2514600" cy="1655280"/>
          </a:xfrm>
          <a:prstGeom prst="rect">
            <a:avLst/>
          </a:prstGeom>
        </p:spPr>
      </p:pic>
      <p:sp>
        <p:nvSpPr>
          <p:cNvPr id="137" name="TextBox 136"/>
          <p:cNvSpPr txBox="1"/>
          <p:nvPr/>
        </p:nvSpPr>
        <p:spPr>
          <a:xfrm>
            <a:off x="17678400" y="13106400"/>
            <a:ext cx="2209800" cy="338554"/>
          </a:xfrm>
          <a:prstGeom prst="rect">
            <a:avLst/>
          </a:prstGeom>
          <a:noFill/>
        </p:spPr>
        <p:txBody>
          <a:bodyPr wrap="square" rtlCol="0">
            <a:spAutoFit/>
          </a:bodyPr>
          <a:lstStyle/>
          <a:p>
            <a:r>
              <a:rPr lang="en-US" dirty="0" smtClean="0"/>
              <a:t>T</a:t>
            </a:r>
            <a:r>
              <a:rPr lang="en-US" baseline="-25000" dirty="0" smtClean="0"/>
              <a:t>e</a:t>
            </a:r>
            <a:r>
              <a:rPr lang="en-US" dirty="0" smtClean="0"/>
              <a:t> (Thomson Scattering</a:t>
            </a:r>
            <a:r>
              <a:rPr lang="en-US" dirty="0" smtClean="0"/>
              <a:t>)</a:t>
            </a:r>
            <a:endParaRPr lang="en-US" dirty="0"/>
          </a:p>
        </p:txBody>
      </p:sp>
      <p:sp>
        <p:nvSpPr>
          <p:cNvPr id="138" name="TextBox 137"/>
          <p:cNvSpPr txBox="1"/>
          <p:nvPr/>
        </p:nvSpPr>
        <p:spPr>
          <a:xfrm>
            <a:off x="20040600" y="13106400"/>
            <a:ext cx="2209800" cy="338554"/>
          </a:xfrm>
          <a:prstGeom prst="rect">
            <a:avLst/>
          </a:prstGeom>
          <a:noFill/>
        </p:spPr>
        <p:txBody>
          <a:bodyPr wrap="square" rtlCol="0">
            <a:spAutoFit/>
          </a:bodyPr>
          <a:lstStyle/>
          <a:p>
            <a:r>
              <a:rPr lang="en-US" dirty="0" smtClean="0"/>
              <a:t>n</a:t>
            </a:r>
            <a:r>
              <a:rPr lang="en-US" baseline="-25000" dirty="0" smtClean="0"/>
              <a:t>e</a:t>
            </a:r>
            <a:r>
              <a:rPr lang="en-US" dirty="0" smtClean="0"/>
              <a:t> (Interferometer)</a:t>
            </a:r>
            <a:endParaRPr lang="en-US" dirty="0"/>
          </a:p>
        </p:txBody>
      </p:sp>
      <p:sp>
        <p:nvSpPr>
          <p:cNvPr id="140" name="TextBox 139"/>
          <p:cNvSpPr txBox="1"/>
          <p:nvPr/>
        </p:nvSpPr>
        <p:spPr>
          <a:xfrm>
            <a:off x="13563600" y="15392400"/>
            <a:ext cx="8305800" cy="615553"/>
          </a:xfrm>
          <a:prstGeom prst="rect">
            <a:avLst/>
          </a:prstGeom>
          <a:noFill/>
        </p:spPr>
        <p:txBody>
          <a:bodyPr wrap="square" rtlCol="0">
            <a:spAutoFit/>
          </a:bodyPr>
          <a:lstStyle/>
          <a:p>
            <a:r>
              <a:rPr lang="en-US" sz="1700" dirty="0" smtClean="0">
                <a:solidFill>
                  <a:srgbClr val="FF0000"/>
                </a:solidFill>
              </a:rPr>
              <a:t>Very peaked Te profile         </a:t>
            </a:r>
            <a:r>
              <a:rPr lang="en-US" sz="1700" dirty="0" smtClean="0">
                <a:solidFill>
                  <a:srgbClr val="FF0000"/>
                </a:solidFill>
              </a:rPr>
              <a:t>  flat </a:t>
            </a:r>
            <a:r>
              <a:rPr lang="en-US" sz="1700" dirty="0" smtClean="0">
                <a:solidFill>
                  <a:srgbClr val="FF0000"/>
                </a:solidFill>
              </a:rPr>
              <a:t>or slightly hollow density profile (</a:t>
            </a:r>
            <a:r>
              <a:rPr lang="en-US" sz="1700" dirty="0" err="1" smtClean="0">
                <a:solidFill>
                  <a:srgbClr val="FF0000"/>
                </a:solidFill>
              </a:rPr>
              <a:t>dTe</a:t>
            </a:r>
            <a:r>
              <a:rPr lang="en-US" sz="1700" dirty="0" smtClean="0">
                <a:solidFill>
                  <a:srgbClr val="FF0000"/>
                </a:solidFill>
              </a:rPr>
              <a:t>/</a:t>
            </a:r>
            <a:r>
              <a:rPr lang="en-US" sz="1700" dirty="0" err="1" smtClean="0">
                <a:solidFill>
                  <a:srgbClr val="FF0000"/>
                </a:solidFill>
              </a:rPr>
              <a:t>dr</a:t>
            </a:r>
            <a:r>
              <a:rPr lang="en-US" sz="1700" dirty="0" smtClean="0">
                <a:solidFill>
                  <a:srgbClr val="FF0000"/>
                </a:solidFill>
              </a:rPr>
              <a:t> driven diffusion)         negative density gradient        </a:t>
            </a:r>
            <a:r>
              <a:rPr lang="en-US" sz="1700" dirty="0" smtClean="0">
                <a:solidFill>
                  <a:srgbClr val="FF0000"/>
                </a:solidFill>
              </a:rPr>
              <a:t>   </a:t>
            </a:r>
            <a:r>
              <a:rPr lang="en-US" sz="1700" dirty="0" smtClean="0">
                <a:solidFill>
                  <a:srgbClr val="FF0000"/>
                </a:solidFill>
              </a:rPr>
              <a:t>reduction of density fluctuations </a:t>
            </a:r>
            <a:endParaRPr lang="en-US" sz="1700" dirty="0">
              <a:solidFill>
                <a:srgbClr val="FF0000"/>
              </a:solidFill>
            </a:endParaRPr>
          </a:p>
        </p:txBody>
      </p:sp>
      <p:cxnSp>
        <p:nvCxnSpPr>
          <p:cNvPr id="141" name="Straight Arrow Connector 140"/>
          <p:cNvCxnSpPr/>
          <p:nvPr/>
        </p:nvCxnSpPr>
        <p:spPr>
          <a:xfrm>
            <a:off x="15773400" y="15590520"/>
            <a:ext cx="365760" cy="0"/>
          </a:xfrm>
          <a:prstGeom prst="straightConnector1">
            <a:avLst/>
          </a:prstGeom>
          <a:ln w="28575">
            <a:solidFill>
              <a:srgbClr val="CC0000"/>
            </a:solidFill>
            <a:tailEnd type="arrow"/>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p:nvPr/>
        </p:nvCxnSpPr>
        <p:spPr>
          <a:xfrm>
            <a:off x="17221200" y="15849600"/>
            <a:ext cx="365760" cy="0"/>
          </a:xfrm>
          <a:prstGeom prst="straightConnector1">
            <a:avLst/>
          </a:prstGeom>
          <a:ln w="28575">
            <a:solidFill>
              <a:srgbClr val="CC0000"/>
            </a:solidFill>
            <a:tailEnd type="arrow"/>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a:off x="14401800" y="15849600"/>
            <a:ext cx="365760" cy="0"/>
          </a:xfrm>
          <a:prstGeom prst="straightConnector1">
            <a:avLst/>
          </a:prstGeom>
          <a:ln w="28575">
            <a:solidFill>
              <a:srgbClr val="CC0000"/>
            </a:solidFill>
            <a:tailEnd type="arrow"/>
          </a:ln>
        </p:spPr>
        <p:style>
          <a:lnRef idx="1">
            <a:schemeClr val="accent1"/>
          </a:lnRef>
          <a:fillRef idx="0">
            <a:schemeClr val="accent1"/>
          </a:fillRef>
          <a:effectRef idx="0">
            <a:schemeClr val="accent1"/>
          </a:effectRef>
          <a:fontRef idx="minor">
            <a:schemeClr val="tx1"/>
          </a:fontRef>
        </p:style>
      </p:cxnSp>
      <p:sp>
        <p:nvSpPr>
          <p:cNvPr id="144" name="Text Box 788"/>
          <p:cNvSpPr txBox="1">
            <a:spLocks noChangeArrowheads="1"/>
          </p:cNvSpPr>
          <p:nvPr/>
        </p:nvSpPr>
        <p:spPr bwMode="auto">
          <a:xfrm>
            <a:off x="27279600" y="1752600"/>
            <a:ext cx="5638800" cy="381000"/>
          </a:xfrm>
          <a:prstGeom prst="rect">
            <a:avLst/>
          </a:prstGeom>
          <a:solidFill>
            <a:srgbClr val="A90034"/>
          </a:solidFill>
          <a:ln w="9525">
            <a:noFill/>
            <a:miter lim="800000"/>
            <a:headEnd/>
            <a:tailEnd/>
          </a:ln>
        </p:spPr>
        <p:txBody>
          <a:bodyPr wrap="square" lIns="60952" tIns="30476" rIns="60952" bIns="30476">
            <a:spAutoFit/>
          </a:bodyPr>
          <a:lstStyle/>
          <a:p>
            <a:pPr defTabSz="609600"/>
            <a:r>
              <a:rPr lang="en-US" sz="2000" b="1" dirty="0">
                <a:solidFill>
                  <a:schemeClr val="bg1"/>
                </a:solidFill>
                <a:latin typeface="Arial" charset="0"/>
              </a:rPr>
              <a:t>Coherent mode in Mirror Plasma</a:t>
            </a:r>
          </a:p>
        </p:txBody>
      </p:sp>
      <p:pic>
        <p:nvPicPr>
          <p:cNvPr id="145" name="Picture 144" descr="ne_W_ECE_Waveletch6_CH6_16kHz_9_13_11shot18_20.jpg"/>
          <p:cNvPicPr>
            <a:picLocks noChangeAspect="1"/>
          </p:cNvPicPr>
          <p:nvPr/>
        </p:nvPicPr>
        <p:blipFill>
          <a:blip r:embed="rId47" cstate="print"/>
          <a:stretch>
            <a:fillRect/>
          </a:stretch>
        </p:blipFill>
        <p:spPr>
          <a:xfrm>
            <a:off x="24270415" y="2667000"/>
            <a:ext cx="2839613" cy="1905000"/>
          </a:xfrm>
          <a:prstGeom prst="rect">
            <a:avLst/>
          </a:prstGeom>
        </p:spPr>
      </p:pic>
      <p:sp>
        <p:nvSpPr>
          <p:cNvPr id="146" name="TextBox 145"/>
          <p:cNvSpPr txBox="1"/>
          <p:nvPr/>
        </p:nvSpPr>
        <p:spPr>
          <a:xfrm>
            <a:off x="22479000" y="2133600"/>
            <a:ext cx="2286000" cy="2819400"/>
          </a:xfrm>
          <a:prstGeom prst="rect">
            <a:avLst/>
          </a:prstGeom>
          <a:noFill/>
        </p:spPr>
        <p:txBody>
          <a:bodyPr wrap="square" rtlCol="0">
            <a:spAutoFit/>
          </a:bodyPr>
          <a:lstStyle/>
          <a:p>
            <a:pPr algn="l">
              <a:buFont typeface="Arial" pitchFamily="34" charset="0"/>
              <a:buChar char="•"/>
            </a:pPr>
            <a:r>
              <a:rPr lang="en-US" dirty="0" smtClean="0">
                <a:solidFill>
                  <a:srgbClr val="0000FF"/>
                </a:solidFill>
                <a:latin typeface="Times New Roman" pitchFamily="18" charset="0"/>
              </a:rPr>
              <a:t>Coherent </a:t>
            </a:r>
            <a:r>
              <a:rPr lang="en-US" dirty="0" smtClean="0">
                <a:solidFill>
                  <a:srgbClr val="0000FF"/>
                </a:solidFill>
                <a:latin typeface="Times New Roman" pitchFamily="18" charset="0"/>
              </a:rPr>
              <a:t>mode (density fluctuation) is observed for slightly inboard heating </a:t>
            </a:r>
          </a:p>
          <a:p>
            <a:pPr algn="l">
              <a:buFont typeface="Arial" pitchFamily="34" charset="0"/>
              <a:buChar char="•"/>
            </a:pPr>
            <a:r>
              <a:rPr lang="en-US" dirty="0" smtClean="0">
                <a:solidFill>
                  <a:srgbClr val="0000FF"/>
                </a:solidFill>
                <a:latin typeface="Times New Roman" pitchFamily="18" charset="0"/>
              </a:rPr>
              <a:t> Magnetic fluctuations observed on some </a:t>
            </a:r>
            <a:r>
              <a:rPr lang="en-US" dirty="0" err="1" smtClean="0">
                <a:solidFill>
                  <a:srgbClr val="0000FF"/>
                </a:solidFill>
                <a:latin typeface="Times New Roman" pitchFamily="18" charset="0"/>
              </a:rPr>
              <a:t>Mirnov</a:t>
            </a:r>
            <a:r>
              <a:rPr lang="en-US" dirty="0" smtClean="0">
                <a:solidFill>
                  <a:srgbClr val="0000FF"/>
                </a:solidFill>
                <a:latin typeface="Times New Roman" pitchFamily="18" charset="0"/>
              </a:rPr>
              <a:t> coils</a:t>
            </a:r>
          </a:p>
          <a:p>
            <a:pPr algn="l">
              <a:buFont typeface="Arial" pitchFamily="34" charset="0"/>
              <a:buChar char="•"/>
            </a:pPr>
            <a:r>
              <a:rPr lang="en-US" dirty="0" smtClean="0">
                <a:solidFill>
                  <a:srgbClr val="0000FF"/>
                </a:solidFill>
                <a:latin typeface="Times New Roman" pitchFamily="18" charset="0"/>
              </a:rPr>
              <a:t>ECE </a:t>
            </a:r>
            <a:r>
              <a:rPr lang="en-US" dirty="0" smtClean="0">
                <a:solidFill>
                  <a:srgbClr val="0000FF"/>
                </a:solidFill>
                <a:latin typeface="Times New Roman" pitchFamily="18" charset="0"/>
              </a:rPr>
              <a:t>signals reduced when coherent mode present</a:t>
            </a:r>
          </a:p>
          <a:p>
            <a:pPr algn="l">
              <a:buFont typeface="Arial" pitchFamily="34" charset="0"/>
              <a:buChar char="•"/>
            </a:pPr>
            <a:r>
              <a:rPr lang="en-US" dirty="0" smtClean="0">
                <a:solidFill>
                  <a:srgbClr val="0000FF"/>
                </a:solidFill>
                <a:latin typeface="Times New Roman" pitchFamily="18" charset="0"/>
              </a:rPr>
              <a:t>No </a:t>
            </a:r>
            <a:r>
              <a:rPr lang="en-US" dirty="0" smtClean="0">
                <a:solidFill>
                  <a:srgbClr val="0000FF"/>
                </a:solidFill>
                <a:latin typeface="Times New Roman" pitchFamily="18" charset="0"/>
              </a:rPr>
              <a:t>change in n</a:t>
            </a:r>
            <a:r>
              <a:rPr lang="en-US" baseline="-25000" dirty="0" smtClean="0">
                <a:solidFill>
                  <a:srgbClr val="0000FF"/>
                </a:solidFill>
                <a:latin typeface="Times New Roman" pitchFamily="18" charset="0"/>
              </a:rPr>
              <a:t>e</a:t>
            </a:r>
            <a:r>
              <a:rPr lang="en-US" dirty="0" smtClean="0">
                <a:solidFill>
                  <a:srgbClr val="0000FF"/>
                </a:solidFill>
                <a:latin typeface="Times New Roman" pitchFamily="18" charset="0"/>
              </a:rPr>
              <a:t>(r)</a:t>
            </a:r>
            <a:endParaRPr lang="en-US" dirty="0">
              <a:solidFill>
                <a:srgbClr val="0000FF"/>
              </a:solidFill>
              <a:latin typeface="Times New Roman" pitchFamily="18" charset="0"/>
            </a:endParaRPr>
          </a:p>
        </p:txBody>
      </p:sp>
      <p:sp>
        <p:nvSpPr>
          <p:cNvPr id="147" name="TextBox 9"/>
          <p:cNvSpPr txBox="1">
            <a:spLocks noChangeArrowheads="1"/>
          </p:cNvSpPr>
          <p:nvPr/>
        </p:nvSpPr>
        <p:spPr bwMode="auto">
          <a:xfrm>
            <a:off x="24765000" y="2209800"/>
            <a:ext cx="2209800" cy="338554"/>
          </a:xfrm>
          <a:prstGeom prst="rect">
            <a:avLst/>
          </a:prstGeom>
          <a:noFill/>
          <a:ln w="9525">
            <a:noFill/>
            <a:miter lim="800000"/>
            <a:headEnd/>
            <a:tailEnd/>
          </a:ln>
        </p:spPr>
        <p:txBody>
          <a:bodyPr wrap="square">
            <a:spAutoFit/>
          </a:bodyPr>
          <a:lstStyle/>
          <a:p>
            <a:r>
              <a:rPr lang="en-US" dirty="0" smtClean="0">
                <a:solidFill>
                  <a:srgbClr val="FF0000"/>
                </a:solidFill>
                <a:latin typeface="Calibri" charset="0"/>
              </a:rPr>
              <a:t>B</a:t>
            </a:r>
            <a:r>
              <a:rPr lang="en-US" baseline="-25000" dirty="0" smtClean="0">
                <a:solidFill>
                  <a:srgbClr val="FF0000"/>
                </a:solidFill>
                <a:latin typeface="Calibri" charset="0"/>
              </a:rPr>
              <a:t>T</a:t>
            </a:r>
            <a:r>
              <a:rPr lang="en-US" dirty="0" smtClean="0">
                <a:solidFill>
                  <a:srgbClr val="FF0000"/>
                </a:solidFill>
                <a:latin typeface="Calibri" charset="0"/>
              </a:rPr>
              <a:t>=1T in CCW direction </a:t>
            </a:r>
            <a:endParaRPr lang="en-US" dirty="0">
              <a:solidFill>
                <a:srgbClr val="FF0000"/>
              </a:solidFill>
              <a:latin typeface="Calibri" charset="0"/>
            </a:endParaRPr>
          </a:p>
        </p:txBody>
      </p:sp>
      <p:sp>
        <p:nvSpPr>
          <p:cNvPr id="148" name="Text Box 660"/>
          <p:cNvSpPr txBox="1">
            <a:spLocks noChangeArrowheads="1"/>
          </p:cNvSpPr>
          <p:nvPr/>
        </p:nvSpPr>
        <p:spPr bwMode="auto">
          <a:xfrm>
            <a:off x="22479000" y="5029200"/>
            <a:ext cx="4648200" cy="615545"/>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sz="1800" b="1" dirty="0" smtClean="0">
                <a:solidFill>
                  <a:schemeClr val="bg1"/>
                </a:solidFill>
                <a:latin typeface="Arial" pitchFamily="34" charset="0"/>
              </a:rPr>
              <a:t>Frequency Spectrum of Density Fluctuations </a:t>
            </a:r>
            <a:endParaRPr lang="en-US" sz="1800" dirty="0">
              <a:solidFill>
                <a:schemeClr val="bg1"/>
              </a:solidFill>
              <a:latin typeface="Arial" pitchFamily="34" charset="0"/>
            </a:endParaRPr>
          </a:p>
        </p:txBody>
      </p:sp>
      <p:pic>
        <p:nvPicPr>
          <p:cNvPr id="149" name="Picture 148" descr="PSD_CH6_9_13_11shot18_20_1.jpg"/>
          <p:cNvPicPr>
            <a:picLocks noChangeAspect="1"/>
          </p:cNvPicPr>
          <p:nvPr/>
        </p:nvPicPr>
        <p:blipFill>
          <a:blip r:embed="rId48" cstate="print"/>
          <a:stretch>
            <a:fillRect/>
          </a:stretch>
        </p:blipFill>
        <p:spPr>
          <a:xfrm>
            <a:off x="22479000" y="6172200"/>
            <a:ext cx="2133600" cy="1460182"/>
          </a:xfrm>
          <a:prstGeom prst="rect">
            <a:avLst/>
          </a:prstGeom>
        </p:spPr>
      </p:pic>
      <p:pic>
        <p:nvPicPr>
          <p:cNvPr id="150" name="Picture 149" descr="PSD_DiffCH76_9_13_11shot18_20_32.jpg"/>
          <p:cNvPicPr>
            <a:picLocks noChangeAspect="1"/>
          </p:cNvPicPr>
          <p:nvPr/>
        </p:nvPicPr>
        <p:blipFill>
          <a:blip r:embed="rId49" cstate="print"/>
          <a:stretch>
            <a:fillRect/>
          </a:stretch>
        </p:blipFill>
        <p:spPr>
          <a:xfrm>
            <a:off x="24765000" y="6172200"/>
            <a:ext cx="2115508" cy="1447800"/>
          </a:xfrm>
          <a:prstGeom prst="rect">
            <a:avLst/>
          </a:prstGeom>
        </p:spPr>
      </p:pic>
      <p:sp>
        <p:nvSpPr>
          <p:cNvPr id="151" name="TextBox 150"/>
          <p:cNvSpPr txBox="1"/>
          <p:nvPr/>
        </p:nvSpPr>
        <p:spPr>
          <a:xfrm>
            <a:off x="22707600" y="5715000"/>
            <a:ext cx="1848583" cy="338554"/>
          </a:xfrm>
          <a:prstGeom prst="rect">
            <a:avLst/>
          </a:prstGeom>
          <a:noFill/>
        </p:spPr>
        <p:txBody>
          <a:bodyPr wrap="none" rtlCol="0">
            <a:spAutoFit/>
          </a:bodyPr>
          <a:lstStyle/>
          <a:p>
            <a:r>
              <a:rPr lang="en-US" dirty="0" smtClean="0"/>
              <a:t>Density fluctuations</a:t>
            </a:r>
            <a:endParaRPr lang="en-US" dirty="0"/>
          </a:p>
        </p:txBody>
      </p:sp>
      <p:sp>
        <p:nvSpPr>
          <p:cNvPr id="152" name="TextBox 151"/>
          <p:cNvSpPr txBox="1"/>
          <p:nvPr/>
        </p:nvSpPr>
        <p:spPr>
          <a:xfrm>
            <a:off x="24765000" y="5638800"/>
            <a:ext cx="2133600" cy="584775"/>
          </a:xfrm>
          <a:prstGeom prst="rect">
            <a:avLst/>
          </a:prstGeom>
          <a:noFill/>
        </p:spPr>
        <p:txBody>
          <a:bodyPr wrap="square" rtlCol="0">
            <a:spAutoFit/>
          </a:bodyPr>
          <a:lstStyle/>
          <a:p>
            <a:r>
              <a:rPr lang="en-US" dirty="0" smtClean="0"/>
              <a:t>Density </a:t>
            </a:r>
            <a:r>
              <a:rPr lang="en-US" dirty="0" smtClean="0"/>
              <a:t>gradient </a:t>
            </a:r>
          </a:p>
          <a:p>
            <a:r>
              <a:rPr lang="en-US" dirty="0" smtClean="0"/>
              <a:t>fluctuations</a:t>
            </a:r>
            <a:endParaRPr lang="en-US" dirty="0"/>
          </a:p>
        </p:txBody>
      </p:sp>
      <p:sp>
        <p:nvSpPr>
          <p:cNvPr id="153" name="TextBox 152"/>
          <p:cNvSpPr txBox="1"/>
          <p:nvPr/>
        </p:nvSpPr>
        <p:spPr>
          <a:xfrm>
            <a:off x="22479000" y="7543800"/>
            <a:ext cx="4724400" cy="830997"/>
          </a:xfrm>
          <a:prstGeom prst="rect">
            <a:avLst/>
          </a:prstGeom>
          <a:noFill/>
        </p:spPr>
        <p:txBody>
          <a:bodyPr wrap="square" rtlCol="0">
            <a:spAutoFit/>
          </a:bodyPr>
          <a:lstStyle/>
          <a:p>
            <a:pPr algn="l">
              <a:buFont typeface="Arial" pitchFamily="34" charset="0"/>
              <a:buChar char="•"/>
            </a:pPr>
            <a:r>
              <a:rPr lang="en-US" dirty="0" smtClean="0">
                <a:solidFill>
                  <a:srgbClr val="0707E9"/>
                </a:solidFill>
              </a:rPr>
              <a:t>No changes for broad band fluctuations </a:t>
            </a:r>
          </a:p>
          <a:p>
            <a:pPr algn="l">
              <a:buFont typeface="Arial" pitchFamily="34" charset="0"/>
              <a:buChar char="•"/>
            </a:pPr>
            <a:r>
              <a:rPr lang="en-US" dirty="0" smtClean="0">
                <a:solidFill>
                  <a:srgbClr val="0707E9"/>
                </a:solidFill>
              </a:rPr>
              <a:t>coherent mode was observed for slightly inboard heating </a:t>
            </a:r>
            <a:endParaRPr lang="en-US" dirty="0">
              <a:solidFill>
                <a:srgbClr val="0707E9"/>
              </a:solidFill>
            </a:endParaRPr>
          </a:p>
        </p:txBody>
      </p:sp>
      <p:sp>
        <p:nvSpPr>
          <p:cNvPr id="154" name="Text Box 660"/>
          <p:cNvSpPr txBox="1">
            <a:spLocks noChangeArrowheads="1"/>
          </p:cNvSpPr>
          <p:nvPr/>
        </p:nvSpPr>
        <p:spPr bwMode="auto">
          <a:xfrm>
            <a:off x="22479000" y="8382000"/>
            <a:ext cx="4648200" cy="609599"/>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sz="1800" b="1" dirty="0" smtClean="0">
                <a:solidFill>
                  <a:schemeClr val="bg1"/>
                </a:solidFill>
                <a:latin typeface="Arial" pitchFamily="34" charset="0"/>
              </a:rPr>
              <a:t>Amplitude and Phase of the Coherent Mode</a:t>
            </a:r>
            <a:endParaRPr lang="en-US" sz="1800" dirty="0">
              <a:solidFill>
                <a:schemeClr val="bg1"/>
              </a:solidFill>
              <a:latin typeface="Arial" pitchFamily="34" charset="0"/>
            </a:endParaRPr>
          </a:p>
        </p:txBody>
      </p:sp>
      <p:pic>
        <p:nvPicPr>
          <p:cNvPr id="155" name="Picture 154" descr="Amp_phase_16kHz_R_9_13_2011_shot18.jpg"/>
          <p:cNvPicPr>
            <a:picLocks noChangeAspect="1"/>
          </p:cNvPicPr>
          <p:nvPr/>
        </p:nvPicPr>
        <p:blipFill>
          <a:blip r:embed="rId50" cstate="print"/>
          <a:stretch>
            <a:fillRect/>
          </a:stretch>
        </p:blipFill>
        <p:spPr>
          <a:xfrm>
            <a:off x="24460200" y="9372600"/>
            <a:ext cx="2549601" cy="1752600"/>
          </a:xfrm>
          <a:prstGeom prst="rect">
            <a:avLst/>
          </a:prstGeom>
        </p:spPr>
      </p:pic>
      <p:sp>
        <p:nvSpPr>
          <p:cNvPr id="156" name="TextBox 9"/>
          <p:cNvSpPr txBox="1">
            <a:spLocks noChangeArrowheads="1"/>
          </p:cNvSpPr>
          <p:nvPr/>
        </p:nvSpPr>
        <p:spPr bwMode="auto">
          <a:xfrm>
            <a:off x="22479000" y="8991601"/>
            <a:ext cx="2209800" cy="2308324"/>
          </a:xfrm>
          <a:prstGeom prst="rect">
            <a:avLst/>
          </a:prstGeom>
          <a:noFill/>
          <a:ln w="9525">
            <a:noFill/>
            <a:miter lim="800000"/>
            <a:headEnd/>
            <a:tailEnd/>
          </a:ln>
        </p:spPr>
        <p:txBody>
          <a:bodyPr wrap="square">
            <a:spAutoFit/>
          </a:bodyPr>
          <a:lstStyle/>
          <a:p>
            <a:pPr algn="l">
              <a:buFont typeface="Arial" pitchFamily="34" charset="0"/>
              <a:buChar char="•"/>
            </a:pPr>
            <a:r>
              <a:rPr lang="en-US" dirty="0" smtClean="0">
                <a:solidFill>
                  <a:srgbClr val="0707E9"/>
                </a:solidFill>
              </a:rPr>
              <a:t> Density mode amplitude peaked near plasma </a:t>
            </a:r>
            <a:r>
              <a:rPr lang="en-US" dirty="0" smtClean="0">
                <a:solidFill>
                  <a:srgbClr val="0707E9"/>
                </a:solidFill>
              </a:rPr>
              <a:t>edge</a:t>
            </a:r>
            <a:endParaRPr lang="en-US" dirty="0" smtClean="0">
              <a:solidFill>
                <a:srgbClr val="0707E9"/>
              </a:solidFill>
            </a:endParaRPr>
          </a:p>
          <a:p>
            <a:pPr algn="l">
              <a:buFont typeface="Arial" pitchFamily="34" charset="0"/>
              <a:buChar char="•"/>
            </a:pPr>
            <a:r>
              <a:rPr lang="en-US" dirty="0" smtClean="0">
                <a:solidFill>
                  <a:srgbClr val="0707E9"/>
                </a:solidFill>
              </a:rPr>
              <a:t> Density shows </a:t>
            </a:r>
            <a:r>
              <a:rPr lang="en-US" dirty="0" smtClean="0">
                <a:solidFill>
                  <a:srgbClr val="0707E9"/>
                </a:solidFill>
                <a:latin typeface="Symbol" pitchFamily="18" charset="2"/>
              </a:rPr>
              <a:t>p</a:t>
            </a:r>
            <a:r>
              <a:rPr lang="en-US" dirty="0" smtClean="0">
                <a:solidFill>
                  <a:srgbClr val="0707E9"/>
                </a:solidFill>
              </a:rPr>
              <a:t> phase shift across magnetic axis;  m is </a:t>
            </a:r>
            <a:r>
              <a:rPr lang="en-US" dirty="0" smtClean="0">
                <a:solidFill>
                  <a:srgbClr val="0707E9"/>
                </a:solidFill>
              </a:rPr>
              <a:t>odd</a:t>
            </a:r>
            <a:endParaRPr lang="en-US" dirty="0" smtClean="0">
              <a:solidFill>
                <a:srgbClr val="0707E9"/>
              </a:solidFill>
            </a:endParaRPr>
          </a:p>
          <a:p>
            <a:pPr algn="l">
              <a:buFont typeface="Arial" pitchFamily="34" charset="0"/>
              <a:buChar char="•"/>
            </a:pPr>
            <a:r>
              <a:rPr lang="en-US" dirty="0" smtClean="0">
                <a:solidFill>
                  <a:srgbClr val="0707E9"/>
                </a:solidFill>
              </a:rPr>
              <a:t> Weak Magnetic fluctuations, external coils suggest </a:t>
            </a:r>
            <a:r>
              <a:rPr lang="en-US" dirty="0" smtClean="0">
                <a:solidFill>
                  <a:srgbClr val="0707E9"/>
                </a:solidFill>
              </a:rPr>
              <a:t>m=1</a:t>
            </a:r>
            <a:endParaRPr lang="en-US" dirty="0">
              <a:solidFill>
                <a:srgbClr val="0707E9"/>
              </a:solidFill>
              <a:latin typeface="Calibri" charset="0"/>
            </a:endParaRPr>
          </a:p>
        </p:txBody>
      </p:sp>
      <p:sp>
        <p:nvSpPr>
          <p:cNvPr id="157" name="TextBox 9"/>
          <p:cNvSpPr txBox="1">
            <a:spLocks noChangeArrowheads="1"/>
          </p:cNvSpPr>
          <p:nvPr/>
        </p:nvSpPr>
        <p:spPr bwMode="auto">
          <a:xfrm>
            <a:off x="27355800" y="4343400"/>
            <a:ext cx="5562600" cy="1600438"/>
          </a:xfrm>
          <a:prstGeom prst="rect">
            <a:avLst/>
          </a:prstGeom>
          <a:noFill/>
          <a:ln w="9525">
            <a:noFill/>
            <a:miter lim="800000"/>
            <a:headEnd/>
            <a:tailEnd/>
          </a:ln>
        </p:spPr>
        <p:txBody>
          <a:bodyPr wrap="square">
            <a:spAutoFit/>
          </a:bodyPr>
          <a:lstStyle/>
          <a:p>
            <a:pPr algn="l"/>
            <a:r>
              <a:rPr lang="en-US" sz="1400" dirty="0" smtClean="0">
                <a:solidFill>
                  <a:srgbClr val="FF0000"/>
                </a:solidFill>
                <a:latin typeface="Times New Roman" pitchFamily="18" charset="0"/>
              </a:rPr>
              <a:t>Differences in coherent mode for Mirror and QHS configurations:</a:t>
            </a:r>
          </a:p>
          <a:p>
            <a:pPr marL="342900" indent="-342900" algn="l">
              <a:buAutoNum type="arabicPeriod"/>
            </a:pPr>
            <a:r>
              <a:rPr lang="en-US" sz="1400" dirty="0" smtClean="0">
                <a:solidFill>
                  <a:srgbClr val="FF0000"/>
                </a:solidFill>
                <a:latin typeface="Times New Roman" pitchFamily="18" charset="0"/>
              </a:rPr>
              <a:t>Mirror: density fluctuation only;   QHS: both density and magnetic fluctuation</a:t>
            </a:r>
          </a:p>
          <a:p>
            <a:pPr marL="342900" indent="-342900" algn="l">
              <a:buAutoNum type="arabicPeriod"/>
            </a:pPr>
            <a:r>
              <a:rPr lang="en-US" sz="1400" dirty="0" smtClean="0">
                <a:solidFill>
                  <a:srgbClr val="FF0000"/>
                </a:solidFill>
                <a:latin typeface="Times New Roman" pitchFamily="18" charset="0"/>
              </a:rPr>
              <a:t>Mirror: sensitive to equilibrium density;  QHS is not</a:t>
            </a:r>
          </a:p>
          <a:p>
            <a:pPr marL="342900" indent="-342900" algn="l">
              <a:buAutoNum type="arabicPeriod"/>
            </a:pPr>
            <a:r>
              <a:rPr lang="en-US" sz="1400" dirty="0" smtClean="0">
                <a:solidFill>
                  <a:srgbClr val="FF0000"/>
                </a:solidFill>
                <a:latin typeface="Times New Roman" pitchFamily="18" charset="0"/>
              </a:rPr>
              <a:t>Mirror: sensitive to direction of B field [</a:t>
            </a:r>
            <a:r>
              <a:rPr lang="en-US" sz="1400" dirty="0" err="1" smtClean="0">
                <a:solidFill>
                  <a:srgbClr val="FF0000"/>
                </a:solidFill>
                <a:latin typeface="Times New Roman" pitchFamily="18" charset="0"/>
              </a:rPr>
              <a:t>cw</a:t>
            </a:r>
            <a:r>
              <a:rPr lang="en-US" sz="1400" dirty="0" smtClean="0">
                <a:solidFill>
                  <a:srgbClr val="FF0000"/>
                </a:solidFill>
                <a:latin typeface="Times New Roman" pitchFamily="18" charset="0"/>
              </a:rPr>
              <a:t> or </a:t>
            </a:r>
            <a:r>
              <a:rPr lang="en-US" sz="1400" dirty="0" err="1" smtClean="0">
                <a:solidFill>
                  <a:srgbClr val="FF0000"/>
                </a:solidFill>
                <a:latin typeface="Times New Roman" pitchFamily="18" charset="0"/>
              </a:rPr>
              <a:t>ccw</a:t>
            </a:r>
            <a:r>
              <a:rPr lang="en-US" sz="1400" dirty="0" smtClean="0">
                <a:solidFill>
                  <a:srgbClr val="FF0000"/>
                </a:solidFill>
                <a:latin typeface="Times New Roman" pitchFamily="18" charset="0"/>
              </a:rPr>
              <a:t>]; QHS is not</a:t>
            </a:r>
          </a:p>
          <a:p>
            <a:pPr marL="342900" indent="-342900" algn="l">
              <a:buAutoNum type="arabicPeriod"/>
            </a:pPr>
            <a:r>
              <a:rPr lang="en-US" sz="1400" dirty="0" smtClean="0">
                <a:solidFill>
                  <a:srgbClr val="FF0000"/>
                </a:solidFill>
                <a:latin typeface="Times New Roman" pitchFamily="18" charset="0"/>
              </a:rPr>
              <a:t>Mirror: not sensitive to I</a:t>
            </a:r>
            <a:r>
              <a:rPr lang="en-US" sz="1400" baseline="-25000" dirty="0" smtClean="0">
                <a:solidFill>
                  <a:srgbClr val="FF0000"/>
                </a:solidFill>
                <a:latin typeface="Times New Roman" pitchFamily="18" charset="0"/>
              </a:rPr>
              <a:t>B</a:t>
            </a:r>
            <a:r>
              <a:rPr lang="en-US" sz="1400" dirty="0" smtClean="0">
                <a:solidFill>
                  <a:srgbClr val="FF0000"/>
                </a:solidFill>
                <a:latin typeface="Times New Roman" pitchFamily="18" charset="0"/>
              </a:rPr>
              <a:t> (heating location);   QHS case is very sensitive to I</a:t>
            </a:r>
            <a:r>
              <a:rPr lang="en-US" sz="1400" baseline="-25000" dirty="0" smtClean="0">
                <a:solidFill>
                  <a:srgbClr val="FF0000"/>
                </a:solidFill>
                <a:latin typeface="Times New Roman" pitchFamily="18" charset="0"/>
              </a:rPr>
              <a:t>B</a:t>
            </a:r>
            <a:r>
              <a:rPr lang="en-US" sz="1400" dirty="0" smtClean="0">
                <a:solidFill>
                  <a:srgbClr val="FF0000"/>
                </a:solidFill>
                <a:latin typeface="Times New Roman" pitchFamily="18" charset="0"/>
              </a:rPr>
              <a:t> </a:t>
            </a:r>
            <a:endParaRPr lang="en-US" sz="1400" dirty="0" smtClean="0">
              <a:solidFill>
                <a:srgbClr val="0707E9"/>
              </a:solidFill>
              <a:latin typeface="Times New Roman" pitchFamily="18" charset="0"/>
            </a:endParaRPr>
          </a:p>
        </p:txBody>
      </p:sp>
      <p:pic>
        <p:nvPicPr>
          <p:cNvPr id="161" name="Picture 160" descr="ne_r_3_24_2009shot71_2t.jpg"/>
          <p:cNvPicPr>
            <a:picLocks noChangeAspect="1"/>
          </p:cNvPicPr>
          <p:nvPr/>
        </p:nvPicPr>
        <p:blipFill>
          <a:blip r:embed="rId51" cstate="print"/>
          <a:stretch>
            <a:fillRect/>
          </a:stretch>
        </p:blipFill>
        <p:spPr>
          <a:xfrm>
            <a:off x="30251400" y="6324600"/>
            <a:ext cx="2061852" cy="1417320"/>
          </a:xfrm>
          <a:prstGeom prst="rect">
            <a:avLst/>
          </a:prstGeom>
        </p:spPr>
      </p:pic>
      <p:pic>
        <p:nvPicPr>
          <p:cNvPr id="162" name="Picture 161" descr="PSD_CH6_4_29_11shot75_80.jpg"/>
          <p:cNvPicPr>
            <a:picLocks noChangeAspect="1"/>
          </p:cNvPicPr>
          <p:nvPr/>
        </p:nvPicPr>
        <p:blipFill>
          <a:blip r:embed="rId52" cstate="print"/>
          <a:stretch>
            <a:fillRect/>
          </a:stretch>
        </p:blipFill>
        <p:spPr>
          <a:xfrm>
            <a:off x="27464537" y="6248400"/>
            <a:ext cx="2087727" cy="1463040"/>
          </a:xfrm>
          <a:prstGeom prst="rect">
            <a:avLst/>
          </a:prstGeom>
        </p:spPr>
      </p:pic>
      <p:pic>
        <p:nvPicPr>
          <p:cNvPr id="163" name="Picture 162" descr="Amp_phase_25kHz_R_4_29_2011_shot75.jpg"/>
          <p:cNvPicPr>
            <a:picLocks noChangeAspect="1"/>
          </p:cNvPicPr>
          <p:nvPr/>
        </p:nvPicPr>
        <p:blipFill>
          <a:blip r:embed="rId53" cstate="print"/>
          <a:stretch>
            <a:fillRect/>
          </a:stretch>
        </p:blipFill>
        <p:spPr>
          <a:xfrm>
            <a:off x="30292458" y="8046720"/>
            <a:ext cx="2404996" cy="1645920"/>
          </a:xfrm>
          <a:prstGeom prst="rect">
            <a:avLst/>
          </a:prstGeom>
        </p:spPr>
      </p:pic>
      <p:sp>
        <p:nvSpPr>
          <p:cNvPr id="165" name="TextBox 8"/>
          <p:cNvSpPr txBox="1">
            <a:spLocks noChangeArrowheads="1"/>
          </p:cNvSpPr>
          <p:nvPr/>
        </p:nvSpPr>
        <p:spPr bwMode="auto">
          <a:xfrm>
            <a:off x="22479000" y="12192000"/>
            <a:ext cx="2590800" cy="1661993"/>
          </a:xfrm>
          <a:prstGeom prst="rect">
            <a:avLst/>
          </a:prstGeom>
          <a:noFill/>
          <a:ln w="9525">
            <a:noFill/>
            <a:miter lim="800000"/>
            <a:headEnd/>
            <a:tailEnd/>
          </a:ln>
        </p:spPr>
        <p:txBody>
          <a:bodyPr wrap="square">
            <a:spAutoFit/>
          </a:bodyPr>
          <a:lstStyle/>
          <a:p>
            <a:pPr algn="l">
              <a:buFont typeface="Arial" charset="0"/>
              <a:buChar char="•"/>
            </a:pPr>
            <a:r>
              <a:rPr lang="en-US" sz="2200" dirty="0">
                <a:solidFill>
                  <a:srgbClr val="0707E9"/>
                </a:solidFill>
                <a:latin typeface="Calibri" charset="0"/>
              </a:rPr>
              <a:t> </a:t>
            </a:r>
            <a:r>
              <a:rPr lang="en-US" dirty="0">
                <a:solidFill>
                  <a:srgbClr val="0707E9"/>
                </a:solidFill>
                <a:latin typeface="Calibri" charset="0"/>
              </a:rPr>
              <a:t>Coherent mode observed </a:t>
            </a:r>
            <a:r>
              <a:rPr lang="en-US" dirty="0" smtClean="0">
                <a:solidFill>
                  <a:srgbClr val="0707E9"/>
                </a:solidFill>
                <a:latin typeface="Calibri" charset="0"/>
              </a:rPr>
              <a:t>in Biased QHS Plasma, and while broad band fluctuations did not change </a:t>
            </a:r>
            <a:endParaRPr lang="en-US" dirty="0">
              <a:solidFill>
                <a:srgbClr val="0707E9"/>
              </a:solidFill>
              <a:latin typeface="Calibri" charset="0"/>
            </a:endParaRPr>
          </a:p>
          <a:p>
            <a:pPr algn="l">
              <a:buFont typeface="Arial" charset="0"/>
              <a:buChar char="•"/>
            </a:pPr>
            <a:r>
              <a:rPr lang="en-US" dirty="0">
                <a:solidFill>
                  <a:srgbClr val="0707E9"/>
                </a:solidFill>
                <a:latin typeface="Calibri" charset="0"/>
              </a:rPr>
              <a:t> Mode observed in </a:t>
            </a:r>
            <a:r>
              <a:rPr lang="en-US" dirty="0" smtClean="0">
                <a:solidFill>
                  <a:srgbClr val="0707E9"/>
                </a:solidFill>
                <a:latin typeface="Calibri" charset="0"/>
              </a:rPr>
              <a:t>both density</a:t>
            </a:r>
            <a:r>
              <a:rPr lang="en-US" dirty="0">
                <a:solidFill>
                  <a:srgbClr val="0707E9"/>
                </a:solidFill>
                <a:latin typeface="Calibri" charset="0"/>
              </a:rPr>
              <a:t>, </a:t>
            </a:r>
            <a:r>
              <a:rPr lang="en-US" dirty="0" smtClean="0">
                <a:solidFill>
                  <a:srgbClr val="0707E9"/>
                </a:solidFill>
                <a:latin typeface="Calibri" charset="0"/>
              </a:rPr>
              <a:t>and magnetic </a:t>
            </a:r>
            <a:r>
              <a:rPr lang="en-US" dirty="0" smtClean="0">
                <a:solidFill>
                  <a:srgbClr val="0707E9"/>
                </a:solidFill>
                <a:latin typeface="Calibri" charset="0"/>
              </a:rPr>
              <a:t>signals</a:t>
            </a:r>
            <a:endParaRPr lang="en-US" baseline="30000" dirty="0">
              <a:latin typeface="Calibri" charset="0"/>
            </a:endParaRPr>
          </a:p>
        </p:txBody>
      </p:sp>
      <p:pic>
        <p:nvPicPr>
          <p:cNvPr id="118" name="Picture 117" descr="PSD_CH6_4_28_11shot92_97_43.jpg"/>
          <p:cNvPicPr>
            <a:picLocks noChangeAspect="1"/>
          </p:cNvPicPr>
          <p:nvPr/>
        </p:nvPicPr>
        <p:blipFill>
          <a:blip r:embed="rId54" cstate="print"/>
          <a:stretch>
            <a:fillRect/>
          </a:stretch>
        </p:blipFill>
        <p:spPr>
          <a:xfrm>
            <a:off x="15697200" y="6858000"/>
            <a:ext cx="2819400" cy="1855920"/>
          </a:xfrm>
          <a:prstGeom prst="rect">
            <a:avLst/>
          </a:prstGeom>
        </p:spPr>
      </p:pic>
      <p:sp>
        <p:nvSpPr>
          <p:cNvPr id="172" name="Text Box 660"/>
          <p:cNvSpPr txBox="1">
            <a:spLocks noChangeArrowheads="1"/>
          </p:cNvSpPr>
          <p:nvPr/>
        </p:nvSpPr>
        <p:spPr bwMode="auto">
          <a:xfrm>
            <a:off x="27279600" y="7696200"/>
            <a:ext cx="5638800" cy="338546"/>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sz="1800" b="1" dirty="0" smtClean="0">
                <a:solidFill>
                  <a:schemeClr val="bg1"/>
                </a:solidFill>
                <a:latin typeface="Arial" pitchFamily="34" charset="0"/>
              </a:rPr>
              <a:t>Amplitude and Phase </a:t>
            </a:r>
            <a:endParaRPr lang="en-US" sz="1800" dirty="0">
              <a:solidFill>
                <a:schemeClr val="bg1"/>
              </a:solidFill>
              <a:latin typeface="Arial" pitchFamily="34" charset="0"/>
            </a:endParaRPr>
          </a:p>
        </p:txBody>
      </p:sp>
      <p:pic>
        <p:nvPicPr>
          <p:cNvPr id="117" name="Picture 116" descr="PSD_CH7_4_28_11shot92_97_43.jpg"/>
          <p:cNvPicPr>
            <a:picLocks noChangeAspect="1"/>
          </p:cNvPicPr>
          <p:nvPr/>
        </p:nvPicPr>
        <p:blipFill>
          <a:blip r:embed="rId55" cstate="print"/>
          <a:stretch>
            <a:fillRect/>
          </a:stretch>
        </p:blipFill>
        <p:spPr>
          <a:xfrm>
            <a:off x="13030200" y="8610600"/>
            <a:ext cx="2817760" cy="1854841"/>
          </a:xfrm>
          <a:prstGeom prst="rect">
            <a:avLst/>
          </a:prstGeom>
        </p:spPr>
      </p:pic>
      <p:pic>
        <p:nvPicPr>
          <p:cNvPr id="122" name="Picture 121" descr="PSD_CH5_4_28_11shot92_97_43.jpg"/>
          <p:cNvPicPr>
            <a:picLocks noChangeAspect="1"/>
          </p:cNvPicPr>
          <p:nvPr/>
        </p:nvPicPr>
        <p:blipFill>
          <a:blip r:embed="rId56" cstate="print"/>
          <a:stretch>
            <a:fillRect/>
          </a:stretch>
        </p:blipFill>
        <p:spPr>
          <a:xfrm>
            <a:off x="15697200" y="8610600"/>
            <a:ext cx="2856041" cy="1880040"/>
          </a:xfrm>
          <a:prstGeom prst="rect">
            <a:avLst/>
          </a:prstGeom>
        </p:spPr>
      </p:pic>
      <p:sp>
        <p:nvSpPr>
          <p:cNvPr id="131" name="Text Box 441"/>
          <p:cNvSpPr txBox="1">
            <a:spLocks noChangeArrowheads="1"/>
          </p:cNvSpPr>
          <p:nvPr/>
        </p:nvSpPr>
        <p:spPr bwMode="auto">
          <a:xfrm>
            <a:off x="13182600" y="10439400"/>
            <a:ext cx="5257800" cy="338546"/>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smtClean="0">
                <a:solidFill>
                  <a:schemeClr val="bg1"/>
                </a:solidFill>
                <a:latin typeface="Arial" pitchFamily="34" charset="0"/>
              </a:rPr>
              <a:t>Plasma flow reduced for Off-Axis Heating Case</a:t>
            </a:r>
            <a:endParaRPr lang="en-US" sz="1800" b="1" dirty="0">
              <a:solidFill>
                <a:schemeClr val="bg1"/>
              </a:solidFill>
              <a:latin typeface="Arial" pitchFamily="34" charset="0"/>
            </a:endParaRPr>
          </a:p>
        </p:txBody>
      </p:sp>
      <p:sp>
        <p:nvSpPr>
          <p:cNvPr id="114" name="TextBox 113"/>
          <p:cNvSpPr txBox="1"/>
          <p:nvPr/>
        </p:nvSpPr>
        <p:spPr>
          <a:xfrm>
            <a:off x="7543800" y="8610600"/>
            <a:ext cx="5638800" cy="838200"/>
          </a:xfrm>
          <a:prstGeom prst="rect">
            <a:avLst/>
          </a:prstGeom>
          <a:noFill/>
        </p:spPr>
        <p:txBody>
          <a:bodyPr wrap="square" rtlCol="0">
            <a:spAutoFit/>
          </a:bodyPr>
          <a:lstStyle/>
          <a:p>
            <a:pPr algn="l"/>
            <a:r>
              <a:rPr lang="en-US" dirty="0" smtClean="0">
                <a:solidFill>
                  <a:srgbClr val="0707E9"/>
                </a:solidFill>
              </a:rPr>
              <a:t>Input ECH power are similar, but significantly lower stored energy for off-axis heated plasma. Measured density fluctuations are of larger amplitude and at higher frequency for off-axis heating.</a:t>
            </a:r>
            <a:endParaRPr lang="en-US" dirty="0">
              <a:solidFill>
                <a:srgbClr val="0707E9"/>
              </a:solidFill>
            </a:endParaRPr>
          </a:p>
        </p:txBody>
      </p:sp>
      <p:pic>
        <p:nvPicPr>
          <p:cNvPr id="129" name="Picture 128" descr="PSD_DiffCH54_4_28_11shot92_97_43.jpg"/>
          <p:cNvPicPr>
            <a:picLocks noChangeAspect="1"/>
          </p:cNvPicPr>
          <p:nvPr/>
        </p:nvPicPr>
        <p:blipFill>
          <a:blip r:embed="rId57" cstate="print"/>
          <a:stretch>
            <a:fillRect/>
          </a:stretch>
        </p:blipFill>
        <p:spPr>
          <a:xfrm>
            <a:off x="10287000" y="14097000"/>
            <a:ext cx="2935158" cy="1932120"/>
          </a:xfrm>
          <a:prstGeom prst="rect">
            <a:avLst/>
          </a:prstGeom>
        </p:spPr>
      </p:pic>
      <p:sp>
        <p:nvSpPr>
          <p:cNvPr id="1056" name="Text Box 498"/>
          <p:cNvSpPr txBox="1">
            <a:spLocks noChangeArrowheads="1"/>
          </p:cNvSpPr>
          <p:nvPr/>
        </p:nvSpPr>
        <p:spPr bwMode="auto">
          <a:xfrm>
            <a:off x="5105400" y="10287000"/>
            <a:ext cx="2514600" cy="2866708"/>
          </a:xfrm>
          <a:prstGeom prst="rect">
            <a:avLst/>
          </a:prstGeom>
          <a:noFill/>
          <a:ln w="9525">
            <a:noFill/>
            <a:miter lim="800000"/>
            <a:headEnd/>
            <a:tailEnd/>
          </a:ln>
        </p:spPr>
        <p:txBody>
          <a:bodyPr wrap="square">
            <a:spAutoFit/>
          </a:bodyPr>
          <a:lstStyle/>
          <a:p>
            <a:pPr marL="457200" indent="-457200"/>
            <a:r>
              <a:rPr lang="en-US" sz="1400" dirty="0" smtClean="0">
                <a:latin typeface="Calibri" charset="0"/>
              </a:rPr>
              <a:t>Interferometer System</a:t>
            </a:r>
            <a:r>
              <a:rPr lang="en-US" sz="1400" dirty="0">
                <a:latin typeface="Calibri" charset="0"/>
              </a:rPr>
              <a:t>:</a:t>
            </a:r>
          </a:p>
          <a:p>
            <a:pPr marL="457200" indent="-457200" algn="l"/>
            <a:r>
              <a:rPr lang="en-US" sz="1400" dirty="0" smtClean="0">
                <a:latin typeface="Calibri" charset="0"/>
              </a:rPr>
              <a:t>1.     9 </a:t>
            </a:r>
            <a:r>
              <a:rPr lang="en-US" sz="1400" dirty="0">
                <a:latin typeface="Calibri" charset="0"/>
              </a:rPr>
              <a:t>chords</a:t>
            </a:r>
          </a:p>
          <a:p>
            <a:pPr marL="457200" indent="-457200" algn="l"/>
            <a:r>
              <a:rPr lang="en-US" sz="1400" dirty="0" smtClean="0">
                <a:latin typeface="Calibri" charset="0"/>
              </a:rPr>
              <a:t>2.     1 </a:t>
            </a:r>
            <a:r>
              <a:rPr lang="en-US" sz="1400" dirty="0">
                <a:latin typeface="Calibri" charset="0"/>
              </a:rPr>
              <a:t>MHz bandwidth</a:t>
            </a:r>
          </a:p>
          <a:p>
            <a:pPr marL="457200" indent="-457200" algn="l"/>
            <a:r>
              <a:rPr lang="en-US" sz="1400" dirty="0">
                <a:latin typeface="Calibri" charset="0"/>
              </a:rPr>
              <a:t>3.   </a:t>
            </a:r>
            <a:r>
              <a:rPr lang="en-US" sz="1400" dirty="0" smtClean="0">
                <a:latin typeface="Calibri" charset="0"/>
              </a:rPr>
              <a:t>  1.5 </a:t>
            </a:r>
            <a:r>
              <a:rPr lang="en-US" sz="1400" dirty="0">
                <a:latin typeface="Calibri" charset="0"/>
              </a:rPr>
              <a:t>cm chord spacing, width</a:t>
            </a:r>
          </a:p>
          <a:p>
            <a:pPr marL="457200" indent="-457200" algn="l">
              <a:buFontTx/>
              <a:buAutoNum type="arabicPeriod" startAt="4"/>
            </a:pPr>
            <a:r>
              <a:rPr lang="en-US" altLang="en-US" sz="1400" dirty="0">
                <a:cs typeface="Times New Roman" charset="0"/>
              </a:rPr>
              <a:t>k</a:t>
            </a:r>
            <a:r>
              <a:rPr lang="en-US" altLang="en-US" sz="1400" baseline="-25000" dirty="0">
                <a:latin typeface="Symbol" charset="2"/>
                <a:cs typeface="Times New Roman" charset="0"/>
              </a:rPr>
              <a:t>^</a:t>
            </a:r>
            <a:r>
              <a:rPr lang="en-US" altLang="en-US" sz="1400" baseline="-25000" dirty="0">
                <a:cs typeface="Times New Roman" charset="0"/>
              </a:rPr>
              <a:t> </a:t>
            </a:r>
            <a:r>
              <a:rPr lang="en-US" altLang="en-US" sz="1400" dirty="0">
                <a:cs typeface="Times New Roman" charset="0"/>
              </a:rPr>
              <a:t>&lt;</a:t>
            </a:r>
            <a:r>
              <a:rPr lang="en-US" altLang="en-US" sz="1400" dirty="0">
                <a:latin typeface="Calibri" charset="0"/>
                <a:cs typeface="Times New Roman" charset="0"/>
              </a:rPr>
              <a:t> 2 cm</a:t>
            </a:r>
            <a:r>
              <a:rPr lang="en-US" altLang="en-US" sz="1400" baseline="30000" dirty="0">
                <a:latin typeface="Calibri" charset="0"/>
                <a:cs typeface="Times New Roman" charset="0"/>
              </a:rPr>
              <a:t>-1</a:t>
            </a:r>
            <a:endParaRPr lang="en-US" sz="1400" baseline="30000" dirty="0">
              <a:cs typeface="Times New Roman" charset="0"/>
            </a:endParaRPr>
          </a:p>
          <a:p>
            <a:pPr marL="457200" indent="-457200"/>
            <a:endParaRPr lang="en-US" sz="1400" baseline="30000" dirty="0" smtClean="0">
              <a:latin typeface="Calibri" charset="0"/>
              <a:cs typeface="Times New Roman" charset="0"/>
            </a:endParaRPr>
          </a:p>
          <a:p>
            <a:pPr indent="-457200"/>
            <a:r>
              <a:rPr lang="en-US" sz="1400" dirty="0" smtClean="0">
                <a:latin typeface="Calibri" charset="0"/>
                <a:cs typeface="Times New Roman" charset="0"/>
              </a:rPr>
              <a:t>Density fluctuations can be measured from information of:</a:t>
            </a:r>
            <a:endParaRPr lang="en-US" sz="1400" dirty="0">
              <a:latin typeface="Calibri" charset="0"/>
              <a:cs typeface="Times New Roman" charset="0"/>
            </a:endParaRPr>
          </a:p>
          <a:p>
            <a:pPr marL="457200" indent="-457200" algn="l">
              <a:buFontTx/>
              <a:buAutoNum type="romanLcParenBoth"/>
            </a:pPr>
            <a:r>
              <a:rPr lang="en-US" sz="1400" dirty="0" smtClean="0">
                <a:latin typeface="Calibri" charset="0"/>
                <a:cs typeface="Times New Roman" charset="0"/>
              </a:rPr>
              <a:t>Amplitude</a:t>
            </a:r>
            <a:endParaRPr lang="en-US" sz="1400" dirty="0">
              <a:latin typeface="Calibri" charset="0"/>
              <a:cs typeface="Times New Roman" charset="0"/>
            </a:endParaRPr>
          </a:p>
          <a:p>
            <a:pPr marL="457200" indent="-457200" algn="l">
              <a:buAutoNum type="romanLcParenBoth" startAt="2"/>
            </a:pPr>
            <a:r>
              <a:rPr lang="en-US" sz="1400" dirty="0" smtClean="0">
                <a:latin typeface="Calibri" charset="0"/>
                <a:cs typeface="Times New Roman" charset="0"/>
              </a:rPr>
              <a:t>Phase</a:t>
            </a:r>
          </a:p>
          <a:p>
            <a:pPr marL="457200" indent="-457200" algn="l">
              <a:buAutoNum type="romanLcParenBoth" startAt="2"/>
            </a:pPr>
            <a:r>
              <a:rPr lang="en-US" sz="1400" dirty="0" smtClean="0">
                <a:latin typeface="Calibri" charset="0"/>
                <a:cs typeface="Times New Roman" charset="0"/>
              </a:rPr>
              <a:t>Differential</a:t>
            </a:r>
            <a:endParaRPr lang="en-US" sz="1400" dirty="0">
              <a:latin typeface="Calibri" charset="0"/>
              <a:cs typeface="Times New Roman" charset="0"/>
            </a:endParaRPr>
          </a:p>
          <a:p>
            <a:pPr marL="457200" indent="-457200"/>
            <a:endParaRPr lang="en-US" sz="1200" dirty="0">
              <a:latin typeface="Calibri" charset="0"/>
              <a:cs typeface="Times New Roman" charset="0"/>
            </a:endParaRPr>
          </a:p>
        </p:txBody>
      </p:sp>
      <p:sp>
        <p:nvSpPr>
          <p:cNvPr id="173" name="Rectangle 172"/>
          <p:cNvSpPr/>
          <p:nvPr/>
        </p:nvSpPr>
        <p:spPr>
          <a:xfrm>
            <a:off x="30632400" y="8534400"/>
            <a:ext cx="845103" cy="276999"/>
          </a:xfrm>
          <a:prstGeom prst="rect">
            <a:avLst/>
          </a:prstGeom>
        </p:spPr>
        <p:txBody>
          <a:bodyPr wrap="none">
            <a:spAutoFit/>
          </a:bodyPr>
          <a:lstStyle/>
          <a:p>
            <a:r>
              <a:rPr lang="en-US" sz="1200" dirty="0" smtClean="0"/>
              <a:t>Amplitude</a:t>
            </a:r>
            <a:endParaRPr lang="en-US" sz="1200" dirty="0"/>
          </a:p>
        </p:txBody>
      </p:sp>
      <p:sp>
        <p:nvSpPr>
          <p:cNvPr id="174" name="Rectangle 173"/>
          <p:cNvSpPr/>
          <p:nvPr/>
        </p:nvSpPr>
        <p:spPr>
          <a:xfrm>
            <a:off x="30632400" y="9144000"/>
            <a:ext cx="543739" cy="276999"/>
          </a:xfrm>
          <a:prstGeom prst="rect">
            <a:avLst/>
          </a:prstGeom>
        </p:spPr>
        <p:txBody>
          <a:bodyPr wrap="none">
            <a:spAutoFit/>
          </a:bodyPr>
          <a:lstStyle/>
          <a:p>
            <a:r>
              <a:rPr lang="en-US" sz="1200" dirty="0" smtClean="0"/>
              <a:t>Phase</a:t>
            </a:r>
            <a:endParaRPr lang="en-US" sz="1200" dirty="0"/>
          </a:p>
        </p:txBody>
      </p:sp>
      <p:sp>
        <p:nvSpPr>
          <p:cNvPr id="2544" name="Text Box 496"/>
          <p:cNvSpPr txBox="1">
            <a:spLocks noChangeArrowheads="1"/>
          </p:cNvSpPr>
          <p:nvPr/>
        </p:nvSpPr>
        <p:spPr bwMode="auto">
          <a:xfrm>
            <a:off x="27279600" y="9677400"/>
            <a:ext cx="5638800" cy="430879"/>
          </a:xfrm>
          <a:prstGeom prst="rect">
            <a:avLst/>
          </a:prstGeom>
          <a:solidFill>
            <a:srgbClr val="A90034"/>
          </a:solidFill>
          <a:ln w="9525">
            <a:noFill/>
            <a:miter lim="800000"/>
            <a:headEnd/>
            <a:tailEnd/>
          </a:ln>
          <a:effectLst/>
        </p:spPr>
        <p:txBody>
          <a:bodyPr wrap="square" lIns="60952" tIns="30476" rIns="60952" bIns="30476">
            <a:spAutoFit/>
          </a:bodyPr>
          <a:lstStyle/>
          <a:p>
            <a:pPr defTabSz="609600">
              <a:defRPr/>
            </a:pPr>
            <a:r>
              <a:rPr lang="en-US" sz="2400" b="1" dirty="0" smtClean="0">
                <a:solidFill>
                  <a:schemeClr val="bg1"/>
                </a:solidFill>
                <a:latin typeface="Arial" charset="0"/>
              </a:rPr>
              <a:t>Summary and Future Plans</a:t>
            </a:r>
            <a:endParaRPr lang="en-US" sz="2400" b="1" dirty="0">
              <a:solidFill>
                <a:schemeClr val="bg1"/>
              </a:solidFill>
              <a:latin typeface="Arial" charset="0"/>
            </a:endParaRPr>
          </a:p>
        </p:txBody>
      </p:sp>
      <p:sp>
        <p:nvSpPr>
          <p:cNvPr id="175" name="Text Box 660"/>
          <p:cNvSpPr txBox="1">
            <a:spLocks noChangeArrowheads="1"/>
          </p:cNvSpPr>
          <p:nvPr/>
        </p:nvSpPr>
        <p:spPr bwMode="auto">
          <a:xfrm>
            <a:off x="27432000" y="5943600"/>
            <a:ext cx="2362200" cy="304800"/>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b="1" dirty="0" smtClean="0">
                <a:solidFill>
                  <a:schemeClr val="bg1"/>
                </a:solidFill>
                <a:latin typeface="Arial" pitchFamily="34" charset="0"/>
              </a:rPr>
              <a:t>Frequency Spectrum </a:t>
            </a:r>
            <a:endParaRPr lang="en-US" dirty="0">
              <a:solidFill>
                <a:schemeClr val="bg1"/>
              </a:solidFill>
              <a:latin typeface="Arial" pitchFamily="34" charset="0"/>
            </a:endParaRPr>
          </a:p>
        </p:txBody>
      </p:sp>
      <p:sp>
        <p:nvSpPr>
          <p:cNvPr id="176" name="Text Box 660"/>
          <p:cNvSpPr txBox="1">
            <a:spLocks noChangeArrowheads="1"/>
          </p:cNvSpPr>
          <p:nvPr/>
        </p:nvSpPr>
        <p:spPr bwMode="auto">
          <a:xfrm>
            <a:off x="30175200" y="5791200"/>
            <a:ext cx="2362200" cy="553990"/>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b="1" dirty="0" smtClean="0">
                <a:solidFill>
                  <a:schemeClr val="bg1"/>
                </a:solidFill>
                <a:latin typeface="Arial" pitchFamily="34" charset="0"/>
              </a:rPr>
              <a:t>No Significant Change in Density Profile</a:t>
            </a:r>
            <a:endParaRPr lang="en-US" dirty="0">
              <a:solidFill>
                <a:schemeClr val="bg1"/>
              </a:solidFill>
              <a:latin typeface="Arial" pitchFamily="34" charset="0"/>
            </a:endParaRPr>
          </a:p>
        </p:txBody>
      </p:sp>
      <p:sp>
        <p:nvSpPr>
          <p:cNvPr id="177" name="Text Box 660"/>
          <p:cNvSpPr txBox="1">
            <a:spLocks noChangeArrowheads="1"/>
          </p:cNvSpPr>
          <p:nvPr/>
        </p:nvSpPr>
        <p:spPr bwMode="auto">
          <a:xfrm>
            <a:off x="22631400" y="14020800"/>
            <a:ext cx="2209800" cy="304800"/>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b="1" dirty="0" smtClean="0">
                <a:solidFill>
                  <a:schemeClr val="bg1"/>
                </a:solidFill>
                <a:latin typeface="Arial" pitchFamily="34" charset="0"/>
              </a:rPr>
              <a:t>Frequency Spectrum </a:t>
            </a:r>
            <a:endParaRPr lang="en-US" dirty="0">
              <a:solidFill>
                <a:schemeClr val="bg1"/>
              </a:solidFill>
              <a:latin typeface="Arial" pitchFamily="34" charset="0"/>
            </a:endParaRPr>
          </a:p>
        </p:txBody>
      </p:sp>
      <p:sp>
        <p:nvSpPr>
          <p:cNvPr id="178" name="Text Box 660"/>
          <p:cNvSpPr txBox="1">
            <a:spLocks noChangeArrowheads="1"/>
          </p:cNvSpPr>
          <p:nvPr/>
        </p:nvSpPr>
        <p:spPr bwMode="auto">
          <a:xfrm>
            <a:off x="24993600" y="14020800"/>
            <a:ext cx="2133600" cy="307768"/>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b="1" dirty="0" smtClean="0">
                <a:solidFill>
                  <a:schemeClr val="bg1"/>
                </a:solidFill>
                <a:latin typeface="Arial" pitchFamily="34" charset="0"/>
              </a:rPr>
              <a:t>Density Profile</a:t>
            </a:r>
            <a:endParaRPr lang="en-US" dirty="0">
              <a:solidFill>
                <a:schemeClr val="bg1"/>
              </a:solidFill>
              <a:latin typeface="Arial" pitchFamily="34" charset="0"/>
            </a:endParaRP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6096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6096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17401</TotalTime>
  <Words>1136</Words>
  <Application>Microsoft Office PowerPoint</Application>
  <PresentationFormat>Custom</PresentationFormat>
  <Paragraphs>167</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vt:i4>
      </vt:variant>
    </vt:vector>
  </HeadingPairs>
  <TitlesOfParts>
    <vt:vector size="4" baseType="lpstr">
      <vt:lpstr>Default Design</vt:lpstr>
      <vt:lpstr>Equation</vt:lpstr>
      <vt:lpstr>Microsoft Equation 3.0</vt:lpstr>
      <vt:lpstr>Slide 1</vt:lpstr>
    </vt:vector>
  </TitlesOfParts>
  <Company>HSX</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Stefan</dc:creator>
  <cp:lastModifiedBy>Chuanbao Deng</cp:lastModifiedBy>
  <cp:revision>242</cp:revision>
  <dcterms:created xsi:type="dcterms:W3CDTF">2003-10-22T11:56:04Z</dcterms:created>
  <dcterms:modified xsi:type="dcterms:W3CDTF">2011-11-11T19:31:56Z</dcterms:modified>
</cp:coreProperties>
</file>