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918400" cy="16459200"/>
  <p:notesSz cx="7010400" cy="9296400"/>
  <p:defaultTextStyle>
    <a:defPPr>
      <a:defRPr lang="en-US"/>
    </a:defPPr>
    <a:lvl1pPr algn="l" rtl="0" fontAlgn="base">
      <a:spcBef>
        <a:spcPct val="20000"/>
      </a:spcBef>
      <a:spcAft>
        <a:spcPct val="0"/>
      </a:spcAft>
      <a:buChar char="•"/>
      <a:defRPr sz="1600" kern="1200">
        <a:solidFill>
          <a:schemeClr val="tx1"/>
        </a:solidFill>
        <a:latin typeface="Arial" charset="0"/>
        <a:ea typeface="+mn-ea"/>
        <a:cs typeface="+mn-cs"/>
      </a:defRPr>
    </a:lvl1pPr>
    <a:lvl2pPr marL="457200" algn="l" rtl="0" fontAlgn="base">
      <a:spcBef>
        <a:spcPct val="20000"/>
      </a:spcBef>
      <a:spcAft>
        <a:spcPct val="0"/>
      </a:spcAft>
      <a:buChar char="•"/>
      <a:defRPr sz="1600" kern="1200">
        <a:solidFill>
          <a:schemeClr val="tx1"/>
        </a:solidFill>
        <a:latin typeface="Arial" charset="0"/>
        <a:ea typeface="+mn-ea"/>
        <a:cs typeface="+mn-cs"/>
      </a:defRPr>
    </a:lvl2pPr>
    <a:lvl3pPr marL="914400" algn="l" rtl="0" fontAlgn="base">
      <a:spcBef>
        <a:spcPct val="20000"/>
      </a:spcBef>
      <a:spcAft>
        <a:spcPct val="0"/>
      </a:spcAft>
      <a:buChar char="•"/>
      <a:defRPr sz="1600" kern="1200">
        <a:solidFill>
          <a:schemeClr val="tx1"/>
        </a:solidFill>
        <a:latin typeface="Arial" charset="0"/>
        <a:ea typeface="+mn-ea"/>
        <a:cs typeface="+mn-cs"/>
      </a:defRPr>
    </a:lvl3pPr>
    <a:lvl4pPr marL="1371600" algn="l" rtl="0" fontAlgn="base">
      <a:spcBef>
        <a:spcPct val="20000"/>
      </a:spcBef>
      <a:spcAft>
        <a:spcPct val="0"/>
      </a:spcAft>
      <a:buChar char="•"/>
      <a:defRPr sz="1600" kern="1200">
        <a:solidFill>
          <a:schemeClr val="tx1"/>
        </a:solidFill>
        <a:latin typeface="Arial" charset="0"/>
        <a:ea typeface="+mn-ea"/>
        <a:cs typeface="+mn-cs"/>
      </a:defRPr>
    </a:lvl4pPr>
    <a:lvl5pPr marL="1828800" algn="l" rtl="0" fontAlgn="base">
      <a:spcBef>
        <a:spcPct val="20000"/>
      </a:spcBef>
      <a:spcAft>
        <a:spcPct val="0"/>
      </a:spcAft>
      <a:buChar char="•"/>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FF00"/>
    <a:srgbClr val="FF00FF"/>
    <a:srgbClr val="00FFFF"/>
    <a:srgbClr val="9933FF"/>
    <a:srgbClr val="9900CC"/>
    <a:srgbClr val="00CCFF"/>
    <a:srgbClr val="FF66FF"/>
    <a:srgbClr val="FF3300"/>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8495" autoAdjust="0"/>
    <p:restoredTop sz="98896" autoAdjust="0"/>
  </p:normalViewPr>
  <p:slideViewPr>
    <p:cSldViewPr snapToGrid="0">
      <p:cViewPr>
        <p:scale>
          <a:sx n="60" d="100"/>
          <a:sy n="60" d="100"/>
        </p:scale>
        <p:origin x="-72" y="756"/>
      </p:cViewPr>
      <p:guideLst>
        <p:guide orient="horz"/>
        <p:guide pos="15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8" d="100"/>
          <a:sy n="88" d="100"/>
        </p:scale>
        <p:origin x="-2514"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1" y="1"/>
            <a:ext cx="3038475" cy="464980"/>
          </a:xfrm>
          <a:prstGeom prst="rect">
            <a:avLst/>
          </a:prstGeom>
          <a:noFill/>
          <a:ln w="9525">
            <a:noFill/>
            <a:miter lim="800000"/>
            <a:headEnd/>
            <a:tailEnd/>
          </a:ln>
          <a:effectLst/>
        </p:spPr>
        <p:txBody>
          <a:bodyPr vert="horz" wrap="square" lIns="92800" tIns="46399" rIns="92800" bIns="46399" numCol="1" anchor="t" anchorCtr="0" compatLnSpc="1">
            <a:prstTxWarp prst="textNoShape">
              <a:avLst/>
            </a:prstTxWarp>
          </a:bodyPr>
          <a:lstStyle>
            <a:lvl1pPr defTabSz="928475">
              <a:spcBef>
                <a:spcPct val="0"/>
              </a:spcBef>
              <a:buFontTx/>
              <a:buNone/>
              <a:defRPr sz="1200" smtClean="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971927" y="1"/>
            <a:ext cx="3038475" cy="464980"/>
          </a:xfrm>
          <a:prstGeom prst="rect">
            <a:avLst/>
          </a:prstGeom>
          <a:noFill/>
          <a:ln w="9525">
            <a:noFill/>
            <a:miter lim="800000"/>
            <a:headEnd/>
            <a:tailEnd/>
          </a:ln>
          <a:effectLst/>
        </p:spPr>
        <p:txBody>
          <a:bodyPr vert="horz" wrap="square" lIns="92800" tIns="46399" rIns="92800" bIns="46399" numCol="1" anchor="t" anchorCtr="0" compatLnSpc="1">
            <a:prstTxWarp prst="textNoShape">
              <a:avLst/>
            </a:prstTxWarp>
          </a:bodyPr>
          <a:lstStyle>
            <a:lvl1pPr algn="r" defTabSz="928475">
              <a:spcBef>
                <a:spcPct val="0"/>
              </a:spcBef>
              <a:buFontTx/>
              <a:buNone/>
              <a:defRPr sz="1200" smtClean="0">
                <a:latin typeface="Times New Roman" pitchFamily="18" charset="0"/>
              </a:defRPr>
            </a:lvl1pPr>
          </a:lstStyle>
          <a:p>
            <a:pPr>
              <a:defRPr/>
            </a:pPr>
            <a:endParaRPr lang="en-US"/>
          </a:p>
        </p:txBody>
      </p:sp>
      <p:sp>
        <p:nvSpPr>
          <p:cNvPr id="4100" name="Rectangle 1028"/>
          <p:cNvSpPr>
            <a:spLocks noGrp="1" noChangeArrowheads="1"/>
          </p:cNvSpPr>
          <p:nvPr>
            <p:ph type="ftr" sz="quarter" idx="2"/>
          </p:nvPr>
        </p:nvSpPr>
        <p:spPr bwMode="auto">
          <a:xfrm>
            <a:off x="1" y="8831421"/>
            <a:ext cx="3038475" cy="464979"/>
          </a:xfrm>
          <a:prstGeom prst="rect">
            <a:avLst/>
          </a:prstGeom>
          <a:noFill/>
          <a:ln w="9525">
            <a:noFill/>
            <a:miter lim="800000"/>
            <a:headEnd/>
            <a:tailEnd/>
          </a:ln>
          <a:effectLst/>
        </p:spPr>
        <p:txBody>
          <a:bodyPr vert="horz" wrap="square" lIns="92800" tIns="46399" rIns="92800" bIns="46399" numCol="1" anchor="b" anchorCtr="0" compatLnSpc="1">
            <a:prstTxWarp prst="textNoShape">
              <a:avLst/>
            </a:prstTxWarp>
          </a:bodyPr>
          <a:lstStyle>
            <a:lvl1pPr defTabSz="928475">
              <a:spcBef>
                <a:spcPct val="0"/>
              </a:spcBef>
              <a:buFontTx/>
              <a:buNone/>
              <a:defRPr sz="1200" smtClean="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971927" y="8831421"/>
            <a:ext cx="3038475" cy="464979"/>
          </a:xfrm>
          <a:prstGeom prst="rect">
            <a:avLst/>
          </a:prstGeom>
          <a:noFill/>
          <a:ln w="9525">
            <a:noFill/>
            <a:miter lim="800000"/>
            <a:headEnd/>
            <a:tailEnd/>
          </a:ln>
          <a:effectLst/>
        </p:spPr>
        <p:txBody>
          <a:bodyPr vert="horz" wrap="square" lIns="92800" tIns="46399" rIns="92800" bIns="46399" numCol="1" anchor="b" anchorCtr="0" compatLnSpc="1">
            <a:prstTxWarp prst="textNoShape">
              <a:avLst/>
            </a:prstTxWarp>
          </a:bodyPr>
          <a:lstStyle>
            <a:lvl1pPr algn="r" defTabSz="928475">
              <a:spcBef>
                <a:spcPct val="0"/>
              </a:spcBef>
              <a:buFontTx/>
              <a:buNone/>
              <a:defRPr sz="1200" smtClean="0">
                <a:latin typeface="Times New Roman" pitchFamily="18" charset="0"/>
              </a:defRPr>
            </a:lvl1pPr>
          </a:lstStyle>
          <a:p>
            <a:pPr>
              <a:defRPr/>
            </a:pPr>
            <a:fld id="{DCAB995A-D469-4F55-A976-89C7B7F6B2F8}" type="slidenum">
              <a:rPr lang="en-US"/>
              <a:pPr>
                <a:defRPr/>
              </a:pPr>
              <a:t>‹#›</a:t>
            </a:fld>
            <a:endParaRPr lang="en-US"/>
          </a:p>
        </p:txBody>
      </p:sp>
    </p:spTree>
    <p:extLst>
      <p:ext uri="{BB962C8B-B14F-4D97-AF65-F5344CB8AC3E}">
        <p14:creationId xmlns:p14="http://schemas.microsoft.com/office/powerpoint/2010/main" val="28643165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1" y="1"/>
            <a:ext cx="3038475" cy="464980"/>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spcBef>
                <a:spcPct val="0"/>
              </a:spcBef>
              <a:buFontTx/>
              <a:buNone/>
              <a:defRPr sz="1200" smtClean="0">
                <a:latin typeface="Times New Roman" pitchFamily="18" charset="0"/>
              </a:defRPr>
            </a:lvl1pPr>
          </a:lstStyle>
          <a:p>
            <a:pPr>
              <a:defRPr/>
            </a:pPr>
            <a:endParaRPr lang="en-US"/>
          </a:p>
        </p:txBody>
      </p:sp>
      <p:sp>
        <p:nvSpPr>
          <p:cNvPr id="8195" name="Rectangle 3"/>
          <p:cNvSpPr>
            <a:spLocks noGrp="1" noChangeArrowheads="1"/>
          </p:cNvSpPr>
          <p:nvPr>
            <p:ph type="dt" idx="1"/>
          </p:nvPr>
        </p:nvSpPr>
        <p:spPr bwMode="auto">
          <a:xfrm>
            <a:off x="3970340" y="1"/>
            <a:ext cx="3038475" cy="464980"/>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lvl1pPr algn="r">
              <a:spcBef>
                <a:spcPct val="0"/>
              </a:spcBef>
              <a:buFontTx/>
              <a:buNone/>
              <a:defRPr sz="1200" smtClean="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9050" y="696913"/>
            <a:ext cx="6972300" cy="34861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701678" y="4416512"/>
            <a:ext cx="5607051" cy="4183220"/>
          </a:xfrm>
          <a:prstGeom prst="rect">
            <a:avLst/>
          </a:prstGeom>
          <a:noFill/>
          <a:ln w="9525">
            <a:noFill/>
            <a:miter lim="800000"/>
            <a:headEnd/>
            <a:tailEnd/>
          </a:ln>
          <a:effectLst/>
        </p:spPr>
        <p:txBody>
          <a:bodyPr vert="horz" wrap="square" lIns="91419" tIns="45710" rIns="91419" bIns="4571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1" y="8829824"/>
            <a:ext cx="3038475" cy="464980"/>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spcBef>
                <a:spcPct val="0"/>
              </a:spcBef>
              <a:buFontTx/>
              <a:buNone/>
              <a:defRPr sz="1200" smtClean="0">
                <a:latin typeface="Times New Roman" pitchFamily="18" charset="0"/>
              </a:defRPr>
            </a:lvl1pPr>
          </a:lstStyle>
          <a:p>
            <a:pPr>
              <a:defRPr/>
            </a:pPr>
            <a:endParaRPr lang="en-US"/>
          </a:p>
        </p:txBody>
      </p:sp>
      <p:sp>
        <p:nvSpPr>
          <p:cNvPr id="8199" name="Rectangle 7"/>
          <p:cNvSpPr>
            <a:spLocks noGrp="1" noChangeArrowheads="1"/>
          </p:cNvSpPr>
          <p:nvPr>
            <p:ph type="sldNum" sz="quarter" idx="5"/>
          </p:nvPr>
        </p:nvSpPr>
        <p:spPr bwMode="auto">
          <a:xfrm>
            <a:off x="3970340" y="8829824"/>
            <a:ext cx="3038475" cy="464980"/>
          </a:xfrm>
          <a:prstGeom prst="rect">
            <a:avLst/>
          </a:prstGeom>
          <a:noFill/>
          <a:ln w="9525">
            <a:noFill/>
            <a:miter lim="800000"/>
            <a:headEnd/>
            <a:tailEnd/>
          </a:ln>
          <a:effectLst/>
        </p:spPr>
        <p:txBody>
          <a:bodyPr vert="horz" wrap="square" lIns="91419" tIns="45710" rIns="91419" bIns="45710" numCol="1" anchor="b" anchorCtr="0" compatLnSpc="1">
            <a:prstTxWarp prst="textNoShape">
              <a:avLst/>
            </a:prstTxWarp>
          </a:bodyPr>
          <a:lstStyle>
            <a:lvl1pPr algn="r">
              <a:spcBef>
                <a:spcPct val="0"/>
              </a:spcBef>
              <a:buFontTx/>
              <a:buNone/>
              <a:defRPr sz="1200" smtClean="0">
                <a:latin typeface="Times New Roman" pitchFamily="18" charset="0"/>
              </a:defRPr>
            </a:lvl1pPr>
          </a:lstStyle>
          <a:p>
            <a:pPr>
              <a:defRPr/>
            </a:pPr>
            <a:fld id="{C108F082-45AD-4C6A-9701-720E7D5FC341}" type="slidenum">
              <a:rPr lang="en-US"/>
              <a:pPr>
                <a:defRPr/>
              </a:pPr>
              <a:t>‹#›</a:t>
            </a:fld>
            <a:endParaRPr lang="en-US"/>
          </a:p>
        </p:txBody>
      </p:sp>
    </p:spTree>
    <p:extLst>
      <p:ext uri="{BB962C8B-B14F-4D97-AF65-F5344CB8AC3E}">
        <p14:creationId xmlns:p14="http://schemas.microsoft.com/office/powerpoint/2010/main" val="44005175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863A2078-4935-477F-861F-7244F2AA4D25}" type="slidenum">
              <a:rPr lang="en-US"/>
              <a:pPr/>
              <a:t>1</a:t>
            </a:fld>
            <a:endParaRPr lang="en-US"/>
          </a:p>
        </p:txBody>
      </p:sp>
      <p:sp>
        <p:nvSpPr>
          <p:cNvPr id="4099" name="Rectangle 2"/>
          <p:cNvSpPr>
            <a:spLocks noGrp="1" noRot="1" noChangeAspect="1" noChangeArrowheads="1" noTextEdit="1"/>
          </p:cNvSpPr>
          <p:nvPr>
            <p:ph type="sldImg"/>
          </p:nvPr>
        </p:nvSpPr>
        <p:spPr>
          <a:xfrm>
            <a:off x="19050" y="696913"/>
            <a:ext cx="6972300" cy="3486150"/>
          </a:xfrm>
          <a:ln/>
        </p:spPr>
      </p:sp>
      <p:sp>
        <p:nvSpPr>
          <p:cNvPr id="41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4" y="5113340"/>
            <a:ext cx="27981275" cy="35274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5"/>
            <a:ext cx="23044150" cy="42068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46239" y="3840163"/>
            <a:ext cx="29625925" cy="10863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5925"/>
            <a:ext cx="27981275" cy="32702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6" y="6975475"/>
            <a:ext cx="27981275" cy="36004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646239" y="3840163"/>
            <a:ext cx="14736762"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3840163"/>
            <a:ext cx="14736763"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6"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2"/>
            <a:ext cx="14544676"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2"/>
            <a:ext cx="14549438"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40"/>
            <a:ext cx="10829926" cy="278923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40"/>
            <a:ext cx="18402300" cy="140477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6" cy="112585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1" y="11522075"/>
            <a:ext cx="19751675" cy="13589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1" y="1470025"/>
            <a:ext cx="19751675" cy="9875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1" y="12880975"/>
            <a:ext cx="19751675" cy="19319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3840163"/>
            <a:ext cx="29625925" cy="1086326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476" y="658813"/>
            <a:ext cx="7405688" cy="1404461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658813"/>
            <a:ext cx="22067837" cy="140446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95250" y="15998825"/>
            <a:ext cx="32766000" cy="490538"/>
          </a:xfrm>
          <a:prstGeom prst="rect">
            <a:avLst/>
          </a:prstGeom>
          <a:noFill/>
          <a:ln w="9525">
            <a:noFill/>
            <a:miter lim="800000"/>
            <a:headEnd/>
            <a:tailEnd/>
          </a:ln>
          <a:effectLst/>
        </p:spPr>
        <p:txBody>
          <a:bodyPr lIns="58561" tIns="29280" rIns="58561" bIns="29280">
            <a:spAutoFit/>
          </a:bodyPr>
          <a:lstStyle/>
          <a:p>
            <a:pPr algn="ctr" defTabSz="585788" fontAlgn="ctr">
              <a:spcBef>
                <a:spcPct val="0"/>
              </a:spcBef>
              <a:buFontTx/>
              <a:buNone/>
              <a:defRPr/>
            </a:pPr>
            <a:r>
              <a:rPr lang="en-US" sz="2800" b="1" dirty="0" smtClean="0">
                <a:solidFill>
                  <a:srgbClr val="000066"/>
                </a:solidFill>
                <a:cs typeface="Arial" charset="0"/>
              </a:rPr>
              <a:t>53rd </a:t>
            </a:r>
            <a:r>
              <a:rPr lang="en-US" sz="2800" b="1" dirty="0">
                <a:solidFill>
                  <a:srgbClr val="000066"/>
                </a:solidFill>
                <a:cs typeface="Arial" charset="0"/>
              </a:rPr>
              <a:t>Annual Meeting of the Division of Plasma Physics, November </a:t>
            </a:r>
            <a:r>
              <a:rPr lang="en-US" sz="2800" b="1" dirty="0" smtClean="0">
                <a:solidFill>
                  <a:srgbClr val="000066"/>
                </a:solidFill>
                <a:cs typeface="Arial" charset="0"/>
              </a:rPr>
              <a:t>14 </a:t>
            </a:r>
            <a:r>
              <a:rPr lang="en-US" sz="2800" b="1" dirty="0">
                <a:solidFill>
                  <a:srgbClr val="000066"/>
                </a:solidFill>
                <a:cs typeface="Arial" charset="0"/>
              </a:rPr>
              <a:t>- </a:t>
            </a:r>
            <a:r>
              <a:rPr lang="en-US" sz="2800" b="1" dirty="0" smtClean="0">
                <a:solidFill>
                  <a:srgbClr val="000066"/>
                </a:solidFill>
                <a:cs typeface="Arial" charset="0"/>
              </a:rPr>
              <a:t>18, 2011,</a:t>
            </a:r>
            <a:r>
              <a:rPr lang="en-US" sz="2800" b="1" baseline="0" dirty="0" smtClean="0">
                <a:solidFill>
                  <a:srgbClr val="000066"/>
                </a:solidFill>
                <a:cs typeface="Arial" charset="0"/>
              </a:rPr>
              <a:t> Salt Lake City</a:t>
            </a:r>
            <a:r>
              <a:rPr lang="en-US" sz="2800" b="1" dirty="0" smtClean="0">
                <a:solidFill>
                  <a:srgbClr val="000066"/>
                </a:solidFill>
                <a:cs typeface="Arial" charset="0"/>
              </a:rPr>
              <a:t>, Utah</a:t>
            </a:r>
            <a:endParaRPr lang="en-US" sz="2800" b="1" dirty="0">
              <a:solidFill>
                <a:srgbClr val="000066"/>
              </a:solidFill>
              <a:cs typeface="Arial" charset="0"/>
            </a:endParaRPr>
          </a:p>
        </p:txBody>
      </p:sp>
      <p:pic>
        <p:nvPicPr>
          <p:cNvPr id="2051" name="Picture 10" descr="bucky badger"/>
          <p:cNvPicPr>
            <a:picLocks noChangeAspect="1" noChangeArrowheads="1"/>
          </p:cNvPicPr>
          <p:nvPr/>
        </p:nvPicPr>
        <p:blipFill>
          <a:blip r:embed="rId13" cstate="print"/>
          <a:srcRect/>
          <a:stretch>
            <a:fillRect/>
          </a:stretch>
        </p:blipFill>
        <p:spPr bwMode="auto">
          <a:xfrm>
            <a:off x="542926" y="190500"/>
            <a:ext cx="2012706" cy="2095500"/>
          </a:xfrm>
          <a:prstGeom prst="rect">
            <a:avLst/>
          </a:prstGeom>
          <a:noFill/>
          <a:ln w="9525">
            <a:noFill/>
            <a:miter lim="800000"/>
            <a:headEnd/>
            <a:tailEnd/>
          </a:ln>
        </p:spPr>
      </p:pic>
      <p:pic>
        <p:nvPicPr>
          <p:cNvPr id="2052" name="Picture 11" descr="qhs"/>
          <p:cNvPicPr>
            <a:picLocks noChangeAspect="1" noChangeArrowheads="1"/>
          </p:cNvPicPr>
          <p:nvPr/>
        </p:nvPicPr>
        <p:blipFill>
          <a:blip r:embed="rId14" cstate="print"/>
          <a:srcRect/>
          <a:stretch>
            <a:fillRect/>
          </a:stretch>
        </p:blipFill>
        <p:spPr bwMode="auto">
          <a:xfrm>
            <a:off x="29718000" y="128590"/>
            <a:ext cx="3200400" cy="20462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3135313" rtl="0" eaLnBrk="0" fontAlgn="base" hangingPunct="0">
        <a:spcBef>
          <a:spcPct val="0"/>
        </a:spcBef>
        <a:spcAft>
          <a:spcPct val="0"/>
        </a:spcAft>
        <a:defRPr sz="15100">
          <a:solidFill>
            <a:schemeClr val="tx2"/>
          </a:solidFill>
          <a:latin typeface="+mj-lt"/>
          <a:ea typeface="+mj-ea"/>
          <a:cs typeface="+mj-cs"/>
        </a:defRPr>
      </a:lvl1pPr>
      <a:lvl2pPr algn="ctr" defTabSz="3135313" rtl="0" eaLnBrk="0" fontAlgn="base" hangingPunct="0">
        <a:spcBef>
          <a:spcPct val="0"/>
        </a:spcBef>
        <a:spcAft>
          <a:spcPct val="0"/>
        </a:spcAft>
        <a:defRPr sz="15100">
          <a:solidFill>
            <a:schemeClr val="tx2"/>
          </a:solidFill>
          <a:latin typeface="Times New Roman" pitchFamily="18" charset="0"/>
        </a:defRPr>
      </a:lvl2pPr>
      <a:lvl3pPr algn="ctr" defTabSz="3135313" rtl="0" eaLnBrk="0" fontAlgn="base" hangingPunct="0">
        <a:spcBef>
          <a:spcPct val="0"/>
        </a:spcBef>
        <a:spcAft>
          <a:spcPct val="0"/>
        </a:spcAft>
        <a:defRPr sz="15100">
          <a:solidFill>
            <a:schemeClr val="tx2"/>
          </a:solidFill>
          <a:latin typeface="Times New Roman" pitchFamily="18" charset="0"/>
        </a:defRPr>
      </a:lvl3pPr>
      <a:lvl4pPr algn="ctr" defTabSz="3135313" rtl="0" eaLnBrk="0" fontAlgn="base" hangingPunct="0">
        <a:spcBef>
          <a:spcPct val="0"/>
        </a:spcBef>
        <a:spcAft>
          <a:spcPct val="0"/>
        </a:spcAft>
        <a:defRPr sz="15100">
          <a:solidFill>
            <a:schemeClr val="tx2"/>
          </a:solidFill>
          <a:latin typeface="Times New Roman" pitchFamily="18" charset="0"/>
        </a:defRPr>
      </a:lvl4pPr>
      <a:lvl5pPr algn="ctr" defTabSz="3135313" rtl="0" eaLnBrk="0" fontAlgn="base" hangingPunct="0">
        <a:spcBef>
          <a:spcPct val="0"/>
        </a:spcBef>
        <a:spcAft>
          <a:spcPct val="0"/>
        </a:spcAft>
        <a:defRPr sz="15100">
          <a:solidFill>
            <a:schemeClr val="tx2"/>
          </a:solidFill>
          <a:latin typeface="Times New Roman" pitchFamily="18" charset="0"/>
        </a:defRPr>
      </a:lvl5pPr>
      <a:lvl6pPr marL="457200" algn="ctr" defTabSz="3135313" rtl="0" fontAlgn="base">
        <a:spcBef>
          <a:spcPct val="0"/>
        </a:spcBef>
        <a:spcAft>
          <a:spcPct val="0"/>
        </a:spcAft>
        <a:defRPr sz="15100">
          <a:solidFill>
            <a:schemeClr val="tx2"/>
          </a:solidFill>
          <a:latin typeface="Times New Roman" pitchFamily="18" charset="0"/>
        </a:defRPr>
      </a:lvl6pPr>
      <a:lvl7pPr marL="914400" algn="ctr" defTabSz="3135313" rtl="0" fontAlgn="base">
        <a:spcBef>
          <a:spcPct val="0"/>
        </a:spcBef>
        <a:spcAft>
          <a:spcPct val="0"/>
        </a:spcAft>
        <a:defRPr sz="15100">
          <a:solidFill>
            <a:schemeClr val="tx2"/>
          </a:solidFill>
          <a:latin typeface="Times New Roman" pitchFamily="18" charset="0"/>
        </a:defRPr>
      </a:lvl7pPr>
      <a:lvl8pPr marL="1371600" algn="ctr" defTabSz="3135313" rtl="0" fontAlgn="base">
        <a:spcBef>
          <a:spcPct val="0"/>
        </a:spcBef>
        <a:spcAft>
          <a:spcPct val="0"/>
        </a:spcAft>
        <a:defRPr sz="15100">
          <a:solidFill>
            <a:schemeClr val="tx2"/>
          </a:solidFill>
          <a:latin typeface="Times New Roman" pitchFamily="18" charset="0"/>
        </a:defRPr>
      </a:lvl8pPr>
      <a:lvl9pPr marL="1828800" algn="ctr" defTabSz="3135313" rtl="0" fontAlgn="base">
        <a:spcBef>
          <a:spcPct val="0"/>
        </a:spcBef>
        <a:spcAft>
          <a:spcPct val="0"/>
        </a:spcAft>
        <a:defRPr sz="15100">
          <a:solidFill>
            <a:schemeClr val="tx2"/>
          </a:solidFill>
          <a:latin typeface="Times New Roman" pitchFamily="18" charset="0"/>
        </a:defRPr>
      </a:lvl9pPr>
    </p:titleStyle>
    <p:bodyStyle>
      <a:lvl1pPr marL="1176338" indent="-1176338" algn="l" defTabSz="3135313" rtl="0" eaLnBrk="0" fontAlgn="base" hangingPunct="0">
        <a:spcBef>
          <a:spcPct val="20000"/>
        </a:spcBef>
        <a:spcAft>
          <a:spcPct val="0"/>
        </a:spcAft>
        <a:buChar char="•"/>
        <a:defRPr sz="11000">
          <a:solidFill>
            <a:schemeClr val="tx1"/>
          </a:solidFill>
          <a:latin typeface="+mn-lt"/>
          <a:ea typeface="+mn-ea"/>
          <a:cs typeface="+mn-cs"/>
        </a:defRPr>
      </a:lvl1pPr>
      <a:lvl2pPr marL="2547938" indent="-981075" algn="l" defTabSz="3135313" rtl="0" eaLnBrk="0" fontAlgn="base" hangingPunct="0">
        <a:spcBef>
          <a:spcPct val="20000"/>
        </a:spcBef>
        <a:spcAft>
          <a:spcPct val="0"/>
        </a:spcAft>
        <a:buChar char="–"/>
        <a:defRPr sz="9600">
          <a:solidFill>
            <a:schemeClr val="tx1"/>
          </a:solidFill>
          <a:latin typeface="+mn-lt"/>
        </a:defRPr>
      </a:lvl2pPr>
      <a:lvl3pPr marL="3919538" indent="-784225" algn="l" defTabSz="3135313" rtl="0" eaLnBrk="0" fontAlgn="base" hangingPunct="0">
        <a:spcBef>
          <a:spcPct val="20000"/>
        </a:spcBef>
        <a:spcAft>
          <a:spcPct val="0"/>
        </a:spcAft>
        <a:buChar char="•"/>
        <a:defRPr sz="8200">
          <a:solidFill>
            <a:schemeClr val="tx1"/>
          </a:solidFill>
          <a:latin typeface="+mn-lt"/>
        </a:defRPr>
      </a:lvl3pPr>
      <a:lvl4pPr marL="5486400" indent="-784225" algn="l" defTabSz="3135313" rtl="0" eaLnBrk="0" fontAlgn="base" hangingPunct="0">
        <a:spcBef>
          <a:spcPct val="20000"/>
        </a:spcBef>
        <a:spcAft>
          <a:spcPct val="0"/>
        </a:spcAft>
        <a:buChar char="–"/>
        <a:defRPr sz="6900">
          <a:solidFill>
            <a:schemeClr val="tx1"/>
          </a:solidFill>
          <a:latin typeface="+mn-lt"/>
        </a:defRPr>
      </a:lvl4pPr>
      <a:lvl5pPr marL="7053263" indent="-782638" algn="l" defTabSz="3135313" rtl="0" eaLnBrk="0" fontAlgn="base" hangingPunct="0">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oleObject" Target="../embeddings/oleObject1.bin"/><Relationship Id="rId39" Type="http://schemas.openxmlformats.org/officeDocument/2006/relationships/image" Target="../media/image19.png"/><Relationship Id="rId34" Type="http://schemas.openxmlformats.org/officeDocument/2006/relationships/image" Target="../media/image14.png"/><Relationship Id="rId42" Type="http://schemas.openxmlformats.org/officeDocument/2006/relationships/oleObject" Target="../embeddings/oleObject3.bin"/><Relationship Id="rId47" Type="http://schemas.openxmlformats.org/officeDocument/2006/relationships/image" Target="../media/image25.png"/><Relationship Id="rId50" Type="http://schemas.openxmlformats.org/officeDocument/2006/relationships/image" Target="../media/image28.png"/><Relationship Id="rId7" Type="http://schemas.openxmlformats.org/officeDocument/2006/relationships/image" Target="../media/image8.png"/><Relationship Id="rId12" Type="http://schemas.openxmlformats.org/officeDocument/2006/relationships/image" Target="../media/image13.jpeg"/><Relationship Id="rId33" Type="http://schemas.openxmlformats.org/officeDocument/2006/relationships/image" Target="../media/image29.png"/><Relationship Id="rId38" Type="http://schemas.openxmlformats.org/officeDocument/2006/relationships/image" Target="../media/image18.png"/><Relationship Id="rId46" Type="http://schemas.openxmlformats.org/officeDocument/2006/relationships/image" Target="../media/image22.png"/><Relationship Id="rId2" Type="http://schemas.openxmlformats.org/officeDocument/2006/relationships/slideLayout" Target="../slideLayouts/slideLayout7.xml"/><Relationship Id="rId16" Type="http://schemas.openxmlformats.org/officeDocument/2006/relationships/image" Target="../media/image4.wmf"/><Relationship Id="rId41" Type="http://schemas.openxmlformats.org/officeDocument/2006/relationships/image" Target="../media/image23.png"/><Relationship Id="rId54" Type="http://schemas.openxmlformats.org/officeDocument/2006/relationships/image" Target="../media/image32.png"/><Relationship Id="rId1" Type="http://schemas.openxmlformats.org/officeDocument/2006/relationships/vmlDrawing" Target="../drawings/vmlDrawing1.vml"/><Relationship Id="rId6" Type="http://schemas.openxmlformats.org/officeDocument/2006/relationships/image" Target="../media/image70.png"/><Relationship Id="rId11" Type="http://schemas.openxmlformats.org/officeDocument/2006/relationships/image" Target="../media/image12.jpeg"/><Relationship Id="rId37" Type="http://schemas.openxmlformats.org/officeDocument/2006/relationships/image" Target="../media/image17.png"/><Relationship Id="rId45" Type="http://schemas.openxmlformats.org/officeDocument/2006/relationships/image" Target="../media/image21.png"/><Relationship Id="rId53" Type="http://schemas.openxmlformats.org/officeDocument/2006/relationships/image" Target="../media/image30.png"/><Relationship Id="rId5" Type="http://schemas.openxmlformats.org/officeDocument/2006/relationships/image" Target="../media/image7.png"/><Relationship Id="rId15" Type="http://schemas.openxmlformats.org/officeDocument/2006/relationships/oleObject" Target="../embeddings/oleObject2.bin"/><Relationship Id="rId36" Type="http://schemas.openxmlformats.org/officeDocument/2006/relationships/image" Target="../media/image16.png"/><Relationship Id="rId49" Type="http://schemas.openxmlformats.org/officeDocument/2006/relationships/image" Target="../media/image27.png"/><Relationship Id="rId10" Type="http://schemas.openxmlformats.org/officeDocument/2006/relationships/image" Target="../media/image11.png"/><Relationship Id="rId44" Type="http://schemas.openxmlformats.org/officeDocument/2006/relationships/image" Target="../media/image20.png"/><Relationship Id="rId52" Type="http://schemas.openxmlformats.org/officeDocument/2006/relationships/image" Target="../media/image31.png"/><Relationship Id="rId4" Type="http://schemas.openxmlformats.org/officeDocument/2006/relationships/image" Target="../media/image6.png"/><Relationship Id="rId9" Type="http://schemas.openxmlformats.org/officeDocument/2006/relationships/image" Target="../media/image10.png"/><Relationship Id="rId14" Type="http://schemas.openxmlformats.org/officeDocument/2006/relationships/image" Target="../media/image3.wmf"/><Relationship Id="rId35" Type="http://schemas.openxmlformats.org/officeDocument/2006/relationships/image" Target="../media/image15.png"/><Relationship Id="rId43" Type="http://schemas.openxmlformats.org/officeDocument/2006/relationships/image" Target="../media/image5.wmf"/><Relationship Id="rId48" Type="http://schemas.openxmlformats.org/officeDocument/2006/relationships/image" Target="../media/image24.png"/><Relationship Id="rId8" Type="http://schemas.openxmlformats.org/officeDocument/2006/relationships/image" Target="../media/image9.png"/><Relationship Id="rId51" Type="http://schemas.openxmlformats.org/officeDocument/2006/relationships/image" Target="../media/image26.png"/><Relationship Id="rId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2" name="Picture 748"/>
          <p:cNvPicPr>
            <a:picLocks noChangeAspect="1" noChangeArrowheads="1"/>
          </p:cNvPicPr>
          <p:nvPr/>
        </p:nvPicPr>
        <p:blipFill rotWithShape="1">
          <a:blip r:embed="rId4">
            <a:extLst>
              <a:ext uri="{28A0092B-C50C-407E-A947-70E740481C1C}">
                <a14:useLocalDpi xmlns:a14="http://schemas.microsoft.com/office/drawing/2010/main" val="0"/>
              </a:ext>
            </a:extLst>
          </a:blip>
          <a:srcRect t="2684" r="6341"/>
          <a:stretch/>
        </p:blipFill>
        <p:spPr bwMode="auto">
          <a:xfrm>
            <a:off x="24314820" y="3963207"/>
            <a:ext cx="2997482" cy="23358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 name="Rectangle 3"/>
          <p:cNvSpPr txBox="1">
            <a:spLocks noChangeArrowheads="1"/>
          </p:cNvSpPr>
          <p:nvPr/>
        </p:nvSpPr>
        <p:spPr>
          <a:xfrm>
            <a:off x="15316442" y="14910324"/>
            <a:ext cx="5269926" cy="1087565"/>
          </a:xfrm>
          <a:prstGeom prst="rect">
            <a:avLst/>
          </a:prstGeom>
        </p:spPr>
        <p:txBody>
          <a:bodyPr/>
          <a:lstStyle/>
          <a:p>
            <a:pPr marL="112713" lvl="0" indent="-112713">
              <a:spcBef>
                <a:spcPct val="20000"/>
              </a:spcBef>
              <a:buFont typeface="Arial" pitchFamily="34" charset="0"/>
              <a:buChar char="•"/>
              <a:defRPr/>
            </a:pPr>
            <a:r>
              <a:rPr lang="en-US" dirty="0" smtClean="0"/>
              <a:t>When                             the total flow will move approximately along the symmetry direction.</a:t>
            </a:r>
          </a:p>
          <a:p>
            <a:pPr marL="112713" lvl="0" indent="-112713">
              <a:spcBef>
                <a:spcPct val="20000"/>
              </a:spcBef>
              <a:buFont typeface="Arial" pitchFamily="34" charset="0"/>
              <a:buChar char="•"/>
              <a:defRPr/>
            </a:pPr>
            <a:r>
              <a:rPr lang="en-US" dirty="0" smtClean="0"/>
              <a:t>For small values of </a:t>
            </a:r>
            <a:r>
              <a:rPr lang="en-US" dirty="0" err="1" smtClean="0"/>
              <a:t>E</a:t>
            </a:r>
            <a:r>
              <a:rPr lang="en-US" baseline="-25000" dirty="0" err="1" smtClean="0"/>
              <a:t>r</a:t>
            </a:r>
            <a:r>
              <a:rPr lang="en-US" dirty="0" smtClean="0"/>
              <a:t> PENTA predicts flows will move in the direction of symmetry.</a:t>
            </a:r>
            <a:endParaRPr lang="en-US" dirty="0"/>
          </a:p>
        </p:txBody>
      </p:sp>
      <p:pic>
        <p:nvPicPr>
          <p:cNvPr id="1483" name="Picture 45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82114" y="12464869"/>
            <a:ext cx="32004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 name="Rectangle 3"/>
          <p:cNvSpPr txBox="1">
            <a:spLocks noChangeArrowheads="1"/>
          </p:cNvSpPr>
          <p:nvPr/>
        </p:nvSpPr>
        <p:spPr>
          <a:xfrm>
            <a:off x="23650726" y="12382281"/>
            <a:ext cx="2852729" cy="556995"/>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sz="1200" dirty="0" smtClean="0"/>
              <a:t>V</a:t>
            </a:r>
            <a:r>
              <a:rPr lang="en-US" sz="1200" baseline="-25000" dirty="0" smtClean="0"/>
              <a:t>||</a:t>
            </a:r>
            <a:r>
              <a:rPr lang="en-US" sz="1200" dirty="0" smtClean="0"/>
              <a:t> Calculated Using PENTA</a:t>
            </a:r>
          </a:p>
        </p:txBody>
      </p:sp>
      <mc:AlternateContent xmlns:mc="http://schemas.openxmlformats.org/markup-compatibility/2006" xmlns:a14="http://schemas.microsoft.com/office/drawing/2010/main">
        <mc:Choice Requires="a14">
          <p:sp>
            <p:nvSpPr>
              <p:cNvPr id="135" name="Rectangle 3"/>
              <p:cNvSpPr txBox="1">
                <a:spLocks noChangeArrowheads="1"/>
              </p:cNvSpPr>
              <p:nvPr/>
            </p:nvSpPr>
            <p:spPr>
              <a:xfrm>
                <a:off x="9520975" y="10214694"/>
                <a:ext cx="5481451" cy="2361522"/>
              </a:xfrm>
              <a:prstGeom prst="rect">
                <a:avLst/>
              </a:prstGeom>
            </p:spPr>
            <p:txBody>
              <a:bodyPr/>
              <a:lstStyle/>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Particle flux is not inherently </a:t>
                </a:r>
                <a:r>
                  <a:rPr lang="en-US" dirty="0" err="1" smtClean="0"/>
                  <a:t>ambipolar</a:t>
                </a:r>
                <a:r>
                  <a:rPr lang="en-US" dirty="0" smtClean="0"/>
                  <a:t> in devices with significant non-symmetric magnetic field components .</a:t>
                </a:r>
                <a:endParaRPr lang="en-US" dirty="0"/>
              </a:p>
              <a:p>
                <a:pPr marL="112713" lvl="0" indent="-112713">
                  <a:spcBef>
                    <a:spcPct val="20000"/>
                  </a:spcBef>
                  <a:buFont typeface="Arial" pitchFamily="34" charset="0"/>
                  <a:buChar char="•"/>
                  <a:defRPr/>
                </a:pPr>
                <a:r>
                  <a:rPr lang="en-US" dirty="0" err="1" smtClean="0"/>
                  <a:t>E</a:t>
                </a:r>
                <a:r>
                  <a:rPr lang="en-US" baseline="-25000" dirty="0" err="1" smtClean="0"/>
                  <a:t>r</a:t>
                </a:r>
                <a:r>
                  <a:rPr lang="en-US" dirty="0" smtClean="0"/>
                  <a:t> is determined from the </a:t>
                </a:r>
                <a:r>
                  <a:rPr lang="en-US" dirty="0" err="1" smtClean="0"/>
                  <a:t>ambipolarity</a:t>
                </a:r>
                <a:r>
                  <a:rPr lang="en-US" dirty="0" smtClean="0"/>
                  <a:t> condition:  </a:t>
                </a:r>
                <a14:m>
                  <m:oMath xmlns:m="http://schemas.openxmlformats.org/officeDocument/2006/math">
                    <m:sSub>
                      <m:sSubPr>
                        <m:ctrlPr>
                          <a:rPr lang="el-GR" i="1">
                            <a:latin typeface="Cambria Math"/>
                            <a:ea typeface="Cambria Math"/>
                          </a:rPr>
                        </m:ctrlPr>
                      </m:sSubPr>
                      <m:e>
                        <m:r>
                          <m:rPr>
                            <m:sty m:val="p"/>
                          </m:rPr>
                          <a:rPr lang="el-GR" i="1">
                            <a:latin typeface="Cambria Math"/>
                            <a:ea typeface="Cambria Math"/>
                          </a:rPr>
                          <m:t>Γ</m:t>
                        </m:r>
                      </m:e>
                      <m:sub>
                        <m:r>
                          <a:rPr lang="en-US" i="1">
                            <a:latin typeface="Cambria Math"/>
                            <a:ea typeface="Cambria Math"/>
                          </a:rPr>
                          <m:t>𝑒</m:t>
                        </m:r>
                      </m:sub>
                    </m:sSub>
                    <m:d>
                      <m:dPr>
                        <m:ctrlPr>
                          <a:rPr lang="en-US" i="1">
                            <a:latin typeface="Cambria Math"/>
                            <a:ea typeface="Cambria Math"/>
                          </a:rPr>
                        </m:ctrlPr>
                      </m:dPr>
                      <m:e>
                        <m:sSub>
                          <m:sSubPr>
                            <m:ctrlPr>
                              <a:rPr lang="en-US" i="1">
                                <a:latin typeface="Cambria Math"/>
                                <a:ea typeface="Cambria Math"/>
                              </a:rPr>
                            </m:ctrlPr>
                          </m:sSubPr>
                          <m:e>
                            <m:r>
                              <a:rPr lang="en-US" i="1">
                                <a:latin typeface="Cambria Math"/>
                                <a:ea typeface="Cambria Math"/>
                              </a:rPr>
                              <m:t>𝐸</m:t>
                            </m:r>
                          </m:e>
                          <m:sub>
                            <m:r>
                              <a:rPr lang="en-US" i="1">
                                <a:latin typeface="Cambria Math"/>
                                <a:ea typeface="Cambria Math"/>
                              </a:rPr>
                              <m:t>𝑟</m:t>
                            </m:r>
                          </m:sub>
                        </m:sSub>
                      </m:e>
                    </m:d>
                    <m:r>
                      <a:rPr lang="en-US" i="1">
                        <a:latin typeface="Cambria Math"/>
                        <a:ea typeface="Cambria Math"/>
                      </a:rPr>
                      <m:t>=</m:t>
                    </m:r>
                    <m:nary>
                      <m:naryPr>
                        <m:chr m:val="∑"/>
                        <m:supHide m:val="on"/>
                        <m:ctrlPr>
                          <a:rPr lang="en-US" i="1">
                            <a:latin typeface="Cambria Math"/>
                            <a:ea typeface="Cambria Math"/>
                          </a:rPr>
                        </m:ctrlPr>
                      </m:naryPr>
                      <m:sub>
                        <m:r>
                          <m:rPr>
                            <m:brk m:alnAt="7"/>
                          </m:rPr>
                          <a:rPr lang="en-US" i="1">
                            <a:latin typeface="Cambria Math"/>
                            <a:ea typeface="Cambria Math"/>
                          </a:rPr>
                          <m:t>𝑠</m:t>
                        </m:r>
                      </m:sub>
                      <m:sup/>
                      <m:e>
                        <m:sSub>
                          <m:sSubPr>
                            <m:ctrlPr>
                              <a:rPr lang="en-US" i="1">
                                <a:latin typeface="Cambria Math"/>
                                <a:ea typeface="Cambria Math"/>
                              </a:rPr>
                            </m:ctrlPr>
                          </m:sSubPr>
                          <m:e>
                            <m:r>
                              <a:rPr lang="en-US" i="1">
                                <a:latin typeface="Cambria Math"/>
                                <a:ea typeface="Cambria Math"/>
                              </a:rPr>
                              <m:t>𝑍</m:t>
                            </m:r>
                          </m:e>
                          <m:sub>
                            <m:r>
                              <a:rPr lang="en-US" i="1">
                                <a:latin typeface="Cambria Math"/>
                                <a:ea typeface="Cambria Math"/>
                              </a:rPr>
                              <m:t>𝑠</m:t>
                            </m:r>
                          </m:sub>
                        </m:sSub>
                        <m:r>
                          <a:rPr lang="en-US" i="1">
                            <a:latin typeface="Cambria Math"/>
                            <a:ea typeface="Cambria Math"/>
                          </a:rPr>
                          <m:t> </m:t>
                        </m:r>
                        <m:sSub>
                          <m:sSubPr>
                            <m:ctrlPr>
                              <a:rPr lang="en-US" i="1">
                                <a:latin typeface="Cambria Math"/>
                                <a:ea typeface="Cambria Math"/>
                              </a:rPr>
                            </m:ctrlPr>
                          </m:sSubPr>
                          <m:e>
                            <m:r>
                              <m:rPr>
                                <m:sty m:val="p"/>
                              </m:rPr>
                              <a:rPr lang="el-GR" i="1">
                                <a:latin typeface="Cambria Math"/>
                                <a:ea typeface="Cambria Math"/>
                              </a:rPr>
                              <m:t>Γ</m:t>
                            </m:r>
                          </m:e>
                          <m:sub>
                            <m:r>
                              <a:rPr lang="en-US" i="1">
                                <a:latin typeface="Cambria Math"/>
                                <a:ea typeface="Cambria Math"/>
                              </a:rPr>
                              <m:t>𝑠</m:t>
                            </m:r>
                          </m:sub>
                        </m:sSub>
                      </m:e>
                    </m:nary>
                    <m:d>
                      <m:dPr>
                        <m:ctrlPr>
                          <a:rPr lang="en-US" i="1">
                            <a:latin typeface="Cambria Math"/>
                            <a:ea typeface="Cambria Math"/>
                          </a:rPr>
                        </m:ctrlPr>
                      </m:dPr>
                      <m:e>
                        <m:sSub>
                          <m:sSubPr>
                            <m:ctrlPr>
                              <a:rPr lang="en-US" i="1">
                                <a:latin typeface="Cambria Math"/>
                                <a:ea typeface="Cambria Math"/>
                              </a:rPr>
                            </m:ctrlPr>
                          </m:sSubPr>
                          <m:e>
                            <m:r>
                              <a:rPr lang="en-US" i="1">
                                <a:latin typeface="Cambria Math"/>
                                <a:ea typeface="Cambria Math"/>
                              </a:rPr>
                              <m:t>𝐸</m:t>
                            </m:r>
                          </m:e>
                          <m:sub>
                            <m:r>
                              <a:rPr lang="en-US" i="1">
                                <a:latin typeface="Cambria Math"/>
                                <a:ea typeface="Cambria Math"/>
                              </a:rPr>
                              <m:t>𝑟</m:t>
                            </m:r>
                          </m:sub>
                        </m:sSub>
                      </m:e>
                    </m:d>
                    <m:r>
                      <a:rPr lang="en-US" b="0" i="1" smtClean="0">
                        <a:latin typeface="Cambria Math"/>
                        <a:ea typeface="Cambria Math"/>
                      </a:rPr>
                      <m:t>.</m:t>
                    </m:r>
                  </m:oMath>
                </a14:m>
                <a:endParaRPr lang="en-US" dirty="0" smtClean="0"/>
              </a:p>
              <a:p>
                <a:pPr marL="112713" lvl="0" indent="-112713">
                  <a:spcBef>
                    <a:spcPct val="20000"/>
                  </a:spcBef>
                  <a:buFont typeface="Arial" pitchFamily="34" charset="0"/>
                  <a:buChar char="•"/>
                  <a:defRPr/>
                </a:pPr>
                <a:r>
                  <a:rPr lang="en-US" dirty="0" smtClean="0"/>
                  <a:t>This equation can have multiple solutions (roots).</a:t>
                </a:r>
              </a:p>
              <a:p>
                <a:pPr marL="109538" indent="-109538"/>
                <a:r>
                  <a:rPr lang="en-US" dirty="0">
                    <a:latin typeface="Arial" pitchFamily="34" charset="0"/>
                    <a:cs typeface="Arial" pitchFamily="34" charset="0"/>
                  </a:rPr>
                  <a:t>The peak in the electron flux at </a:t>
                </a:r>
                <a:r>
                  <a:rPr lang="en-US" dirty="0" err="1">
                    <a:latin typeface="Arial" pitchFamily="34" charset="0"/>
                    <a:cs typeface="Arial" pitchFamily="34" charset="0"/>
                  </a:rPr>
                  <a:t>E</a:t>
                </a:r>
                <a:r>
                  <a:rPr lang="en-US" baseline="-25000" dirty="0" err="1">
                    <a:latin typeface="Arial" pitchFamily="34" charset="0"/>
                    <a:cs typeface="Arial" pitchFamily="34" charset="0"/>
                  </a:rPr>
                  <a:t>r</a:t>
                </a:r>
                <a:r>
                  <a:rPr lang="en-US" dirty="0">
                    <a:latin typeface="Arial" pitchFamily="34" charset="0"/>
                    <a:cs typeface="Arial" pitchFamily="34" charset="0"/>
                  </a:rPr>
                  <a:t>=0 is a result of 1/</a:t>
                </a:r>
                <a:r>
                  <a:rPr lang="el-GR" b="1" dirty="0">
                    <a:latin typeface="GreekS"/>
                    <a:cs typeface="GreekS"/>
                  </a:rPr>
                  <a:t>ν</a:t>
                </a:r>
                <a:r>
                  <a:rPr lang="en-US" dirty="0">
                    <a:latin typeface="Arial" pitchFamily="34" charset="0"/>
                    <a:cs typeface="Arial" pitchFamily="34" charset="0"/>
                  </a:rPr>
                  <a:t> transport</a:t>
                </a:r>
              </a:p>
              <a:p>
                <a:pPr marL="112713" lvl="0" indent="-112713">
                  <a:spcBef>
                    <a:spcPct val="20000"/>
                  </a:spcBef>
                  <a:buFont typeface="Arial" pitchFamily="34" charset="0"/>
                  <a:buChar char="•"/>
                  <a:defRPr/>
                </a:pPr>
                <a:endParaRPr lang="en-US" sz="1800" dirty="0"/>
              </a:p>
            </p:txBody>
          </p:sp>
        </mc:Choice>
        <mc:Fallback xmlns="">
          <p:sp>
            <p:nvSpPr>
              <p:cNvPr id="135" name="Rectangle 3"/>
              <p:cNvSpPr txBox="1">
                <a:spLocks noRot="1" noChangeAspect="1" noMove="1" noResize="1" noEditPoints="1" noAdjustHandles="1" noChangeArrowheads="1" noChangeShapeType="1" noTextEdit="1"/>
              </p:cNvSpPr>
              <p:nvPr/>
            </p:nvSpPr>
            <p:spPr>
              <a:xfrm>
                <a:off x="9520975" y="10214694"/>
                <a:ext cx="5481451" cy="2361522"/>
              </a:xfrm>
              <a:prstGeom prst="rect">
                <a:avLst/>
              </a:prstGeom>
              <a:blipFill rotWithShape="1">
                <a:blip r:embed="rId6"/>
                <a:stretch>
                  <a:fillRect l="-445" t="-775"/>
                </a:stretch>
              </a:blipFill>
            </p:spPr>
            <p:txBody>
              <a:bodyPr/>
              <a:lstStyle/>
              <a:p>
                <a:r>
                  <a:rPr lang="en-US">
                    <a:noFill/>
                  </a:rPr>
                  <a:t> </a:t>
                </a:r>
              </a:p>
            </p:txBody>
          </p:sp>
        </mc:Fallback>
      </mc:AlternateContent>
      <p:sp>
        <p:nvSpPr>
          <p:cNvPr id="126" name="Text Box 177"/>
          <p:cNvSpPr txBox="1">
            <a:spLocks noChangeArrowheads="1"/>
          </p:cNvSpPr>
          <p:nvPr/>
        </p:nvSpPr>
        <p:spPr bwMode="auto">
          <a:xfrm>
            <a:off x="28367194" y="8453518"/>
            <a:ext cx="2597027" cy="3982629"/>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magnitude of    has a minima in the middle of the neutral beam</a:t>
            </a:r>
          </a:p>
          <a:p>
            <a:pPr marL="119063" indent="-119063"/>
            <a:r>
              <a:rPr lang="en-US" dirty="0" smtClean="0"/>
              <a:t>   changes direction across the view/beam intersection volume measured by the CHERS views of the core.</a:t>
            </a:r>
          </a:p>
          <a:p>
            <a:pPr marL="119063" indent="-119063"/>
            <a:r>
              <a:rPr lang="en-US" dirty="0" smtClean="0"/>
              <a:t>New views are being developed to measure </a:t>
            </a:r>
            <a:r>
              <a:rPr lang="en-US" dirty="0"/>
              <a:t>the </a:t>
            </a:r>
            <a:r>
              <a:rPr lang="en-US" dirty="0" smtClean="0"/>
              <a:t>Pfirsch-Schlüter flow to better resolve </a:t>
            </a:r>
            <a:r>
              <a:rPr lang="en-US" dirty="0" err="1" smtClean="0"/>
              <a:t>E</a:t>
            </a:r>
            <a:r>
              <a:rPr lang="en-US" baseline="-25000" dirty="0" err="1" smtClean="0"/>
              <a:t>r</a:t>
            </a:r>
            <a:r>
              <a:rPr lang="en-US" dirty="0" smtClean="0"/>
              <a:t> in the core.</a:t>
            </a:r>
          </a:p>
          <a:p>
            <a:pPr marL="119063" indent="-119063"/>
            <a:endParaRPr lang="en-US" dirty="0"/>
          </a:p>
          <a:p>
            <a:pPr marL="119063" indent="-119063">
              <a:spcBef>
                <a:spcPct val="20000"/>
              </a:spcBef>
              <a:buFontTx/>
              <a:buChar char="•"/>
            </a:pPr>
            <a:endParaRPr lang="en-US" dirty="0" smtClean="0"/>
          </a:p>
        </p:txBody>
      </p:sp>
      <p:pic>
        <p:nvPicPr>
          <p:cNvPr id="1546" name="Picture 5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15346" y="7919962"/>
            <a:ext cx="3200400" cy="236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52" name="Picture 5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42025" y="3749881"/>
            <a:ext cx="3200400" cy="233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7" name="Picture 414"/>
          <p:cNvPicPr>
            <a:picLocks noChangeAspect="1" noChangeArrowheads="1"/>
          </p:cNvPicPr>
          <p:nvPr/>
        </p:nvPicPr>
        <p:blipFill rotWithShape="1">
          <a:blip r:embed="rId9">
            <a:extLst>
              <a:ext uri="{28A0092B-C50C-407E-A947-70E740481C1C}">
                <a14:useLocalDpi xmlns:a14="http://schemas.microsoft.com/office/drawing/2010/main" val="0"/>
              </a:ext>
            </a:extLst>
          </a:blip>
          <a:srcRect t="6535"/>
          <a:stretch/>
        </p:blipFill>
        <p:spPr bwMode="auto">
          <a:xfrm>
            <a:off x="9340425" y="3818978"/>
            <a:ext cx="3200400" cy="2243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1" name="Group 100"/>
          <p:cNvGrpSpPr/>
          <p:nvPr/>
        </p:nvGrpSpPr>
        <p:grpSpPr>
          <a:xfrm>
            <a:off x="11697548" y="12279074"/>
            <a:ext cx="3148666" cy="2554485"/>
            <a:chOff x="15611807" y="10169128"/>
            <a:chExt cx="2679360" cy="2243554"/>
          </a:xfrm>
        </p:grpSpPr>
        <p:grpSp>
          <p:nvGrpSpPr>
            <p:cNvPr id="255" name="Group 254"/>
            <p:cNvGrpSpPr/>
            <p:nvPr/>
          </p:nvGrpSpPr>
          <p:grpSpPr>
            <a:xfrm>
              <a:off x="15611807" y="10169128"/>
              <a:ext cx="2679360" cy="2243554"/>
              <a:chOff x="12350427" y="9280524"/>
              <a:chExt cx="2679360" cy="2243554"/>
            </a:xfrm>
          </p:grpSpPr>
          <p:grpSp>
            <p:nvGrpSpPr>
              <p:cNvPr id="200" name="Group 199"/>
              <p:cNvGrpSpPr/>
              <p:nvPr/>
            </p:nvGrpSpPr>
            <p:grpSpPr>
              <a:xfrm>
                <a:off x="12362787" y="9280524"/>
                <a:ext cx="2667000" cy="2243554"/>
                <a:chOff x="19278599" y="3352800"/>
                <a:chExt cx="2667000" cy="2243554"/>
              </a:xfrm>
            </p:grpSpPr>
            <p:pic>
              <p:nvPicPr>
                <p:cNvPr id="201" name="Picture 92"/>
                <p:cNvPicPr>
                  <a:picLocks noChangeAspect="1" noChangeArrowheads="1"/>
                </p:cNvPicPr>
                <p:nvPr/>
              </p:nvPicPr>
              <p:blipFill>
                <a:blip r:embed="rId10" cstate="print"/>
                <a:srcRect/>
                <a:stretch>
                  <a:fillRect/>
                </a:stretch>
              </p:blipFill>
              <p:spPr bwMode="auto">
                <a:xfrm>
                  <a:off x="19278599" y="3511923"/>
                  <a:ext cx="2667000" cy="2000250"/>
                </a:xfrm>
                <a:prstGeom prst="rect">
                  <a:avLst/>
                </a:prstGeom>
                <a:noFill/>
                <a:ln w="9525">
                  <a:noFill/>
                  <a:miter lim="800000"/>
                  <a:headEnd/>
                  <a:tailEnd/>
                </a:ln>
                <a:effectLst/>
              </p:spPr>
            </p:pic>
            <p:cxnSp>
              <p:nvCxnSpPr>
                <p:cNvPr id="206" name="Straight Arrow Connector 205"/>
                <p:cNvCxnSpPr>
                  <a:endCxn id="210" idx="2"/>
                </p:cNvCxnSpPr>
                <p:nvPr/>
              </p:nvCxnSpPr>
              <p:spPr bwMode="auto">
                <a:xfrm flipV="1">
                  <a:off x="20401429" y="4388920"/>
                  <a:ext cx="390526" cy="375823"/>
                </a:xfrm>
                <a:prstGeom prst="straightConnector1">
                  <a:avLst/>
                </a:prstGeom>
                <a:noFill/>
                <a:ln w="25400" cap="flat" cmpd="sng" algn="ctr">
                  <a:solidFill>
                    <a:schemeClr val="tx1"/>
                  </a:solidFill>
                  <a:prstDash val="solid"/>
                  <a:round/>
                  <a:headEnd type="none" w="med" len="med"/>
                  <a:tailEnd type="arrow"/>
                </a:ln>
                <a:effectLst/>
              </p:spPr>
            </p:cxnSp>
            <p:cxnSp>
              <p:nvCxnSpPr>
                <p:cNvPr id="208" name="Straight Arrow Connector 207"/>
                <p:cNvCxnSpPr/>
                <p:nvPr/>
              </p:nvCxnSpPr>
              <p:spPr bwMode="auto">
                <a:xfrm rot="10800000">
                  <a:off x="20525255" y="4221818"/>
                  <a:ext cx="209550" cy="185736"/>
                </a:xfrm>
                <a:prstGeom prst="straightConnector1">
                  <a:avLst/>
                </a:prstGeom>
                <a:noFill/>
                <a:ln w="25400" cap="flat" cmpd="sng" algn="ctr">
                  <a:solidFill>
                    <a:schemeClr val="tx1"/>
                  </a:solidFill>
                  <a:prstDash val="solid"/>
                  <a:round/>
                  <a:headEnd type="none" w="med" len="med"/>
                  <a:tailEnd type="arrow"/>
                </a:ln>
                <a:effectLst/>
              </p:spPr>
            </p:cxnSp>
            <p:cxnSp>
              <p:nvCxnSpPr>
                <p:cNvPr id="209" name="Straight Arrow Connector 208"/>
                <p:cNvCxnSpPr/>
                <p:nvPr/>
              </p:nvCxnSpPr>
              <p:spPr bwMode="auto">
                <a:xfrm rot="5400000" flipH="1" flipV="1">
                  <a:off x="20201405" y="4412317"/>
                  <a:ext cx="542925" cy="161925"/>
                </a:xfrm>
                <a:prstGeom prst="straightConnector1">
                  <a:avLst/>
                </a:prstGeom>
                <a:noFill/>
                <a:ln w="25400" cap="flat" cmpd="sng" algn="ctr">
                  <a:solidFill>
                    <a:schemeClr val="tx1"/>
                  </a:solidFill>
                  <a:prstDash val="solid"/>
                  <a:round/>
                  <a:headEnd type="none" w="med" len="med"/>
                  <a:tailEnd type="arrow"/>
                </a:ln>
                <a:effectLst/>
              </p:spPr>
            </p:cxnSp>
            <p:sp>
              <p:nvSpPr>
                <p:cNvPr id="210" name="TextBox 209"/>
                <p:cNvSpPr txBox="1"/>
                <p:nvPr/>
              </p:nvSpPr>
              <p:spPr>
                <a:xfrm>
                  <a:off x="20553830" y="4050366"/>
                  <a:ext cx="476250" cy="338554"/>
                </a:xfrm>
                <a:prstGeom prst="rect">
                  <a:avLst/>
                </a:prstGeom>
                <a:noFill/>
              </p:spPr>
              <p:txBody>
                <a:bodyPr wrap="square" rtlCol="0">
                  <a:spAutoFit/>
                </a:bodyPr>
                <a:lstStyle/>
                <a:p>
                  <a:pPr>
                    <a:buNone/>
                  </a:pPr>
                  <a:r>
                    <a:rPr lang="en-US" b="1" dirty="0" smtClean="0"/>
                    <a:t>V</a:t>
                  </a:r>
                  <a:r>
                    <a:rPr lang="en-US" baseline="-25000" dirty="0" smtClean="0"/>
                    <a:t>┴</a:t>
                  </a:r>
                  <a:endParaRPr lang="en-US" baseline="30000" dirty="0"/>
                </a:p>
              </p:txBody>
            </p:sp>
            <p:sp>
              <p:nvSpPr>
                <p:cNvPr id="215" name="TextBox 214"/>
                <p:cNvSpPr txBox="1"/>
                <p:nvPr/>
              </p:nvSpPr>
              <p:spPr>
                <a:xfrm>
                  <a:off x="20204672" y="4371496"/>
                  <a:ext cx="619125" cy="338554"/>
                </a:xfrm>
                <a:prstGeom prst="rect">
                  <a:avLst/>
                </a:prstGeom>
                <a:noFill/>
              </p:spPr>
              <p:txBody>
                <a:bodyPr wrap="square" rtlCol="0">
                  <a:spAutoFit/>
                </a:bodyPr>
                <a:lstStyle/>
                <a:p>
                  <a:pPr>
                    <a:buNone/>
                  </a:pPr>
                  <a:r>
                    <a:rPr lang="en-US" b="1" dirty="0" smtClean="0"/>
                    <a:t>V</a:t>
                  </a:r>
                  <a:endParaRPr lang="en-US" b="1" baseline="30000" dirty="0"/>
                </a:p>
              </p:txBody>
            </p:sp>
            <p:sp>
              <p:nvSpPr>
                <p:cNvPr id="227" name="TextBox 226"/>
                <p:cNvSpPr txBox="1"/>
                <p:nvPr/>
              </p:nvSpPr>
              <p:spPr>
                <a:xfrm>
                  <a:off x="20515729" y="4564716"/>
                  <a:ext cx="733425" cy="338554"/>
                </a:xfrm>
                <a:prstGeom prst="rect">
                  <a:avLst/>
                </a:prstGeom>
                <a:noFill/>
              </p:spPr>
              <p:txBody>
                <a:bodyPr wrap="square" rtlCol="0">
                  <a:spAutoFit/>
                </a:bodyPr>
                <a:lstStyle/>
                <a:p>
                  <a:pPr>
                    <a:buNone/>
                  </a:pPr>
                  <a:r>
                    <a:rPr lang="en-US" b="1" dirty="0" smtClean="0"/>
                    <a:t>V</a:t>
                  </a:r>
                  <a:r>
                    <a:rPr lang="en-US" b="1" baseline="-25000" dirty="0" smtClean="0"/>
                    <a:t>||</a:t>
                  </a:r>
                  <a:endParaRPr lang="en-US" b="1" baseline="30000" dirty="0"/>
                </a:p>
              </p:txBody>
            </p:sp>
            <p:sp>
              <p:nvSpPr>
                <p:cNvPr id="229" name="TextBox 228"/>
                <p:cNvSpPr txBox="1"/>
                <p:nvPr/>
              </p:nvSpPr>
              <p:spPr>
                <a:xfrm>
                  <a:off x="20201406" y="5257800"/>
                  <a:ext cx="771524" cy="338554"/>
                </a:xfrm>
                <a:prstGeom prst="rect">
                  <a:avLst/>
                </a:prstGeom>
                <a:noFill/>
              </p:spPr>
              <p:txBody>
                <a:bodyPr wrap="square" rtlCol="0">
                  <a:spAutoFit/>
                </a:bodyPr>
                <a:lstStyle/>
                <a:p>
                  <a:pPr>
                    <a:buNone/>
                  </a:pPr>
                  <a:r>
                    <a:rPr lang="el-GR" dirty="0" smtClean="0"/>
                    <a:t>ζ</a:t>
                  </a:r>
                  <a:r>
                    <a:rPr lang="en-US" baseline="-25000" dirty="0" smtClean="0"/>
                    <a:t>Boozer</a:t>
                  </a:r>
                  <a:r>
                    <a:rPr lang="en-US" dirty="0" smtClean="0"/>
                    <a:t> </a:t>
                  </a:r>
                  <a:endParaRPr lang="en-US" dirty="0"/>
                </a:p>
              </p:txBody>
            </p:sp>
            <p:sp>
              <p:nvSpPr>
                <p:cNvPr id="230" name="TextBox 229"/>
                <p:cNvSpPr txBox="1"/>
                <p:nvPr/>
              </p:nvSpPr>
              <p:spPr>
                <a:xfrm>
                  <a:off x="19449905" y="3352800"/>
                  <a:ext cx="2425564" cy="338554"/>
                </a:xfrm>
                <a:prstGeom prst="rect">
                  <a:avLst/>
                </a:prstGeom>
                <a:noFill/>
              </p:spPr>
              <p:txBody>
                <a:bodyPr wrap="square" rtlCol="0">
                  <a:spAutoFit/>
                </a:bodyPr>
                <a:lstStyle/>
                <a:p>
                  <a:pPr>
                    <a:buNone/>
                  </a:pPr>
                  <a:r>
                    <a:rPr lang="en-US" dirty="0" smtClean="0"/>
                    <a:t>|B| and Velocity in HSX</a:t>
                  </a:r>
                  <a:endParaRPr lang="en-US" dirty="0"/>
                </a:p>
              </p:txBody>
            </p:sp>
          </p:grpSp>
          <p:sp>
            <p:nvSpPr>
              <p:cNvPr id="308" name="Rectangle 307"/>
              <p:cNvSpPr/>
              <p:nvPr/>
            </p:nvSpPr>
            <p:spPr>
              <a:xfrm rot="16200000">
                <a:off x="12154860" y="10141064"/>
                <a:ext cx="729687" cy="338554"/>
              </a:xfrm>
              <a:prstGeom prst="rect">
                <a:avLst/>
              </a:prstGeom>
            </p:spPr>
            <p:txBody>
              <a:bodyPr wrap="none">
                <a:spAutoFit/>
              </a:bodyPr>
              <a:lstStyle/>
              <a:p>
                <a:pPr>
                  <a:buNone/>
                </a:pPr>
                <a:r>
                  <a:rPr lang="el-GR" dirty="0" smtClean="0"/>
                  <a:t>θ</a:t>
                </a:r>
                <a:r>
                  <a:rPr lang="en-US" baseline="-25000" dirty="0" smtClean="0"/>
                  <a:t>Boozer</a:t>
                </a:r>
                <a:endParaRPr lang="en-US" baseline="-25000" dirty="0"/>
              </a:p>
            </p:txBody>
          </p:sp>
        </p:grpSp>
        <p:cxnSp>
          <p:nvCxnSpPr>
            <p:cNvPr id="141" name="Straight Arrow Connector 140"/>
            <p:cNvCxnSpPr/>
            <p:nvPr/>
          </p:nvCxnSpPr>
          <p:spPr bwMode="auto">
            <a:xfrm rot="5400000" flipH="1" flipV="1">
              <a:off x="16299180" y="11803380"/>
              <a:ext cx="224790" cy="217170"/>
            </a:xfrm>
            <a:prstGeom prst="straightConnector1">
              <a:avLst/>
            </a:prstGeom>
            <a:noFill/>
            <a:ln w="25400" cap="flat" cmpd="sng" algn="ctr">
              <a:solidFill>
                <a:schemeClr val="tx1"/>
              </a:solidFill>
              <a:prstDash val="solid"/>
              <a:round/>
              <a:headEnd type="none" w="med" len="med"/>
              <a:tailEnd type="arrow"/>
            </a:ln>
            <a:effectLst/>
          </p:spPr>
        </p:cxnSp>
      </p:grpSp>
      <p:sp>
        <p:nvSpPr>
          <p:cNvPr id="145" name="Text Box 177"/>
          <p:cNvSpPr txBox="1">
            <a:spLocks noChangeArrowheads="1"/>
          </p:cNvSpPr>
          <p:nvPr/>
        </p:nvSpPr>
        <p:spPr bwMode="auto">
          <a:xfrm>
            <a:off x="172972" y="11641441"/>
            <a:ext cx="9169844" cy="2209836"/>
          </a:xfrm>
          <a:prstGeom prst="rect">
            <a:avLst/>
          </a:prstGeom>
          <a:noFill/>
          <a:ln w="9525">
            <a:noFill/>
            <a:miter lim="800000"/>
            <a:headEnd/>
            <a:tailEnd/>
          </a:ln>
          <a:effectLst/>
        </p:spPr>
        <p:txBody>
          <a:bodyPr wrap="square">
            <a:spAutoFit/>
          </a:bodyPr>
          <a:lstStyle/>
          <a:p>
            <a:pPr marL="107950" indent="-107950">
              <a:buFont typeface="Arial" pitchFamily="34" charset="0"/>
              <a:buChar char="•"/>
            </a:pPr>
            <a:r>
              <a:rPr lang="en-US" dirty="0" smtClean="0"/>
              <a:t>Beam atoms charge exchange with plasma ions, causing spatially localized photon emission.</a:t>
            </a:r>
          </a:p>
          <a:p>
            <a:pPr marL="107950" indent="-107950">
              <a:buFont typeface="Arial" pitchFamily="34" charset="0"/>
              <a:buChar char="•"/>
            </a:pPr>
            <a:r>
              <a:rPr lang="en-US" dirty="0" smtClean="0"/>
              <a:t>The Doppler shift, Doppler broadening and strength of the emission are used to calculate velocity, temperature and density respectively.</a:t>
            </a:r>
          </a:p>
          <a:p>
            <a:pPr marL="107950" indent="-107950">
              <a:buFont typeface="Arial" pitchFamily="34" charset="0"/>
              <a:buChar char="•"/>
            </a:pPr>
            <a:r>
              <a:rPr lang="en-US" dirty="0" smtClean="0"/>
              <a:t> A series of shots are taken with the magnetic field in the clockwise direction and then the counter clockwise direction in order to reverse the flow.  This essentially doubles the measured Doppler shift and eliminates uncertainty in the position of the unshifted wavelength.</a:t>
            </a:r>
          </a:p>
          <a:p>
            <a:pPr marL="107950" lvl="1" indent="-107950">
              <a:buFont typeface="Arial" pitchFamily="34" charset="0"/>
              <a:buChar char="•"/>
            </a:pPr>
            <a:r>
              <a:rPr lang="en-US" dirty="0" smtClean="0"/>
              <a:t>For typical HSX ion temperatures (~50eV) the ion-ion collision times are short. (</a:t>
            </a:r>
            <a:r>
              <a:rPr lang="el-GR" dirty="0">
                <a:latin typeface="Times New Roman"/>
                <a:cs typeface="Times New Roman"/>
              </a:rPr>
              <a:t>τ</a:t>
            </a:r>
            <a:r>
              <a:rPr lang="en-US" baseline="-25000" dirty="0" smtClean="0"/>
              <a:t>E</a:t>
            </a:r>
            <a:r>
              <a:rPr lang="en-US" baseline="30000" dirty="0" smtClean="0"/>
              <a:t>C+6/p</a:t>
            </a:r>
            <a:r>
              <a:rPr lang="en-US" dirty="0" smtClean="0"/>
              <a:t>~3.0</a:t>
            </a:r>
            <a:r>
              <a:rPr lang="en-US" dirty="0" smtClean="0">
                <a:latin typeface="GreekC"/>
                <a:cs typeface="GreekC"/>
              </a:rPr>
              <a:t>m</a:t>
            </a:r>
            <a:r>
              <a:rPr lang="en-US" dirty="0" smtClean="0"/>
              <a:t>s </a:t>
            </a:r>
            <a:r>
              <a:rPr lang="en-US" dirty="0"/>
              <a:t>and </a:t>
            </a:r>
            <a:r>
              <a:rPr lang="en-US" dirty="0" err="1" smtClean="0">
                <a:latin typeface="Times New Roman"/>
                <a:cs typeface="Times New Roman"/>
              </a:rPr>
              <a:t>τ</a:t>
            </a:r>
            <a:r>
              <a:rPr lang="en-US" baseline="-25000" dirty="0" err="1" smtClean="0"/>
              <a:t>E</a:t>
            </a:r>
            <a:r>
              <a:rPr lang="en-US" baseline="30000" dirty="0" err="1" smtClean="0"/>
              <a:t>p</a:t>
            </a:r>
            <a:r>
              <a:rPr lang="en-US" baseline="30000" dirty="0" smtClean="0"/>
              <a:t>/C+6</a:t>
            </a:r>
            <a:r>
              <a:rPr lang="en-US" dirty="0" smtClean="0"/>
              <a:t>~40</a:t>
            </a:r>
            <a:r>
              <a:rPr lang="en-US" dirty="0" smtClean="0">
                <a:latin typeface="GreekC"/>
                <a:cs typeface="GreekC"/>
              </a:rPr>
              <a:t>m</a:t>
            </a:r>
            <a:r>
              <a:rPr lang="en-US" dirty="0" smtClean="0"/>
              <a:t>s)  Proton temperatures should be similar to the measured C</a:t>
            </a:r>
            <a:r>
              <a:rPr lang="en-US" baseline="30000" dirty="0" smtClean="0"/>
              <a:t>+6</a:t>
            </a:r>
            <a:r>
              <a:rPr lang="en-US" dirty="0" smtClean="0"/>
              <a:t> temperatures.</a:t>
            </a:r>
          </a:p>
        </p:txBody>
      </p:sp>
      <p:sp>
        <p:nvSpPr>
          <p:cNvPr id="1031" name="Text Box 107"/>
          <p:cNvSpPr txBox="1">
            <a:spLocks noChangeArrowheads="1"/>
          </p:cNvSpPr>
          <p:nvPr/>
        </p:nvSpPr>
        <p:spPr bwMode="auto">
          <a:xfrm>
            <a:off x="2625968" y="268160"/>
            <a:ext cx="27320631" cy="1107996"/>
          </a:xfrm>
          <a:prstGeom prst="rect">
            <a:avLst/>
          </a:prstGeom>
          <a:noFill/>
          <a:ln w="9525">
            <a:noFill/>
            <a:miter lim="800000"/>
            <a:headEnd/>
            <a:tailEnd/>
          </a:ln>
        </p:spPr>
        <p:txBody>
          <a:bodyPr wrap="square" anchor="ctr" anchorCtr="1">
            <a:spAutoFit/>
          </a:bodyPr>
          <a:lstStyle/>
          <a:p>
            <a:pPr algn="ctr">
              <a:buFontTx/>
              <a:buNone/>
            </a:pPr>
            <a:r>
              <a:rPr lang="en-US" sz="6600" b="1" dirty="0" smtClean="0"/>
              <a:t>Measuring and Predicting the Flow Velocity in the HSX Stellarator</a:t>
            </a:r>
            <a:endParaRPr lang="en-US" sz="6600" dirty="0"/>
          </a:p>
        </p:txBody>
      </p:sp>
      <p:sp>
        <p:nvSpPr>
          <p:cNvPr id="1032" name="Text Box 108"/>
          <p:cNvSpPr txBox="1">
            <a:spLocks noChangeArrowheads="1"/>
          </p:cNvSpPr>
          <p:nvPr/>
        </p:nvSpPr>
        <p:spPr bwMode="auto">
          <a:xfrm>
            <a:off x="0" y="1602222"/>
            <a:ext cx="32918400" cy="1128713"/>
          </a:xfrm>
          <a:prstGeom prst="rect">
            <a:avLst/>
          </a:prstGeom>
          <a:noFill/>
          <a:ln w="9525">
            <a:noFill/>
            <a:miter lim="800000"/>
            <a:headEnd/>
            <a:tailEnd/>
          </a:ln>
        </p:spPr>
        <p:txBody>
          <a:bodyPr>
            <a:spAutoFit/>
          </a:bodyPr>
          <a:lstStyle/>
          <a:p>
            <a:pPr algn="ctr">
              <a:spcBef>
                <a:spcPct val="0"/>
              </a:spcBef>
              <a:buFontTx/>
              <a:buNone/>
            </a:pPr>
            <a:r>
              <a:rPr lang="en-US" sz="4000" b="1" dirty="0">
                <a:cs typeface="Times New Roman" pitchFamily="18" charset="0"/>
              </a:rPr>
              <a:t>A. </a:t>
            </a:r>
            <a:r>
              <a:rPr lang="en-US" sz="4000" b="1" dirty="0" err="1">
                <a:cs typeface="Times New Roman" pitchFamily="18" charset="0"/>
              </a:rPr>
              <a:t>Briesemeister</a:t>
            </a:r>
            <a:r>
              <a:rPr lang="en-US" sz="4000" b="1" dirty="0" smtClean="0">
                <a:cs typeface="Times New Roman" pitchFamily="18" charset="0"/>
              </a:rPr>
              <a:t>,</a:t>
            </a:r>
            <a:r>
              <a:rPr lang="en-US" sz="4000" b="1" dirty="0" smtClean="0"/>
              <a:t> K</a:t>
            </a:r>
            <a:r>
              <a:rPr lang="en-US" sz="4000" b="1" dirty="0"/>
              <a:t>. </a:t>
            </a:r>
            <a:r>
              <a:rPr lang="en-US" sz="4000" b="1" dirty="0" err="1"/>
              <a:t>Zhai</a:t>
            </a:r>
            <a:r>
              <a:rPr lang="en-US" sz="4000" b="1" dirty="0" smtClean="0">
                <a:cs typeface="Times New Roman" pitchFamily="18" charset="0"/>
              </a:rPr>
              <a:t>, J. </a:t>
            </a:r>
            <a:r>
              <a:rPr lang="en-US" sz="4000" b="1" dirty="0" err="1" smtClean="0">
                <a:cs typeface="Times New Roman" pitchFamily="18" charset="0"/>
              </a:rPr>
              <a:t>Radder</a:t>
            </a:r>
            <a:r>
              <a:rPr lang="en-US" sz="4000" b="1" dirty="0" smtClean="0">
                <a:cs typeface="Times New Roman" pitchFamily="18" charset="0"/>
              </a:rPr>
              <a:t>, D.T. Anderson, </a:t>
            </a:r>
            <a:r>
              <a:rPr lang="en-US" sz="4000" b="1" dirty="0" smtClean="0"/>
              <a:t>F.S.B. </a:t>
            </a:r>
            <a:r>
              <a:rPr lang="en-US" sz="4000" b="1" dirty="0"/>
              <a:t>Anderson</a:t>
            </a:r>
            <a:r>
              <a:rPr lang="en-US" sz="4000" b="1" dirty="0">
                <a:cs typeface="Times New Roman" pitchFamily="18" charset="0"/>
              </a:rPr>
              <a:t>, </a:t>
            </a:r>
            <a:r>
              <a:rPr lang="en-US" sz="4000" b="1" dirty="0" smtClean="0"/>
              <a:t>J.N. </a:t>
            </a:r>
            <a:r>
              <a:rPr lang="en-US" sz="4000" b="1" dirty="0" err="1"/>
              <a:t>Talmadge</a:t>
            </a:r>
            <a:endParaRPr lang="en-US" sz="4000" b="1" baseline="30000" dirty="0"/>
          </a:p>
          <a:p>
            <a:pPr algn="ctr">
              <a:spcBef>
                <a:spcPct val="0"/>
              </a:spcBef>
              <a:buFontTx/>
              <a:buNone/>
            </a:pPr>
            <a:r>
              <a:rPr lang="en-US" sz="2800" i="1" dirty="0">
                <a:solidFill>
                  <a:schemeClr val="accent2"/>
                </a:solidFill>
              </a:rPr>
              <a:t>HSX Plasma Laboratory, Univ. of Wisconsin, Madison, USA</a:t>
            </a:r>
          </a:p>
        </p:txBody>
      </p:sp>
      <p:sp>
        <p:nvSpPr>
          <p:cNvPr id="2160" name="Text Box 112"/>
          <p:cNvSpPr txBox="1">
            <a:spLocks noChangeArrowheads="1"/>
          </p:cNvSpPr>
          <p:nvPr/>
        </p:nvSpPr>
        <p:spPr bwMode="auto">
          <a:xfrm>
            <a:off x="9409603" y="2770373"/>
            <a:ext cx="11914389" cy="830997"/>
          </a:xfrm>
          <a:prstGeom prst="rect">
            <a:avLst/>
          </a:prstGeom>
          <a:solidFill>
            <a:schemeClr val="accent2"/>
          </a:solidFill>
          <a:ln w="9525">
            <a:noFill/>
            <a:miter lim="800000"/>
            <a:headEnd/>
            <a:tailEnd/>
          </a:ln>
          <a:effectLst/>
        </p:spPr>
        <p:txBody>
          <a:bodyPr wrap="square">
            <a:spAutoFit/>
          </a:bodyPr>
          <a:lstStyle/>
          <a:p>
            <a:pPr algn="ctr">
              <a:buNone/>
            </a:pPr>
            <a:r>
              <a:rPr lang="en-US" sz="4800" b="1" dirty="0" smtClean="0">
                <a:solidFill>
                  <a:schemeClr val="bg1"/>
                </a:solidFill>
                <a:effectLst>
                  <a:outerShdw blurRad="38100" dist="38100" dir="2700000" algn="tl">
                    <a:srgbClr val="000000"/>
                  </a:outerShdw>
                </a:effectLst>
                <a:sym typeface="Symbol" pitchFamily="18" charset="2"/>
              </a:rPr>
              <a:t>Flows Increase with ECRH</a:t>
            </a:r>
          </a:p>
        </p:txBody>
      </p:sp>
      <p:sp>
        <p:nvSpPr>
          <p:cNvPr id="2313" name="Text Box 265"/>
          <p:cNvSpPr txBox="1">
            <a:spLocks noChangeArrowheads="1"/>
          </p:cNvSpPr>
          <p:nvPr/>
        </p:nvSpPr>
        <p:spPr bwMode="auto">
          <a:xfrm>
            <a:off x="27382566" y="12559054"/>
            <a:ext cx="5354016" cy="823913"/>
          </a:xfrm>
          <a:prstGeom prst="rect">
            <a:avLst/>
          </a:prstGeom>
          <a:solidFill>
            <a:schemeClr val="accent2"/>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sym typeface="Symbol" pitchFamily="18" charset="2"/>
              </a:rPr>
              <a:t>References</a:t>
            </a:r>
            <a:endParaRPr lang="en-US" sz="4800" b="1" dirty="0">
              <a:solidFill>
                <a:schemeClr val="bg1"/>
              </a:solidFill>
              <a:effectLst>
                <a:outerShdw blurRad="38100" dist="38100" dir="2700000" algn="tl">
                  <a:srgbClr val="000000"/>
                </a:outerShdw>
              </a:effectLst>
              <a:sym typeface="Symbol" pitchFamily="18" charset="2"/>
            </a:endParaRPr>
          </a:p>
        </p:txBody>
      </p:sp>
      <p:sp>
        <p:nvSpPr>
          <p:cNvPr id="1045" name="Rectangle 268"/>
          <p:cNvSpPr>
            <a:spLocks noChangeArrowheads="1"/>
          </p:cNvSpPr>
          <p:nvPr/>
        </p:nvSpPr>
        <p:spPr bwMode="auto">
          <a:xfrm>
            <a:off x="27419803" y="13471728"/>
            <a:ext cx="5336275" cy="1570287"/>
          </a:xfrm>
          <a:prstGeom prst="rect">
            <a:avLst/>
          </a:prstGeom>
          <a:noFill/>
          <a:ln w="25400">
            <a:solidFill>
              <a:schemeClr val="accent2"/>
            </a:solidFill>
            <a:miter lim="800000"/>
            <a:headEnd/>
            <a:tailEnd/>
          </a:ln>
        </p:spPr>
        <p:txBody>
          <a:bodyPr/>
          <a:lstStyle/>
          <a:p>
            <a:pPr marL="287338" indent="-287338">
              <a:buFont typeface="+mj-lt"/>
              <a:buAutoNum type="arabicParenR"/>
            </a:pPr>
            <a:r>
              <a:rPr lang="en-US" dirty="0" smtClean="0"/>
              <a:t>D.A. </a:t>
            </a:r>
            <a:r>
              <a:rPr lang="en-US" dirty="0" err="1" smtClean="0"/>
              <a:t>Spong</a:t>
            </a:r>
            <a:r>
              <a:rPr lang="en-US" dirty="0" smtClean="0"/>
              <a:t>, Phys. Plasmas 12, 056114 (2005).</a:t>
            </a:r>
          </a:p>
          <a:p>
            <a:pPr marL="287338" indent="-287338">
              <a:buFont typeface="+mj-lt"/>
              <a:buAutoNum type="arabicParenR"/>
            </a:pPr>
            <a:r>
              <a:rPr lang="en-US" dirty="0" smtClean="0"/>
              <a:t>J. Lore, Phys. Plasmas 17 056101 (2010).</a:t>
            </a:r>
          </a:p>
          <a:p>
            <a:pPr marL="287338" indent="-287338">
              <a:buFont typeface="+mj-lt"/>
              <a:buAutoNum type="arabicParenR"/>
            </a:pPr>
            <a:r>
              <a:rPr lang="en-US" dirty="0" err="1" smtClean="0"/>
              <a:t>Hirshman</a:t>
            </a:r>
            <a:r>
              <a:rPr lang="en-US" dirty="0" smtClean="0"/>
              <a:t> et al., Phys. Fluids 29, 2951 (1986).</a:t>
            </a:r>
          </a:p>
          <a:p>
            <a:pPr marL="287338" indent="-287338">
              <a:buFont typeface="+mj-lt"/>
              <a:buAutoNum type="arabicParenR"/>
            </a:pPr>
            <a:r>
              <a:rPr lang="en-US" dirty="0" smtClean="0"/>
              <a:t>van </a:t>
            </a:r>
            <a:r>
              <a:rPr lang="en-US" dirty="0" err="1" smtClean="0"/>
              <a:t>Rij</a:t>
            </a:r>
            <a:r>
              <a:rPr lang="en-US" dirty="0" smtClean="0"/>
              <a:t> et al., Phys. Fluids B 1, 563 (1989).</a:t>
            </a:r>
          </a:p>
          <a:p>
            <a:pPr marL="287338" indent="-287338">
              <a:buFont typeface="+mj-lt"/>
              <a:buAutoNum type="arabicParenR"/>
            </a:pPr>
            <a:r>
              <a:rPr lang="en-US" dirty="0" smtClean="0"/>
              <a:t>S.P. Gerhardt </a:t>
            </a:r>
            <a:r>
              <a:rPr lang="en-US" i="1" dirty="0" smtClean="0">
                <a:sym typeface="Symbol" pitchFamily="18" charset="2"/>
              </a:rPr>
              <a:t>et al</a:t>
            </a:r>
            <a:r>
              <a:rPr lang="en-US" dirty="0" smtClean="0">
                <a:sym typeface="Symbol" pitchFamily="18" charset="2"/>
              </a:rPr>
              <a:t>.,</a:t>
            </a:r>
            <a:r>
              <a:rPr lang="en-US" dirty="0" smtClean="0"/>
              <a:t> Phys. Plasmas 12, 05116 (2005).</a:t>
            </a:r>
          </a:p>
          <a:p>
            <a:pPr marL="457200" indent="-457200">
              <a:buNone/>
            </a:pPr>
            <a:r>
              <a:rPr lang="en-US" dirty="0" smtClean="0"/>
              <a:t>	</a:t>
            </a:r>
          </a:p>
        </p:txBody>
      </p:sp>
      <p:sp>
        <p:nvSpPr>
          <p:cNvPr id="1049" name="Rectangle 267"/>
          <p:cNvSpPr>
            <a:spLocks noChangeArrowheads="1"/>
          </p:cNvSpPr>
          <p:nvPr/>
        </p:nvSpPr>
        <p:spPr bwMode="auto">
          <a:xfrm>
            <a:off x="132409" y="3644943"/>
            <a:ext cx="9176484" cy="4866930"/>
          </a:xfrm>
          <a:prstGeom prst="rect">
            <a:avLst/>
          </a:prstGeom>
          <a:noFill/>
          <a:ln w="25400">
            <a:solidFill>
              <a:schemeClr val="accent2"/>
            </a:solidFill>
            <a:miter lim="800000"/>
            <a:headEnd/>
            <a:tailEnd/>
          </a:ln>
        </p:spPr>
        <p:txBody>
          <a:bodyPr/>
          <a:lstStyle/>
          <a:p>
            <a:pPr marL="120650" indent="-120650"/>
            <a:r>
              <a:rPr lang="en-US" sz="2000" dirty="0" smtClean="0"/>
              <a:t>CHERS has been used to measure C</a:t>
            </a:r>
            <a:r>
              <a:rPr lang="en-US" sz="2000" baseline="30000" dirty="0" smtClean="0"/>
              <a:t>+6 </a:t>
            </a:r>
            <a:r>
              <a:rPr lang="en-US" sz="2000" dirty="0" smtClean="0"/>
              <a:t>flow velocity, temperature and density.</a:t>
            </a:r>
          </a:p>
          <a:p>
            <a:pPr marL="120650" indent="-120650"/>
            <a:r>
              <a:rPr lang="en-US" sz="2000" dirty="0"/>
              <a:t>The PENTA code has been used to calculate the neoclassical value of the  radial electric field and parallel </a:t>
            </a:r>
            <a:r>
              <a:rPr lang="en-US" sz="2000" dirty="0" smtClean="0"/>
              <a:t>flow.</a:t>
            </a:r>
          </a:p>
          <a:p>
            <a:pPr marL="120650" indent="-120650"/>
            <a:r>
              <a:rPr lang="en-US" sz="2000" dirty="0" smtClean="0"/>
              <a:t>Ion flows are </a:t>
            </a:r>
            <a:r>
              <a:rPr lang="en-US" sz="2000" dirty="0" smtClean="0"/>
              <a:t>measured </a:t>
            </a:r>
            <a:r>
              <a:rPr lang="en-US" sz="2000" dirty="0" smtClean="0"/>
              <a:t>to increase with increasing electron heating power</a:t>
            </a:r>
            <a:r>
              <a:rPr lang="en-US" sz="2000" dirty="0" smtClean="0"/>
              <a:t>.</a:t>
            </a:r>
          </a:p>
          <a:p>
            <a:pPr marL="120650" indent="-120650"/>
            <a:r>
              <a:rPr lang="en-US" sz="2000" dirty="0" smtClean="0"/>
              <a:t>PENTA predicts an increase in </a:t>
            </a:r>
            <a:r>
              <a:rPr lang="en-US" sz="2000" dirty="0" err="1" smtClean="0"/>
              <a:t>E</a:t>
            </a:r>
            <a:r>
              <a:rPr lang="en-US" sz="2000" baseline="-25000" dirty="0" err="1" smtClean="0"/>
              <a:t>r</a:t>
            </a:r>
            <a:r>
              <a:rPr lang="en-US" sz="2000" dirty="0" smtClean="0"/>
              <a:t> in the core and an increase in the pressure gradient driven flow in the outer half of the plasma for the higher power case.</a:t>
            </a:r>
          </a:p>
          <a:p>
            <a:pPr marL="120650" indent="-120650"/>
            <a:r>
              <a:rPr lang="en-US" sz="2000" dirty="0" smtClean="0"/>
              <a:t>The </a:t>
            </a:r>
            <a:r>
              <a:rPr lang="en-US" sz="2000" dirty="0" smtClean="0"/>
              <a:t>flow direction is measured and predicted to be predominantly along the helical direction of symmetry in the outer half of the plasma where flows are predicted to be predominantly driven by the pressure gradient.</a:t>
            </a:r>
          </a:p>
          <a:p>
            <a:pPr marL="120650" indent="-120650"/>
            <a:r>
              <a:rPr lang="en-US" sz="2000" dirty="0" smtClean="0"/>
              <a:t>Agreement is seen between measured and neoclassically predicted V</a:t>
            </a:r>
            <a:r>
              <a:rPr lang="en-US" sz="2000" baseline="-25000" dirty="0" smtClean="0"/>
              <a:t>|| </a:t>
            </a:r>
            <a:r>
              <a:rPr lang="en-US" sz="2000" dirty="0" smtClean="0"/>
              <a:t>in the outer half of the plasma</a:t>
            </a:r>
          </a:p>
          <a:p>
            <a:pPr marL="120650" indent="-120650"/>
            <a:r>
              <a:rPr lang="en-US" sz="2000" dirty="0" smtClean="0"/>
              <a:t>Flow direction and magnitude changes significantly within the core of the plasma, complicating interpretation of the CHERS measurements near the axis</a:t>
            </a:r>
          </a:p>
          <a:p>
            <a:pPr marL="120650" indent="-120650"/>
            <a:r>
              <a:rPr lang="en-US" sz="2000" dirty="0" smtClean="0"/>
              <a:t>Improvements to the CHERS views are </a:t>
            </a:r>
            <a:r>
              <a:rPr lang="en-US" sz="2000" dirty="0" smtClean="0"/>
              <a:t>planned</a:t>
            </a:r>
            <a:endParaRPr lang="en-US" sz="2000" dirty="0" smtClean="0"/>
          </a:p>
        </p:txBody>
      </p:sp>
      <p:sp>
        <p:nvSpPr>
          <p:cNvPr id="2163" name="Text Box 115"/>
          <p:cNvSpPr txBox="1">
            <a:spLocks noChangeArrowheads="1"/>
          </p:cNvSpPr>
          <p:nvPr/>
        </p:nvSpPr>
        <p:spPr bwMode="auto">
          <a:xfrm>
            <a:off x="121024" y="2770346"/>
            <a:ext cx="9187869" cy="823912"/>
          </a:xfrm>
          <a:prstGeom prst="rect">
            <a:avLst/>
          </a:prstGeom>
          <a:solidFill>
            <a:schemeClr val="accent2"/>
          </a:solidFill>
          <a:ln w="9525">
            <a:noFill/>
            <a:miter lim="800000"/>
            <a:headEnd/>
            <a:tailEnd/>
          </a:ln>
          <a:effectLst/>
        </p:spPr>
        <p:txBody>
          <a:bodyPr wrap="square">
            <a:spAutoFit/>
          </a:bodyPr>
          <a:lstStyle/>
          <a:p>
            <a:pPr algn="ctr">
              <a:spcBef>
                <a:spcPct val="0"/>
              </a:spcBef>
              <a:buFontTx/>
              <a:buNone/>
              <a:defRPr/>
            </a:pPr>
            <a:r>
              <a:rPr lang="en-US" sz="4800" b="1" dirty="0">
                <a:solidFill>
                  <a:schemeClr val="bg1"/>
                </a:solidFill>
                <a:effectLst>
                  <a:outerShdw blurRad="38100" dist="38100" dir="2700000" algn="tl">
                    <a:srgbClr val="000000"/>
                  </a:outerShdw>
                </a:effectLst>
                <a:sym typeface="Symbol" pitchFamily="18" charset="2"/>
              </a:rPr>
              <a:t>Overview</a:t>
            </a:r>
          </a:p>
        </p:txBody>
      </p:sp>
      <p:sp>
        <p:nvSpPr>
          <p:cNvPr id="1055" name="Line 111"/>
          <p:cNvSpPr>
            <a:spLocks noChangeShapeType="1"/>
          </p:cNvSpPr>
          <p:nvPr/>
        </p:nvSpPr>
        <p:spPr bwMode="auto">
          <a:xfrm>
            <a:off x="110066" y="2692399"/>
            <a:ext cx="32603617" cy="9857"/>
          </a:xfrm>
          <a:prstGeom prst="line">
            <a:avLst/>
          </a:prstGeom>
          <a:noFill/>
          <a:ln w="63500">
            <a:solidFill>
              <a:schemeClr val="tx1"/>
            </a:solidFill>
            <a:round/>
            <a:headEnd/>
            <a:tailEnd/>
          </a:ln>
        </p:spPr>
        <p:txBody>
          <a:bodyPr/>
          <a:lstStyle/>
          <a:p>
            <a:pPr>
              <a:buNone/>
            </a:pPr>
            <a:endParaRPr lang="en-US" dirty="0"/>
          </a:p>
        </p:txBody>
      </p:sp>
      <p:sp>
        <p:nvSpPr>
          <p:cNvPr id="1056" name="TextBox 26"/>
          <p:cNvSpPr txBox="1">
            <a:spLocks noChangeArrowheads="1"/>
          </p:cNvSpPr>
          <p:nvPr/>
        </p:nvSpPr>
        <p:spPr bwMode="auto">
          <a:xfrm>
            <a:off x="20632064" y="14502980"/>
            <a:ext cx="256802" cy="338554"/>
          </a:xfrm>
          <a:prstGeom prst="rect">
            <a:avLst/>
          </a:prstGeom>
          <a:noFill/>
          <a:ln w="9525">
            <a:noFill/>
            <a:miter lim="800000"/>
            <a:headEnd/>
            <a:tailEnd/>
          </a:ln>
        </p:spPr>
        <p:txBody>
          <a:bodyPr wrap="none">
            <a:spAutoFit/>
          </a:bodyPr>
          <a:lstStyle/>
          <a:p>
            <a:endParaRPr lang="en-US"/>
          </a:p>
        </p:txBody>
      </p:sp>
      <p:sp>
        <p:nvSpPr>
          <p:cNvPr id="211" name="Rectangle 268"/>
          <p:cNvSpPr>
            <a:spLocks noChangeArrowheads="1"/>
          </p:cNvSpPr>
          <p:nvPr/>
        </p:nvSpPr>
        <p:spPr bwMode="auto">
          <a:xfrm>
            <a:off x="27420125" y="15095182"/>
            <a:ext cx="5335953" cy="416158"/>
          </a:xfrm>
          <a:prstGeom prst="rect">
            <a:avLst/>
          </a:prstGeom>
          <a:noFill/>
          <a:ln w="25400">
            <a:solidFill>
              <a:schemeClr val="accent2"/>
            </a:solidFill>
            <a:miter lim="800000"/>
            <a:headEnd/>
            <a:tailEnd/>
          </a:ln>
        </p:spPr>
        <p:txBody>
          <a:bodyPr/>
          <a:lstStyle/>
          <a:p>
            <a:pPr marL="238125" indent="-238125">
              <a:buNone/>
            </a:pPr>
            <a:r>
              <a:rPr lang="en-US" sz="2000" dirty="0" smtClean="0"/>
              <a:t>	</a:t>
            </a:r>
            <a:r>
              <a:rPr lang="en-US" dirty="0" smtClean="0"/>
              <a:t>Thanks to MST for loaning us the neutral beam.  </a:t>
            </a:r>
            <a:endParaRPr lang="en-US" dirty="0"/>
          </a:p>
        </p:txBody>
      </p:sp>
      <p:grpSp>
        <p:nvGrpSpPr>
          <p:cNvPr id="102" name="Group 101"/>
          <p:cNvGrpSpPr/>
          <p:nvPr/>
        </p:nvGrpSpPr>
        <p:grpSpPr>
          <a:xfrm>
            <a:off x="6048399" y="8915898"/>
            <a:ext cx="3300046" cy="2440783"/>
            <a:chOff x="5076092" y="9289900"/>
            <a:chExt cx="4343400" cy="2828925"/>
          </a:xfrm>
        </p:grpSpPr>
        <p:pic>
          <p:nvPicPr>
            <p:cNvPr id="240" name="Picture 239" descr="BothViewsAndHSXBlue.jpg"/>
            <p:cNvPicPr>
              <a:picLocks noChangeAspect="1"/>
            </p:cNvPicPr>
            <p:nvPr/>
          </p:nvPicPr>
          <p:blipFill>
            <a:blip r:embed="rId11" cstate="print"/>
            <a:srcRect l="19028" r="17174"/>
            <a:stretch>
              <a:fillRect/>
            </a:stretch>
          </p:blipFill>
          <p:spPr>
            <a:xfrm>
              <a:off x="5076092" y="9289900"/>
              <a:ext cx="4343400" cy="2828925"/>
            </a:xfrm>
            <a:prstGeom prst="rect">
              <a:avLst/>
            </a:prstGeom>
          </p:spPr>
        </p:pic>
        <p:sp>
          <p:nvSpPr>
            <p:cNvPr id="241" name="TextBox 29"/>
            <p:cNvSpPr txBox="1">
              <a:spLocks noChangeArrowheads="1"/>
            </p:cNvSpPr>
            <p:nvPr/>
          </p:nvSpPr>
          <p:spPr bwMode="auto">
            <a:xfrm>
              <a:off x="6638077" y="11757869"/>
              <a:ext cx="1006328" cy="303212"/>
            </a:xfrm>
            <a:prstGeom prst="rect">
              <a:avLst/>
            </a:prstGeom>
            <a:solidFill>
              <a:schemeClr val="tx1"/>
            </a:solidFill>
            <a:ln w="9525">
              <a:solidFill>
                <a:srgbClr val="CC00FF"/>
              </a:solidFill>
              <a:miter lim="800000"/>
              <a:headEnd/>
              <a:tailEnd/>
            </a:ln>
          </p:spPr>
          <p:txBody>
            <a:bodyPr wrap="square">
              <a:spAutoFit/>
            </a:bodyPr>
            <a:lstStyle/>
            <a:p>
              <a:pPr>
                <a:buFontTx/>
                <a:buNone/>
              </a:pPr>
              <a:r>
                <a:rPr lang="en-US" sz="1100" dirty="0" smtClean="0">
                  <a:solidFill>
                    <a:srgbClr val="CC00FF"/>
                  </a:solidFill>
                </a:rPr>
                <a:t>View 2</a:t>
              </a:r>
              <a:endParaRPr lang="en-US" sz="1100" dirty="0">
                <a:solidFill>
                  <a:srgbClr val="CC00FF"/>
                </a:solidFill>
              </a:endParaRPr>
            </a:p>
          </p:txBody>
        </p:sp>
        <p:cxnSp>
          <p:nvCxnSpPr>
            <p:cNvPr id="242" name="Straight Arrow Connector 241"/>
            <p:cNvCxnSpPr/>
            <p:nvPr/>
          </p:nvCxnSpPr>
          <p:spPr bwMode="auto">
            <a:xfrm rot="5400000" flipH="1" flipV="1">
              <a:off x="7351486" y="11743487"/>
              <a:ext cx="228030" cy="132338"/>
            </a:xfrm>
            <a:prstGeom prst="straightConnector1">
              <a:avLst/>
            </a:prstGeom>
            <a:ln w="38100">
              <a:solidFill>
                <a:srgbClr val="CC00FF"/>
              </a:solidFill>
              <a:headEnd type="none" w="med" len="med"/>
              <a:tailEnd type="arrow"/>
            </a:ln>
          </p:spPr>
          <p:style>
            <a:lnRef idx="1">
              <a:schemeClr val="accent2"/>
            </a:lnRef>
            <a:fillRef idx="0">
              <a:schemeClr val="accent2"/>
            </a:fillRef>
            <a:effectRef idx="0">
              <a:schemeClr val="accent2"/>
            </a:effectRef>
            <a:fontRef idx="minor">
              <a:schemeClr val="tx1"/>
            </a:fontRef>
          </p:style>
        </p:cxnSp>
        <p:sp>
          <p:nvSpPr>
            <p:cNvPr id="243" name="TextBox 38"/>
            <p:cNvSpPr txBox="1">
              <a:spLocks noChangeArrowheads="1"/>
            </p:cNvSpPr>
            <p:nvPr/>
          </p:nvSpPr>
          <p:spPr bwMode="auto">
            <a:xfrm>
              <a:off x="7940960" y="10326025"/>
              <a:ext cx="904876" cy="303212"/>
            </a:xfrm>
            <a:prstGeom prst="rect">
              <a:avLst/>
            </a:prstGeom>
            <a:solidFill>
              <a:schemeClr val="tx1"/>
            </a:solidFill>
            <a:ln w="9525">
              <a:solidFill>
                <a:srgbClr val="00FF00"/>
              </a:solidFill>
              <a:miter lim="800000"/>
              <a:headEnd/>
              <a:tailEnd/>
            </a:ln>
          </p:spPr>
          <p:txBody>
            <a:bodyPr wrap="square">
              <a:spAutoFit/>
            </a:bodyPr>
            <a:lstStyle/>
            <a:p>
              <a:pPr>
                <a:buFontTx/>
                <a:buNone/>
              </a:pPr>
              <a:r>
                <a:rPr lang="en-US" sz="1100" dirty="0" smtClean="0">
                  <a:solidFill>
                    <a:srgbClr val="00FF00"/>
                  </a:solidFill>
                </a:rPr>
                <a:t>View 1</a:t>
              </a:r>
              <a:endParaRPr lang="en-US" sz="1100" dirty="0">
                <a:solidFill>
                  <a:srgbClr val="00FF00"/>
                </a:solidFill>
              </a:endParaRPr>
            </a:p>
          </p:txBody>
        </p:sp>
        <p:cxnSp>
          <p:nvCxnSpPr>
            <p:cNvPr id="244" name="Straight Arrow Connector 42"/>
            <p:cNvCxnSpPr>
              <a:cxnSpLocks noChangeShapeType="1"/>
            </p:cNvCxnSpPr>
            <p:nvPr/>
          </p:nvCxnSpPr>
          <p:spPr bwMode="auto">
            <a:xfrm rot="5400000">
              <a:off x="7886465" y="10535486"/>
              <a:ext cx="214196" cy="160517"/>
            </a:xfrm>
            <a:prstGeom prst="straightConnector1">
              <a:avLst/>
            </a:prstGeom>
            <a:noFill/>
            <a:ln w="38100" algn="ctr">
              <a:solidFill>
                <a:srgbClr val="00FF00"/>
              </a:solidFill>
              <a:round/>
              <a:headEnd/>
              <a:tailEnd type="arrow" w="med" len="med"/>
            </a:ln>
          </p:spPr>
        </p:cxnSp>
        <p:sp>
          <p:nvSpPr>
            <p:cNvPr id="245" name="TextBox 43"/>
            <p:cNvSpPr txBox="1">
              <a:spLocks noChangeArrowheads="1"/>
            </p:cNvSpPr>
            <p:nvPr/>
          </p:nvSpPr>
          <p:spPr bwMode="auto">
            <a:xfrm>
              <a:off x="6323199" y="10762846"/>
              <a:ext cx="1097280" cy="499408"/>
            </a:xfrm>
            <a:prstGeom prst="rect">
              <a:avLst/>
            </a:prstGeom>
            <a:solidFill>
              <a:schemeClr val="tx1"/>
            </a:solidFill>
            <a:ln w="9525">
              <a:solidFill>
                <a:srgbClr val="FFFF00"/>
              </a:solidFill>
              <a:miter lim="800000"/>
              <a:headEnd/>
              <a:tailEnd/>
            </a:ln>
          </p:spPr>
          <p:txBody>
            <a:bodyPr wrap="square">
              <a:spAutoFit/>
            </a:bodyPr>
            <a:lstStyle/>
            <a:p>
              <a:pPr>
                <a:buFontTx/>
                <a:buNone/>
              </a:pPr>
              <a:r>
                <a:rPr lang="en-US" sz="1100" dirty="0">
                  <a:solidFill>
                    <a:srgbClr val="FFFF00"/>
                  </a:solidFill>
                </a:rPr>
                <a:t>Neutral Beam</a:t>
              </a:r>
            </a:p>
          </p:txBody>
        </p:sp>
        <p:cxnSp>
          <p:nvCxnSpPr>
            <p:cNvPr id="246" name="Straight Arrow Connector 45"/>
            <p:cNvCxnSpPr>
              <a:cxnSpLocks noChangeShapeType="1"/>
            </p:cNvCxnSpPr>
            <p:nvPr/>
          </p:nvCxnSpPr>
          <p:spPr bwMode="auto">
            <a:xfrm>
              <a:off x="7130300" y="11017621"/>
              <a:ext cx="258299" cy="175300"/>
            </a:xfrm>
            <a:prstGeom prst="straightConnector1">
              <a:avLst/>
            </a:prstGeom>
            <a:noFill/>
            <a:ln w="38100" algn="ctr">
              <a:solidFill>
                <a:srgbClr val="FFFF00"/>
              </a:solidFill>
              <a:round/>
              <a:headEnd/>
              <a:tailEnd type="arrow" w="med" len="med"/>
            </a:ln>
          </p:spPr>
        </p:cxnSp>
      </p:grpSp>
      <p:grpSp>
        <p:nvGrpSpPr>
          <p:cNvPr id="247" name="Group 246"/>
          <p:cNvGrpSpPr/>
          <p:nvPr/>
        </p:nvGrpSpPr>
        <p:grpSpPr>
          <a:xfrm>
            <a:off x="3246626" y="8955131"/>
            <a:ext cx="2898025" cy="2257594"/>
            <a:chOff x="5921650" y="12399264"/>
            <a:chExt cx="3525210" cy="2590800"/>
          </a:xfrm>
        </p:grpSpPr>
        <p:pic>
          <p:nvPicPr>
            <p:cNvPr id="256" name="Picture 255" descr="BeamBothViews.JPG"/>
            <p:cNvPicPr>
              <a:picLocks noChangeAspect="1"/>
            </p:cNvPicPr>
            <p:nvPr/>
          </p:nvPicPr>
          <p:blipFill>
            <a:blip r:embed="rId12" cstate="print"/>
            <a:stretch>
              <a:fillRect/>
            </a:stretch>
          </p:blipFill>
          <p:spPr>
            <a:xfrm>
              <a:off x="6324600" y="12649200"/>
              <a:ext cx="3122260" cy="2340864"/>
            </a:xfrm>
            <a:prstGeom prst="rect">
              <a:avLst/>
            </a:prstGeom>
          </p:spPr>
        </p:pic>
        <p:sp>
          <p:nvSpPr>
            <p:cNvPr id="257" name="TextBox 43"/>
            <p:cNvSpPr txBox="1">
              <a:spLocks noChangeArrowheads="1"/>
            </p:cNvSpPr>
            <p:nvPr/>
          </p:nvSpPr>
          <p:spPr bwMode="auto">
            <a:xfrm>
              <a:off x="6035277" y="12399264"/>
              <a:ext cx="870348" cy="529804"/>
            </a:xfrm>
            <a:prstGeom prst="rect">
              <a:avLst/>
            </a:prstGeom>
            <a:solidFill>
              <a:schemeClr val="tx1"/>
            </a:solidFill>
            <a:ln w="9525">
              <a:solidFill>
                <a:srgbClr val="FFFF00"/>
              </a:solidFill>
              <a:miter lim="800000"/>
              <a:headEnd/>
              <a:tailEnd/>
            </a:ln>
          </p:spPr>
          <p:txBody>
            <a:bodyPr wrap="square">
              <a:spAutoFit/>
            </a:bodyPr>
            <a:lstStyle/>
            <a:p>
              <a:pPr>
                <a:buFontTx/>
                <a:buNone/>
              </a:pPr>
              <a:r>
                <a:rPr lang="en-US" sz="1200" dirty="0">
                  <a:solidFill>
                    <a:srgbClr val="FFFF00"/>
                  </a:solidFill>
                </a:rPr>
                <a:t>Neutral Beam</a:t>
              </a:r>
            </a:p>
          </p:txBody>
        </p:sp>
        <p:sp>
          <p:nvSpPr>
            <p:cNvPr id="258" name="TextBox 38"/>
            <p:cNvSpPr txBox="1">
              <a:spLocks noChangeArrowheads="1"/>
            </p:cNvSpPr>
            <p:nvPr/>
          </p:nvSpPr>
          <p:spPr bwMode="auto">
            <a:xfrm>
              <a:off x="8517420" y="12679216"/>
              <a:ext cx="914400" cy="282562"/>
            </a:xfrm>
            <a:prstGeom prst="rect">
              <a:avLst/>
            </a:prstGeom>
            <a:solidFill>
              <a:schemeClr val="tx1"/>
            </a:solidFill>
            <a:ln w="9525">
              <a:solidFill>
                <a:srgbClr val="00FF00"/>
              </a:solidFill>
              <a:miter lim="800000"/>
              <a:headEnd/>
              <a:tailEnd/>
            </a:ln>
          </p:spPr>
          <p:txBody>
            <a:bodyPr wrap="square">
              <a:spAutoFit/>
            </a:bodyPr>
            <a:lstStyle/>
            <a:p>
              <a:pPr>
                <a:buFontTx/>
                <a:buNone/>
              </a:pPr>
              <a:r>
                <a:rPr lang="en-US" sz="1000" dirty="0" smtClean="0">
                  <a:solidFill>
                    <a:srgbClr val="00FF00"/>
                  </a:solidFill>
                </a:rPr>
                <a:t>View 1</a:t>
              </a:r>
              <a:endParaRPr lang="en-US" sz="1000" dirty="0">
                <a:solidFill>
                  <a:srgbClr val="00FF00"/>
                </a:solidFill>
              </a:endParaRPr>
            </a:p>
          </p:txBody>
        </p:sp>
        <p:sp>
          <p:nvSpPr>
            <p:cNvPr id="259" name="TextBox 29"/>
            <p:cNvSpPr txBox="1">
              <a:spLocks noChangeArrowheads="1"/>
            </p:cNvSpPr>
            <p:nvPr/>
          </p:nvSpPr>
          <p:spPr bwMode="auto">
            <a:xfrm>
              <a:off x="5921650" y="13812703"/>
              <a:ext cx="793889" cy="317882"/>
            </a:xfrm>
            <a:prstGeom prst="rect">
              <a:avLst/>
            </a:prstGeom>
            <a:solidFill>
              <a:schemeClr val="tx1"/>
            </a:solidFill>
            <a:ln w="9525">
              <a:solidFill>
                <a:srgbClr val="CC00FF"/>
              </a:solidFill>
              <a:miter lim="800000"/>
              <a:headEnd/>
              <a:tailEnd/>
            </a:ln>
          </p:spPr>
          <p:txBody>
            <a:bodyPr wrap="square">
              <a:spAutoFit/>
            </a:bodyPr>
            <a:lstStyle/>
            <a:p>
              <a:pPr>
                <a:buFontTx/>
                <a:buNone/>
              </a:pPr>
              <a:r>
                <a:rPr lang="en-US" sz="1200" dirty="0" smtClean="0">
                  <a:solidFill>
                    <a:srgbClr val="CC00FF"/>
                  </a:solidFill>
                </a:rPr>
                <a:t>View 2</a:t>
              </a:r>
              <a:endParaRPr lang="en-US" sz="1200" dirty="0">
                <a:solidFill>
                  <a:srgbClr val="CC00FF"/>
                </a:solidFill>
              </a:endParaRPr>
            </a:p>
          </p:txBody>
        </p:sp>
        <p:cxnSp>
          <p:nvCxnSpPr>
            <p:cNvPr id="260" name="Straight Arrow Connector 259"/>
            <p:cNvCxnSpPr/>
            <p:nvPr/>
          </p:nvCxnSpPr>
          <p:spPr bwMode="auto">
            <a:xfrm>
              <a:off x="6094060" y="14151864"/>
              <a:ext cx="347870" cy="183874"/>
            </a:xfrm>
            <a:prstGeom prst="straightConnector1">
              <a:avLst/>
            </a:prstGeom>
            <a:ln w="63500">
              <a:solidFill>
                <a:srgbClr val="CC00FF"/>
              </a:solidFill>
              <a:headEnd type="none" w="med" len="med"/>
              <a:tailEnd type="arrow"/>
            </a:ln>
          </p:spPr>
          <p:style>
            <a:lnRef idx="1">
              <a:schemeClr val="accent2"/>
            </a:lnRef>
            <a:fillRef idx="0">
              <a:schemeClr val="accent2"/>
            </a:fillRef>
            <a:effectRef idx="0">
              <a:schemeClr val="accent2"/>
            </a:effectRef>
            <a:fontRef idx="minor">
              <a:schemeClr val="tx1"/>
            </a:fontRef>
          </p:style>
        </p:cxnSp>
        <p:cxnSp>
          <p:nvCxnSpPr>
            <p:cNvPr id="261" name="Straight Arrow Connector 45"/>
            <p:cNvCxnSpPr>
              <a:cxnSpLocks noChangeShapeType="1"/>
            </p:cNvCxnSpPr>
            <p:nvPr/>
          </p:nvCxnSpPr>
          <p:spPr bwMode="auto">
            <a:xfrm>
              <a:off x="6477000" y="12932664"/>
              <a:ext cx="457200" cy="228600"/>
            </a:xfrm>
            <a:prstGeom prst="straightConnector1">
              <a:avLst/>
            </a:prstGeom>
            <a:noFill/>
            <a:ln w="63500" algn="ctr">
              <a:solidFill>
                <a:srgbClr val="FFFF00"/>
              </a:solidFill>
              <a:round/>
              <a:headEnd/>
              <a:tailEnd type="arrow" w="med" len="med"/>
            </a:ln>
          </p:spPr>
        </p:cxnSp>
        <p:cxnSp>
          <p:nvCxnSpPr>
            <p:cNvPr id="262" name="Straight Arrow Connector 42"/>
            <p:cNvCxnSpPr>
              <a:cxnSpLocks noChangeShapeType="1"/>
            </p:cNvCxnSpPr>
            <p:nvPr/>
          </p:nvCxnSpPr>
          <p:spPr bwMode="auto">
            <a:xfrm rot="5400000">
              <a:off x="8125557" y="12950846"/>
              <a:ext cx="760341" cy="725554"/>
            </a:xfrm>
            <a:prstGeom prst="straightConnector1">
              <a:avLst/>
            </a:prstGeom>
            <a:noFill/>
            <a:ln w="63500" algn="ctr">
              <a:solidFill>
                <a:srgbClr val="00FF00"/>
              </a:solidFill>
              <a:round/>
              <a:headEnd/>
              <a:tailEnd type="arrow" w="med" len="med"/>
            </a:ln>
          </p:spPr>
        </p:cxnSp>
      </p:grpSp>
      <p:sp>
        <p:nvSpPr>
          <p:cNvPr id="1124" name="Rectangle 100"/>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8" name="Text Box 177"/>
          <p:cNvSpPr txBox="1">
            <a:spLocks noChangeArrowheads="1"/>
          </p:cNvSpPr>
          <p:nvPr/>
        </p:nvSpPr>
        <p:spPr bwMode="auto">
          <a:xfrm>
            <a:off x="157052" y="8836993"/>
            <a:ext cx="3277911" cy="2948499"/>
          </a:xfrm>
          <a:prstGeom prst="rect">
            <a:avLst/>
          </a:prstGeom>
          <a:noFill/>
          <a:ln w="9525">
            <a:noFill/>
            <a:miter lim="800000"/>
            <a:headEnd/>
            <a:tailEnd/>
          </a:ln>
          <a:effectLst/>
        </p:spPr>
        <p:txBody>
          <a:bodyPr wrap="square">
            <a:spAutoFit/>
          </a:bodyPr>
          <a:lstStyle/>
          <a:p>
            <a:pPr marL="107950" indent="-107950">
              <a:buFont typeface="Arial" pitchFamily="34" charset="0"/>
              <a:buChar char="•"/>
            </a:pPr>
            <a:r>
              <a:rPr lang="en-US" dirty="0" smtClean="0"/>
              <a:t> 30keV 4Amp 4ms hydrogen diagnostic neutral beam</a:t>
            </a:r>
          </a:p>
          <a:p>
            <a:pPr marL="107950" indent="-107950">
              <a:buFont typeface="Arial" pitchFamily="34" charset="0"/>
              <a:buChar char="•"/>
            </a:pPr>
            <a:r>
              <a:rPr lang="en-US" dirty="0" smtClean="0"/>
              <a:t>Two 0.75m Czerny-Turner spectrometers with EMCCDs</a:t>
            </a:r>
          </a:p>
          <a:p>
            <a:pPr marL="107950" indent="-107950">
              <a:buFont typeface="Arial" pitchFamily="34" charset="0"/>
              <a:buChar char="•"/>
            </a:pPr>
            <a:r>
              <a:rPr lang="en-US" dirty="0" smtClean="0"/>
              <a:t>10 radial locations are viewed from two different directions. </a:t>
            </a:r>
          </a:p>
          <a:p>
            <a:pPr marL="107950" indent="-107950">
              <a:buFont typeface="Arial" pitchFamily="34" charset="0"/>
              <a:buChar char="•"/>
            </a:pPr>
            <a:r>
              <a:rPr lang="en-US" dirty="0" smtClean="0"/>
              <a:t>Flows will not have a component in the radial direction, so the flow velocity vector is </a:t>
            </a:r>
            <a:r>
              <a:rPr lang="en-US" dirty="0"/>
              <a:t>uniquely determine by the two velocity measurements</a:t>
            </a:r>
            <a:endParaRPr lang="en-US" dirty="0" smtClean="0"/>
          </a:p>
        </p:txBody>
      </p:sp>
      <p:sp>
        <p:nvSpPr>
          <p:cNvPr id="99" name="Text Box 137"/>
          <p:cNvSpPr txBox="1">
            <a:spLocks noChangeArrowheads="1"/>
          </p:cNvSpPr>
          <p:nvPr/>
        </p:nvSpPr>
        <p:spPr bwMode="auto">
          <a:xfrm>
            <a:off x="227254" y="8515487"/>
            <a:ext cx="8974103"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Charge Exchange Recombination Spectroscopy (CHERS)</a:t>
            </a:r>
            <a:endParaRPr lang="en-US" sz="2400" b="1" dirty="0">
              <a:solidFill>
                <a:schemeClr val="accent2"/>
              </a:solidFill>
            </a:endParaRPr>
          </a:p>
        </p:txBody>
      </p:sp>
      <p:sp>
        <p:nvSpPr>
          <p:cNvPr id="2" name="Rectangle 101"/>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6" name="Text Box 137"/>
          <p:cNvSpPr txBox="1">
            <a:spLocks noChangeArrowheads="1"/>
          </p:cNvSpPr>
          <p:nvPr/>
        </p:nvSpPr>
        <p:spPr bwMode="auto">
          <a:xfrm>
            <a:off x="0" y="13666781"/>
            <a:ext cx="8974103" cy="461665"/>
          </a:xfrm>
          <a:prstGeom prst="rect">
            <a:avLst/>
          </a:prstGeom>
          <a:noFill/>
          <a:ln w="9525">
            <a:noFill/>
            <a:miter lim="800000"/>
            <a:headEnd/>
            <a:tailEnd/>
          </a:ln>
          <a:effectLst/>
        </p:spPr>
        <p:txBody>
          <a:bodyPr wrap="square">
            <a:spAutoFit/>
          </a:bodyPr>
          <a:lstStyle/>
          <a:p>
            <a:pPr algn="ctr">
              <a:buNone/>
            </a:pPr>
            <a:r>
              <a:rPr lang="en-US" sz="2400" b="1" dirty="0" smtClean="0">
                <a:solidFill>
                  <a:schemeClr val="accent2"/>
                </a:solidFill>
              </a:rPr>
              <a:t>PENTA Calculations</a:t>
            </a:r>
            <a:endParaRPr lang="en-US" sz="2400" b="1" dirty="0">
              <a:solidFill>
                <a:schemeClr val="accent2"/>
              </a:solidFill>
            </a:endParaRPr>
          </a:p>
        </p:txBody>
      </p:sp>
      <p:sp>
        <p:nvSpPr>
          <p:cNvPr id="110" name="Text Box 177"/>
          <p:cNvSpPr txBox="1">
            <a:spLocks noChangeArrowheads="1"/>
          </p:cNvSpPr>
          <p:nvPr/>
        </p:nvSpPr>
        <p:spPr bwMode="auto">
          <a:xfrm>
            <a:off x="99566" y="14055672"/>
            <a:ext cx="9333946" cy="2554545"/>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PENTA code [1][2] </a:t>
            </a:r>
            <a:r>
              <a:rPr lang="en-US" dirty="0"/>
              <a:t>i</a:t>
            </a:r>
            <a:r>
              <a:rPr lang="en-US" dirty="0" smtClean="0"/>
              <a:t>s used to calculate neoclassical particle fluxes, radial electric field, and  parallel flow velocities.</a:t>
            </a:r>
          </a:p>
          <a:p>
            <a:pPr marL="119063" indent="-119063">
              <a:spcBef>
                <a:spcPct val="20000"/>
              </a:spcBef>
              <a:buFontTx/>
              <a:buChar char="•"/>
            </a:pPr>
            <a:r>
              <a:rPr lang="en-US" dirty="0" err="1" smtClean="0"/>
              <a:t>Monoenergetic</a:t>
            </a:r>
            <a:r>
              <a:rPr lang="en-US" dirty="0" smtClean="0"/>
              <a:t> transport coefficients are calculated using the Drift Kinetic Equation Solver (DKES).</a:t>
            </a:r>
          </a:p>
          <a:p>
            <a:pPr marL="119063" indent="-119063">
              <a:spcBef>
                <a:spcPct val="20000"/>
              </a:spcBef>
              <a:buFontTx/>
              <a:buChar char="•"/>
            </a:pPr>
            <a:r>
              <a:rPr lang="en-US" dirty="0" smtClean="0"/>
              <a:t>DKES [3][4] uses a non-momentum conserving collision operator, which was previously assumed to be sufficiently accurate for calculations in stellarators, which do not posses a direction of symmetry.</a:t>
            </a:r>
          </a:p>
          <a:p>
            <a:pPr marL="119063" indent="-119063"/>
            <a:r>
              <a:rPr lang="en-US" dirty="0" smtClean="0"/>
              <a:t>PENTA can reintroduce the effects of momentum conservation, making the calculations applicable to devices with a variety of levels of symmetry in their magnetic field structure.</a:t>
            </a:r>
          </a:p>
          <a:p>
            <a:pPr marL="119063" indent="-119063"/>
            <a:r>
              <a:rPr lang="en-US" dirty="0" smtClean="0"/>
              <a:t>PENTA can also include the effects of multiple ion species.</a:t>
            </a:r>
          </a:p>
          <a:p>
            <a:pPr marL="119063" indent="-119063"/>
            <a:endParaRPr lang="en-US" dirty="0" smtClean="0"/>
          </a:p>
        </p:txBody>
      </p:sp>
      <p:sp>
        <p:nvSpPr>
          <p:cNvPr id="107" name="Rectangle 106"/>
          <p:cNvSpPr/>
          <p:nvPr/>
        </p:nvSpPr>
        <p:spPr>
          <a:xfrm>
            <a:off x="3315043" y="11088152"/>
            <a:ext cx="5766394" cy="634020"/>
          </a:xfrm>
          <a:prstGeom prst="rect">
            <a:avLst/>
          </a:prstGeom>
        </p:spPr>
        <p:txBody>
          <a:bodyPr wrap="square">
            <a:spAutoFit/>
          </a:bodyPr>
          <a:lstStyle/>
          <a:p>
            <a:pPr marL="107950" indent="-107950">
              <a:buNone/>
            </a:pPr>
            <a:endParaRPr lang="en-US" dirty="0" smtClean="0"/>
          </a:p>
          <a:p>
            <a:pPr marL="107950" indent="-107950">
              <a:buFont typeface="Arial" pitchFamily="34" charset="0"/>
              <a:buChar char="•"/>
            </a:pPr>
            <a:endParaRPr lang="en-US" dirty="0" smtClean="0"/>
          </a:p>
        </p:txBody>
      </p:sp>
      <p:graphicFrame>
        <p:nvGraphicFramePr>
          <p:cNvPr id="111" name="Object 110"/>
          <p:cNvGraphicFramePr>
            <a:graphicFrameLocks noChangeAspect="1"/>
          </p:cNvGraphicFramePr>
          <p:nvPr>
            <p:extLst>
              <p:ext uri="{D42A27DB-BD31-4B8C-83A1-F6EECF244321}">
                <p14:modId xmlns:p14="http://schemas.microsoft.com/office/powerpoint/2010/main" val="3026010973"/>
              </p:ext>
            </p:extLst>
          </p:nvPr>
        </p:nvGraphicFramePr>
        <p:xfrm>
          <a:off x="21749757" y="7690187"/>
          <a:ext cx="2966877" cy="660658"/>
        </p:xfrm>
        <a:graphic>
          <a:graphicData uri="http://schemas.openxmlformats.org/presentationml/2006/ole">
            <mc:AlternateContent xmlns:mc="http://schemas.openxmlformats.org/markup-compatibility/2006">
              <mc:Choice xmlns:v="urn:schemas-microsoft-com:vml" Requires="v">
                <p:oleObj spid="_x0000_s1785" name="Equation" r:id="rId13" imgW="2400120" imgH="533160" progId="Equation.3">
                  <p:embed/>
                </p:oleObj>
              </mc:Choice>
              <mc:Fallback>
                <p:oleObj name="Equation" r:id="rId13" imgW="2400120" imgH="533160" progId="Equation.3">
                  <p:embed/>
                  <p:pic>
                    <p:nvPicPr>
                      <p:cNvPr id="0" name=""/>
                      <p:cNvPicPr>
                        <a:picLocks noChangeAspect="1" noChangeArrowheads="1"/>
                      </p:cNvPicPr>
                      <p:nvPr/>
                    </p:nvPicPr>
                    <p:blipFill>
                      <a:blip r:embed="rId14"/>
                      <a:srcRect/>
                      <a:stretch>
                        <a:fillRect/>
                      </a:stretch>
                    </p:blipFill>
                    <p:spPr bwMode="auto">
                      <a:xfrm>
                        <a:off x="21749757" y="7690187"/>
                        <a:ext cx="2966877" cy="660658"/>
                      </a:xfrm>
                      <a:prstGeom prst="rect">
                        <a:avLst/>
                      </a:prstGeom>
                      <a:noFill/>
                    </p:spPr>
                  </p:pic>
                </p:oleObj>
              </mc:Fallback>
            </mc:AlternateContent>
          </a:graphicData>
        </a:graphic>
      </p:graphicFrame>
      <p:sp>
        <p:nvSpPr>
          <p:cNvPr id="136" name="Text Box 208"/>
          <p:cNvSpPr txBox="1">
            <a:spLocks noChangeArrowheads="1"/>
          </p:cNvSpPr>
          <p:nvPr/>
        </p:nvSpPr>
        <p:spPr bwMode="auto">
          <a:xfrm>
            <a:off x="10584724" y="7376466"/>
            <a:ext cx="9777924" cy="461665"/>
          </a:xfrm>
          <a:prstGeom prst="rect">
            <a:avLst/>
          </a:prstGeom>
          <a:noFill/>
          <a:ln w="9525">
            <a:noFill/>
            <a:miter lim="800000"/>
            <a:headEnd/>
            <a:tailEnd/>
          </a:ln>
        </p:spPr>
        <p:txBody>
          <a:bodyPr wrap="square">
            <a:spAutoFit/>
          </a:bodyPr>
          <a:lstStyle/>
          <a:p>
            <a:pPr algn="ctr">
              <a:spcBef>
                <a:spcPct val="0"/>
              </a:spcBef>
              <a:buFontTx/>
              <a:buNone/>
            </a:pPr>
            <a:r>
              <a:rPr lang="en-US" sz="2400" b="1" dirty="0" err="1" smtClean="0">
                <a:solidFill>
                  <a:schemeClr val="accent2"/>
                </a:solidFill>
              </a:rPr>
              <a:t>E</a:t>
            </a:r>
            <a:r>
              <a:rPr lang="en-US" sz="2400" b="1" baseline="-25000" dirty="0" err="1" smtClean="0">
                <a:solidFill>
                  <a:schemeClr val="accent2"/>
                </a:solidFill>
              </a:rPr>
              <a:t>r</a:t>
            </a:r>
            <a:r>
              <a:rPr lang="en-US" sz="2400" b="1" dirty="0" smtClean="0">
                <a:solidFill>
                  <a:schemeClr val="accent2"/>
                </a:solidFill>
              </a:rPr>
              <a:t> is Determined by the </a:t>
            </a:r>
            <a:r>
              <a:rPr lang="en-US" sz="2400" b="1" dirty="0" err="1" smtClean="0">
                <a:solidFill>
                  <a:schemeClr val="accent2"/>
                </a:solidFill>
              </a:rPr>
              <a:t>Ambipolarity</a:t>
            </a:r>
            <a:r>
              <a:rPr lang="en-US" sz="2400" b="1" dirty="0" smtClean="0">
                <a:solidFill>
                  <a:schemeClr val="accent2"/>
                </a:solidFill>
              </a:rPr>
              <a:t> Condition for Particle Flux</a:t>
            </a:r>
            <a:endParaRPr lang="en-US" sz="2400" b="1" dirty="0">
              <a:solidFill>
                <a:schemeClr val="accent2"/>
              </a:solidFill>
            </a:endParaRPr>
          </a:p>
        </p:txBody>
      </p:sp>
      <p:sp>
        <p:nvSpPr>
          <p:cNvPr id="139" name="TextBox 138"/>
          <p:cNvSpPr txBox="1"/>
          <p:nvPr/>
        </p:nvSpPr>
        <p:spPr>
          <a:xfrm>
            <a:off x="10097018" y="3628666"/>
            <a:ext cx="2588207" cy="276999"/>
          </a:xfrm>
          <a:prstGeom prst="rect">
            <a:avLst/>
          </a:prstGeom>
          <a:noFill/>
        </p:spPr>
        <p:txBody>
          <a:bodyPr wrap="square" rtlCol="0">
            <a:spAutoFit/>
          </a:bodyPr>
          <a:lstStyle/>
          <a:p>
            <a:pPr>
              <a:buNone/>
            </a:pPr>
            <a:r>
              <a:rPr lang="en-US" sz="1200" dirty="0" smtClean="0"/>
              <a:t>Ion Flows Increased </a:t>
            </a:r>
            <a:endParaRPr lang="en-US" sz="1200" dirty="0"/>
          </a:p>
        </p:txBody>
      </p:sp>
      <p:sp>
        <p:nvSpPr>
          <p:cNvPr id="142" name="Rectangle 3"/>
          <p:cNvSpPr txBox="1">
            <a:spLocks noChangeArrowheads="1"/>
          </p:cNvSpPr>
          <p:nvPr/>
        </p:nvSpPr>
        <p:spPr>
          <a:xfrm>
            <a:off x="12576158" y="7846366"/>
            <a:ext cx="2554973" cy="2108272"/>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b="1" dirty="0" smtClean="0">
                <a:latin typeface="Arial" charset="0"/>
              </a:rPr>
              <a:t>Electron root</a:t>
            </a:r>
            <a:r>
              <a:rPr lang="en-US" dirty="0" smtClean="0">
                <a:latin typeface="Arial" charset="0"/>
              </a:rPr>
              <a:t>:  Larger positive </a:t>
            </a:r>
            <a:r>
              <a:rPr lang="en-US" dirty="0" err="1" smtClean="0">
                <a:latin typeface="Arial" charset="0"/>
              </a:rPr>
              <a:t>E</a:t>
            </a:r>
            <a:r>
              <a:rPr lang="en-US" baseline="-25000" dirty="0" err="1" smtClean="0">
                <a:latin typeface="Arial" charset="0"/>
              </a:rPr>
              <a:t>r</a:t>
            </a:r>
            <a:r>
              <a:rPr lang="en-US" baseline="-25000" dirty="0" smtClean="0">
                <a:latin typeface="Arial" charset="0"/>
              </a:rPr>
              <a:t> </a:t>
            </a:r>
            <a:r>
              <a:rPr lang="en-US" dirty="0" smtClean="0">
                <a:latin typeface="Arial" charset="0"/>
              </a:rPr>
              <a:t>associated with reduced neoclassical transport </a:t>
            </a:r>
          </a:p>
          <a:p>
            <a:pPr marR="0" lvl="0" algn="l" defTabSz="914400" rtl="0" eaLnBrk="1" fontAlgn="auto" latinLnBrk="0" hangingPunct="1">
              <a:lnSpc>
                <a:spcPct val="100000"/>
              </a:lnSpc>
              <a:spcBef>
                <a:spcPct val="20000"/>
              </a:spcBef>
              <a:spcAft>
                <a:spcPts val="0"/>
              </a:spcAft>
              <a:buClrTx/>
              <a:buSzTx/>
              <a:buNone/>
              <a:tabLst/>
              <a:defRPr/>
            </a:pPr>
            <a:r>
              <a:rPr lang="en-US" b="1" dirty="0" smtClean="0">
                <a:latin typeface="Arial" charset="0"/>
              </a:rPr>
              <a:t>Ion root</a:t>
            </a:r>
            <a:r>
              <a:rPr lang="en-US" dirty="0" smtClean="0">
                <a:latin typeface="Arial" charset="0"/>
              </a:rPr>
              <a:t>:  Smaller, sometimes negative </a:t>
            </a:r>
            <a:r>
              <a:rPr lang="en-US" dirty="0" err="1" smtClean="0">
                <a:latin typeface="Arial" charset="0"/>
              </a:rPr>
              <a:t>E</a:t>
            </a:r>
            <a:r>
              <a:rPr lang="en-US" baseline="-25000" dirty="0" err="1" smtClean="0">
                <a:latin typeface="Arial" charset="0"/>
              </a:rPr>
              <a:t>r</a:t>
            </a:r>
            <a:r>
              <a:rPr lang="en-US" dirty="0" smtClean="0">
                <a:latin typeface="Arial" charset="0"/>
              </a:rPr>
              <a:t> </a:t>
            </a:r>
            <a:r>
              <a:rPr lang="en-US" b="1" dirty="0" smtClean="0">
                <a:latin typeface="Arial" charset="0"/>
              </a:rPr>
              <a:t>Unstable root:  </a:t>
            </a:r>
            <a:r>
              <a:rPr lang="en-US" dirty="0" smtClean="0">
                <a:latin typeface="Arial" charset="0"/>
              </a:rPr>
              <a:t>Not a stable solution</a:t>
            </a:r>
          </a:p>
        </p:txBody>
      </p:sp>
      <p:sp>
        <p:nvSpPr>
          <p:cNvPr id="7" name="Rectangle 215"/>
          <p:cNvSpPr>
            <a:spLocks noChangeArrowheads="1"/>
          </p:cNvSpPr>
          <p:nvPr/>
        </p:nvSpPr>
        <p:spPr bwMode="auto">
          <a:xfrm>
            <a:off x="0" y="0"/>
            <a:ext cx="329184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52" name="Text Box 177"/>
          <p:cNvSpPr txBox="1">
            <a:spLocks noChangeArrowheads="1"/>
          </p:cNvSpPr>
          <p:nvPr/>
        </p:nvSpPr>
        <p:spPr bwMode="auto">
          <a:xfrm>
            <a:off x="27382566" y="4029043"/>
            <a:ext cx="2052095" cy="1569660"/>
          </a:xfrm>
          <a:prstGeom prst="rect">
            <a:avLst/>
          </a:prstGeom>
          <a:noFill/>
          <a:ln w="9525">
            <a:noFill/>
            <a:miter lim="800000"/>
            <a:headEnd/>
            <a:tailEnd/>
          </a:ln>
          <a:effectLst/>
        </p:spPr>
        <p:txBody>
          <a:bodyPr wrap="square">
            <a:spAutoFit/>
          </a:bodyPr>
          <a:lstStyle/>
          <a:p>
            <a:pPr>
              <a:spcBef>
                <a:spcPct val="20000"/>
              </a:spcBef>
              <a:buNone/>
            </a:pPr>
            <a:r>
              <a:rPr lang="en-US" dirty="0" smtClean="0"/>
              <a:t>V</a:t>
            </a:r>
            <a:r>
              <a:rPr lang="en-US" baseline="-25000" dirty="0" smtClean="0"/>
              <a:t>||</a:t>
            </a:r>
            <a:r>
              <a:rPr lang="en-US" dirty="0" smtClean="0"/>
              <a:t> for the protons is predicted to have a similar dependence on all the thermodynamic drive terms:</a:t>
            </a:r>
          </a:p>
        </p:txBody>
      </p:sp>
      <p:graphicFrame>
        <p:nvGraphicFramePr>
          <p:cNvPr id="11" name="Object 10"/>
          <p:cNvGraphicFramePr>
            <a:graphicFrameLocks noChangeAspect="1"/>
          </p:cNvGraphicFramePr>
          <p:nvPr>
            <p:extLst>
              <p:ext uri="{D42A27DB-BD31-4B8C-83A1-F6EECF244321}">
                <p14:modId xmlns:p14="http://schemas.microsoft.com/office/powerpoint/2010/main" val="4237944925"/>
              </p:ext>
            </p:extLst>
          </p:nvPr>
        </p:nvGraphicFramePr>
        <p:xfrm>
          <a:off x="25971225" y="7705522"/>
          <a:ext cx="2922772" cy="670475"/>
        </p:xfrm>
        <a:graphic>
          <a:graphicData uri="http://schemas.openxmlformats.org/presentationml/2006/ole">
            <mc:AlternateContent xmlns:mc="http://schemas.openxmlformats.org/markup-compatibility/2006">
              <mc:Choice xmlns:v="urn:schemas-microsoft-com:vml" Requires="v">
                <p:oleObj spid="_x0000_s1786" name="Equation" r:id="rId15" imgW="2108160" imgH="482400" progId="Equation.3">
                  <p:embed/>
                </p:oleObj>
              </mc:Choice>
              <mc:Fallback>
                <p:oleObj name="Equation" r:id="rId15" imgW="2108160" imgH="482400" progId="Equation.3">
                  <p:embed/>
                  <p:pic>
                    <p:nvPicPr>
                      <p:cNvPr id="0" name="Object 110"/>
                      <p:cNvPicPr>
                        <a:picLocks noChangeAspect="1" noChangeArrowheads="1"/>
                      </p:cNvPicPr>
                      <p:nvPr/>
                    </p:nvPicPr>
                    <p:blipFill>
                      <a:blip r:embed="rId16"/>
                      <a:srcRect/>
                      <a:stretch>
                        <a:fillRect/>
                      </a:stretch>
                    </p:blipFill>
                    <p:spPr bwMode="auto">
                      <a:xfrm>
                        <a:off x="25971225" y="7705522"/>
                        <a:ext cx="2922772" cy="670475"/>
                      </a:xfrm>
                      <a:prstGeom prst="rect">
                        <a:avLst/>
                      </a:prstGeom>
                      <a:noFill/>
                      <a:ln>
                        <a:noFill/>
                      </a:ln>
                      <a:extLst/>
                    </p:spPr>
                  </p:pic>
                </p:oleObj>
              </mc:Fallback>
            </mc:AlternateContent>
          </a:graphicData>
        </a:graphic>
      </p:graphicFrame>
      <mc:AlternateContent xmlns:mc="http://schemas.openxmlformats.org/markup-compatibility/2006" xmlns:a14="http://schemas.microsoft.com/office/drawing/2010/main">
        <mc:Choice Requires="a14">
          <p:sp>
            <p:nvSpPr>
              <p:cNvPr id="93" name="Text Box 112"/>
              <p:cNvSpPr txBox="1">
                <a:spLocks noChangeArrowheads="1"/>
              </p:cNvSpPr>
              <p:nvPr/>
            </p:nvSpPr>
            <p:spPr bwMode="auto">
              <a:xfrm>
                <a:off x="21379361" y="2772146"/>
                <a:ext cx="11357221" cy="830997"/>
              </a:xfrm>
              <a:prstGeom prst="rect">
                <a:avLst/>
              </a:prstGeom>
              <a:solidFill>
                <a:schemeClr val="accent2"/>
              </a:solidFill>
              <a:ln w="9525">
                <a:noFill/>
                <a:miter lim="800000"/>
                <a:headEnd/>
                <a:tailEnd/>
              </a:ln>
              <a:effectLst/>
            </p:spPr>
            <p:txBody>
              <a:bodyPr wrap="square">
                <a:spAutoFit/>
              </a:bodyPr>
              <a:lstStyle/>
              <a:p>
                <a:pPr algn="ctr">
                  <a:buNone/>
                </a:pPr>
                <a14:m>
                  <m:oMath xmlns:m="http://schemas.openxmlformats.org/officeDocument/2006/math">
                    <m:r>
                      <a:rPr lang="en-US" sz="4800" b="1" i="1" smtClean="0">
                        <a:solidFill>
                          <a:schemeClr val="bg1"/>
                        </a:solidFill>
                        <a:effectLst>
                          <a:outerShdw blurRad="38100" dist="38100" dir="2700000" algn="tl">
                            <a:srgbClr val="000000"/>
                          </a:outerShdw>
                        </a:effectLst>
                        <a:latin typeface="Cambria Math"/>
                        <a:ea typeface="Cambria Math"/>
                        <a:sym typeface="Symbol" pitchFamily="18" charset="2"/>
                      </a:rPr>
                      <m:t>𝛁</m:t>
                    </m:r>
                  </m:oMath>
                </a14:m>
                <a:r>
                  <a:rPr lang="en-US" sz="4800" b="1" dirty="0" smtClean="0">
                    <a:solidFill>
                      <a:schemeClr val="bg1"/>
                    </a:solidFill>
                    <a:effectLst>
                      <a:outerShdw blurRad="38100" dist="38100" dir="2700000" algn="tl">
                        <a:srgbClr val="000000"/>
                      </a:outerShdw>
                    </a:effectLst>
                    <a:sym typeface="Symbol" pitchFamily="18" charset="2"/>
                  </a:rPr>
                  <a:t>p Drives V</a:t>
                </a:r>
                <a:r>
                  <a:rPr lang="en-US" sz="4800" b="1" baseline="-25000" dirty="0" smtClean="0">
                    <a:solidFill>
                      <a:schemeClr val="bg1"/>
                    </a:solidFill>
                    <a:effectLst>
                      <a:outerShdw blurRad="38100" dist="38100" dir="2700000" algn="tl">
                        <a:srgbClr val="000000"/>
                      </a:outerShdw>
                    </a:effectLst>
                    <a:sym typeface="Symbol" pitchFamily="18" charset="2"/>
                  </a:rPr>
                  <a:t>||</a:t>
                </a:r>
                <a:r>
                  <a:rPr lang="en-US" sz="4800" b="1" dirty="0" smtClean="0">
                    <a:solidFill>
                      <a:schemeClr val="bg1"/>
                    </a:solidFill>
                    <a:effectLst>
                      <a:outerShdw blurRad="38100" dist="38100" dir="2700000" algn="tl">
                        <a:srgbClr val="000000"/>
                      </a:outerShdw>
                    </a:effectLst>
                    <a:sym typeface="Symbol" pitchFamily="18" charset="2"/>
                  </a:rPr>
                  <a:t> for r/a&gt;0.5 </a:t>
                </a:r>
              </a:p>
            </p:txBody>
          </p:sp>
        </mc:Choice>
        <mc:Fallback xmlns="">
          <p:sp>
            <p:nvSpPr>
              <p:cNvPr id="93" name="Text Box 112"/>
              <p:cNvSpPr txBox="1">
                <a:spLocks noRot="1" noChangeAspect="1" noMove="1" noResize="1" noEditPoints="1" noAdjustHandles="1" noChangeArrowheads="1" noChangeShapeType="1" noTextEdit="1"/>
              </p:cNvSpPr>
              <p:nvPr/>
            </p:nvSpPr>
            <p:spPr bwMode="auto">
              <a:xfrm>
                <a:off x="21379361" y="2772146"/>
                <a:ext cx="11357221" cy="830997"/>
              </a:xfrm>
              <a:prstGeom prst="rect">
                <a:avLst/>
              </a:prstGeom>
              <a:blipFill rotWithShape="1">
                <a:blip r:embed="rId33"/>
                <a:stretch>
                  <a:fillRect t="-19118" b="-43382"/>
                </a:stretch>
              </a:blipFill>
              <a:ln w="9525">
                <a:noFill/>
                <a:miter lim="800000"/>
                <a:headEnd/>
                <a:tailEnd/>
              </a:ln>
              <a:effectLst/>
            </p:spPr>
            <p:txBody>
              <a:bodyPr/>
              <a:lstStyle/>
              <a:p>
                <a:r>
                  <a:rPr lang="en-US">
                    <a:noFill/>
                  </a:rPr>
                  <a:t> </a:t>
                </a:r>
              </a:p>
            </p:txBody>
          </p:sp>
        </mc:Fallback>
      </mc:AlternateContent>
      <p:pic>
        <p:nvPicPr>
          <p:cNvPr id="1476" name="Picture 452"/>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18098141" y="8039559"/>
            <a:ext cx="3200400" cy="236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77" name="Picture 453"/>
          <p:cNvPicPr>
            <a:picLocks noChangeAspect="1" noChangeArrowheads="1"/>
          </p:cNvPicPr>
          <p:nvPr/>
        </p:nvPicPr>
        <p:blipFill rotWithShape="1">
          <a:blip r:embed="rId35">
            <a:extLst>
              <a:ext uri="{28A0092B-C50C-407E-A947-70E740481C1C}">
                <a14:useLocalDpi xmlns:a14="http://schemas.microsoft.com/office/drawing/2010/main" val="0"/>
              </a:ext>
            </a:extLst>
          </a:blip>
          <a:srcRect r="6511"/>
          <a:stretch/>
        </p:blipFill>
        <p:spPr bwMode="auto">
          <a:xfrm>
            <a:off x="15131131" y="7980563"/>
            <a:ext cx="2992043"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89" name="Picture 465"/>
          <p:cNvPicPr>
            <a:picLocks noChangeAspect="1" noChangeArrowheads="1"/>
          </p:cNvPicPr>
          <p:nvPr/>
        </p:nvPicPr>
        <p:blipFill rotWithShape="1">
          <a:blip r:embed="rId36">
            <a:extLst>
              <a:ext uri="{28A0092B-C50C-407E-A947-70E740481C1C}">
                <a14:useLocalDpi xmlns:a14="http://schemas.microsoft.com/office/drawing/2010/main" val="0"/>
              </a:ext>
            </a:extLst>
          </a:blip>
          <a:srcRect r="6372"/>
          <a:stretch/>
        </p:blipFill>
        <p:spPr bwMode="auto">
          <a:xfrm>
            <a:off x="17589894" y="12530680"/>
            <a:ext cx="2996474"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04" name="Picture 480"/>
          <p:cNvPicPr>
            <a:picLocks noChangeAspect="1" noChangeArrowheads="1"/>
          </p:cNvPicPr>
          <p:nvPr/>
        </p:nvPicPr>
        <p:blipFill rotWithShape="1">
          <a:blip r:embed="rId37">
            <a:extLst>
              <a:ext uri="{28A0092B-C50C-407E-A947-70E740481C1C}">
                <a14:useLocalDpi xmlns:a14="http://schemas.microsoft.com/office/drawing/2010/main" val="0"/>
              </a:ext>
            </a:extLst>
          </a:blip>
          <a:srcRect r="7708"/>
          <a:stretch/>
        </p:blipFill>
        <p:spPr bwMode="auto">
          <a:xfrm>
            <a:off x="21361119" y="3863692"/>
            <a:ext cx="2953701"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11" name="Picture 487"/>
          <p:cNvPicPr>
            <a:picLocks noChangeAspect="1" noChangeArrowheads="1"/>
          </p:cNvPicPr>
          <p:nvPr/>
        </p:nvPicPr>
        <p:blipFill rotWithShape="1">
          <a:blip r:embed="rId38">
            <a:extLst>
              <a:ext uri="{28A0092B-C50C-407E-A947-70E740481C1C}">
                <a14:useLocalDpi xmlns:a14="http://schemas.microsoft.com/office/drawing/2010/main" val="0"/>
              </a:ext>
            </a:extLst>
          </a:blip>
          <a:srcRect r="4176"/>
          <a:stretch/>
        </p:blipFill>
        <p:spPr bwMode="auto">
          <a:xfrm>
            <a:off x="12254455" y="3767165"/>
            <a:ext cx="3066751"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 name="Rectangle 3"/>
          <p:cNvSpPr txBox="1">
            <a:spLocks noChangeArrowheads="1"/>
          </p:cNvSpPr>
          <p:nvPr/>
        </p:nvSpPr>
        <p:spPr>
          <a:xfrm>
            <a:off x="10078630" y="7772650"/>
            <a:ext cx="2852729" cy="556995"/>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dirty="0" smtClean="0">
                <a:latin typeface="Arial" charset="0"/>
              </a:rPr>
              <a:t>Particle Flux At r/a=0.22</a:t>
            </a:r>
          </a:p>
        </p:txBody>
      </p:sp>
      <p:pic>
        <p:nvPicPr>
          <p:cNvPr id="1540" name="Picture 516"/>
          <p:cNvPicPr>
            <a:picLocks noChangeAspect="1" noChangeArrowheads="1"/>
          </p:cNvPicPr>
          <p:nvPr/>
        </p:nvPicPr>
        <p:blipFill rotWithShape="1">
          <a:blip r:embed="rId39">
            <a:extLst>
              <a:ext uri="{28A0092B-C50C-407E-A947-70E740481C1C}">
                <a14:useLocalDpi xmlns:a14="http://schemas.microsoft.com/office/drawing/2010/main" val="0"/>
              </a:ext>
            </a:extLst>
          </a:blip>
          <a:srcRect r="6749"/>
          <a:stretch/>
        </p:blipFill>
        <p:spPr bwMode="auto">
          <a:xfrm>
            <a:off x="15289674" y="3729332"/>
            <a:ext cx="2984401" cy="2366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9" name="TextBox 118"/>
          <p:cNvSpPr txBox="1"/>
          <p:nvPr/>
        </p:nvSpPr>
        <p:spPr>
          <a:xfrm>
            <a:off x="13255345" y="3639534"/>
            <a:ext cx="2588207" cy="276999"/>
          </a:xfrm>
          <a:prstGeom prst="rect">
            <a:avLst/>
          </a:prstGeom>
          <a:noFill/>
        </p:spPr>
        <p:txBody>
          <a:bodyPr wrap="square" rtlCol="0">
            <a:spAutoFit/>
          </a:bodyPr>
          <a:lstStyle/>
          <a:p>
            <a:pPr>
              <a:buNone/>
            </a:pPr>
            <a:r>
              <a:rPr lang="en-US" sz="1200" dirty="0" smtClean="0"/>
              <a:t>T</a:t>
            </a:r>
            <a:r>
              <a:rPr lang="en-US" sz="1200" baseline="-25000" dirty="0" smtClean="0"/>
              <a:t>i</a:t>
            </a:r>
            <a:r>
              <a:rPr lang="en-US" sz="1200" dirty="0" smtClean="0"/>
              <a:t> was Similar</a:t>
            </a:r>
            <a:endParaRPr lang="en-US" sz="1200" dirty="0"/>
          </a:p>
        </p:txBody>
      </p:sp>
      <p:sp>
        <p:nvSpPr>
          <p:cNvPr id="120" name="TextBox 119"/>
          <p:cNvSpPr txBox="1"/>
          <p:nvPr/>
        </p:nvSpPr>
        <p:spPr>
          <a:xfrm>
            <a:off x="16105598" y="3644300"/>
            <a:ext cx="1988942" cy="276999"/>
          </a:xfrm>
          <a:prstGeom prst="rect">
            <a:avLst/>
          </a:prstGeom>
          <a:noFill/>
        </p:spPr>
        <p:txBody>
          <a:bodyPr wrap="square" rtlCol="0">
            <a:spAutoFit/>
          </a:bodyPr>
          <a:lstStyle/>
          <a:p>
            <a:pPr>
              <a:buNone/>
            </a:pPr>
            <a:r>
              <a:rPr lang="en-US" sz="1200" dirty="0" err="1" smtClean="0"/>
              <a:t>T</a:t>
            </a:r>
            <a:r>
              <a:rPr lang="en-US" sz="1200" baseline="-25000" dirty="0" err="1" smtClean="0"/>
              <a:t>e</a:t>
            </a:r>
            <a:r>
              <a:rPr lang="en-US" sz="1200" dirty="0" smtClean="0"/>
              <a:t> Increased in </a:t>
            </a:r>
            <a:r>
              <a:rPr lang="en-US" sz="1200" dirty="0"/>
              <a:t>t</a:t>
            </a:r>
            <a:r>
              <a:rPr lang="en-US" sz="1200" dirty="0" smtClean="0"/>
              <a:t>he Core</a:t>
            </a:r>
            <a:endParaRPr lang="en-US" sz="1200" dirty="0"/>
          </a:p>
        </p:txBody>
      </p:sp>
      <mc:AlternateContent xmlns:mc="http://schemas.openxmlformats.org/markup-compatibility/2006" xmlns:a14="http://schemas.microsoft.com/office/drawing/2010/main">
        <mc:Choice Requires="a14">
          <p:sp>
            <p:nvSpPr>
              <p:cNvPr id="122" name="TextBox 121"/>
              <p:cNvSpPr txBox="1"/>
              <p:nvPr/>
            </p:nvSpPr>
            <p:spPr>
              <a:xfrm>
                <a:off x="18912727" y="3653182"/>
                <a:ext cx="2107992" cy="276999"/>
              </a:xfrm>
              <a:prstGeom prst="rect">
                <a:avLst/>
              </a:prstGeom>
              <a:noFill/>
            </p:spPr>
            <p:txBody>
              <a:bodyPr wrap="square" rtlCol="0">
                <a:spAutoFit/>
              </a:bodyPr>
              <a:lstStyle/>
              <a:p>
                <a:pPr>
                  <a:buNone/>
                </a:pPr>
                <a14:m>
                  <m:oMath xmlns:m="http://schemas.openxmlformats.org/officeDocument/2006/math">
                    <m:r>
                      <m:rPr>
                        <m:nor/>
                      </m:rPr>
                      <a:rPr lang="en-US" sz="1200" i="0" dirty="0" smtClean="0">
                        <a:latin typeface="Arial" pitchFamily="34" charset="0"/>
                        <a:ea typeface="Cambria Math"/>
                        <a:cs typeface="Arial" pitchFamily="34" charset="0"/>
                      </a:rPr>
                      <m:t>∇</m:t>
                    </m:r>
                    <m:sSub>
                      <m:sSubPr>
                        <m:ctrlPr>
                          <a:rPr lang="en-US" sz="1200" i="1" dirty="0" smtClean="0">
                            <a:latin typeface="Cambria Math"/>
                            <a:ea typeface="Cambria Math"/>
                          </a:rPr>
                        </m:ctrlPr>
                      </m:sSubPr>
                      <m:e>
                        <m:r>
                          <m:rPr>
                            <m:nor/>
                          </m:rPr>
                          <a:rPr lang="en-US" sz="1200" b="0" i="0" dirty="0" smtClean="0">
                            <a:latin typeface="Arial" pitchFamily="34" charset="0"/>
                            <a:ea typeface="Cambria Math"/>
                            <a:cs typeface="Arial" pitchFamily="34" charset="0"/>
                          </a:rPr>
                          <m:t>n</m:t>
                        </m:r>
                      </m:e>
                      <m:sub>
                        <m:r>
                          <m:rPr>
                            <m:nor/>
                          </m:rPr>
                          <a:rPr lang="en-US" sz="1200" b="0" i="0" dirty="0" smtClean="0">
                            <a:latin typeface="Arial" pitchFamily="34" charset="0"/>
                            <a:ea typeface="Cambria Math"/>
                            <a:cs typeface="Arial" pitchFamily="34" charset="0"/>
                          </a:rPr>
                          <m:t>e</m:t>
                        </m:r>
                      </m:sub>
                    </m:sSub>
                  </m:oMath>
                </a14:m>
                <a:r>
                  <a:rPr lang="en-US" sz="1200" dirty="0" smtClean="0">
                    <a:latin typeface="Arial" pitchFamily="34" charset="0"/>
                    <a:cs typeface="Arial" pitchFamily="34" charset="0"/>
                  </a:rPr>
                  <a:t> Change Significantly</a:t>
                </a:r>
                <a:endParaRPr lang="en-US" sz="1200" dirty="0">
                  <a:latin typeface="Arial" pitchFamily="34" charset="0"/>
                  <a:cs typeface="Arial" pitchFamily="34" charset="0"/>
                </a:endParaRPr>
              </a:p>
            </p:txBody>
          </p:sp>
        </mc:Choice>
        <mc:Fallback xmlns="">
          <p:sp>
            <p:nvSpPr>
              <p:cNvPr id="122" name="TextBox 121"/>
              <p:cNvSpPr txBox="1">
                <a:spLocks noRot="1" noChangeAspect="1" noMove="1" noResize="1" noEditPoints="1" noAdjustHandles="1" noChangeArrowheads="1" noChangeShapeType="1" noTextEdit="1"/>
              </p:cNvSpPr>
              <p:nvPr/>
            </p:nvSpPr>
            <p:spPr>
              <a:xfrm>
                <a:off x="18912727" y="3653182"/>
                <a:ext cx="2107992" cy="276999"/>
              </a:xfrm>
              <a:prstGeom prst="rect">
                <a:avLst/>
              </a:prstGeom>
              <a:blipFill rotWithShape="1">
                <a:blip r:embed="rId41"/>
                <a:stretch>
                  <a:fillRect t="-2174" b="-13043"/>
                </a:stretch>
              </a:blipFill>
            </p:spPr>
            <p:txBody>
              <a:bodyPr/>
              <a:lstStyle/>
              <a:p>
                <a:r>
                  <a:rPr lang="en-US">
                    <a:noFill/>
                  </a:rPr>
                  <a:t> </a:t>
                </a:r>
              </a:p>
            </p:txBody>
          </p:sp>
        </mc:Fallback>
      </mc:AlternateContent>
      <p:sp>
        <p:nvSpPr>
          <p:cNvPr id="123" name="Text Box 177"/>
          <p:cNvSpPr txBox="1">
            <a:spLocks noChangeArrowheads="1"/>
          </p:cNvSpPr>
          <p:nvPr/>
        </p:nvSpPr>
        <p:spPr bwMode="auto">
          <a:xfrm>
            <a:off x="15438373" y="6095777"/>
            <a:ext cx="6104839" cy="1126462"/>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electron temperature and temperature gradient in the core of the plasma increased with ECRH</a:t>
            </a:r>
          </a:p>
          <a:p>
            <a:pPr marL="119063" indent="-119063">
              <a:spcBef>
                <a:spcPct val="20000"/>
              </a:spcBef>
              <a:buFontTx/>
              <a:buChar char="•"/>
            </a:pPr>
            <a:r>
              <a:rPr lang="en-US" dirty="0" smtClean="0"/>
              <a:t>The density profile for the 100kW had a smaller gradient in the core, but a larger gradient near r/a=0.6</a:t>
            </a:r>
          </a:p>
        </p:txBody>
      </p:sp>
      <p:sp>
        <p:nvSpPr>
          <p:cNvPr id="127" name="Rectangle 3"/>
          <p:cNvSpPr txBox="1">
            <a:spLocks noChangeArrowheads="1"/>
          </p:cNvSpPr>
          <p:nvPr/>
        </p:nvSpPr>
        <p:spPr>
          <a:xfrm>
            <a:off x="14857521" y="10304769"/>
            <a:ext cx="6531307" cy="1454442"/>
          </a:xfrm>
          <a:prstGeom prst="rect">
            <a:avLst/>
          </a:prstGeom>
        </p:spPr>
        <p:txBody>
          <a:bodyPr/>
          <a:lstStyle/>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In both the 100kW and 50kW cases near the axis only an electron root is predicted, from r/a~0.2 to r/a~3 multiple roots are predicted, for the outer half of the plasma only the ion root is predicted.</a:t>
            </a:r>
            <a:endParaRPr lang="en-US" dirty="0"/>
          </a:p>
          <a:p>
            <a:pPr marL="112713" lvl="0" indent="-112713">
              <a:spcBef>
                <a:spcPct val="20000"/>
              </a:spcBef>
              <a:buFont typeface="Arial" pitchFamily="34" charset="0"/>
              <a:buChar char="•"/>
              <a:defRPr/>
            </a:pPr>
            <a:r>
              <a:rPr lang="en-US" dirty="0" err="1" smtClean="0"/>
              <a:t>E</a:t>
            </a:r>
            <a:r>
              <a:rPr lang="en-US" baseline="-25000" dirty="0" err="1" smtClean="0"/>
              <a:t>r</a:t>
            </a:r>
            <a:r>
              <a:rPr lang="en-US" dirty="0" smtClean="0"/>
              <a:t> is predicted to be slightly lower in the 50kW case for most locations in the plasma</a:t>
            </a:r>
          </a:p>
        </p:txBody>
      </p:sp>
      <p:sp>
        <p:nvSpPr>
          <p:cNvPr id="129" name="Rectangle 3"/>
          <p:cNvSpPr txBox="1">
            <a:spLocks noChangeArrowheads="1"/>
          </p:cNvSpPr>
          <p:nvPr/>
        </p:nvSpPr>
        <p:spPr>
          <a:xfrm>
            <a:off x="9427125" y="12343579"/>
            <a:ext cx="2540283" cy="2106235"/>
          </a:xfrm>
          <a:prstGeom prst="rect">
            <a:avLst/>
          </a:prstGeom>
        </p:spPr>
        <p:txBody>
          <a:bodyPr/>
          <a:lstStyle/>
          <a:p>
            <a:pPr lvl="0" fontAlgn="auto">
              <a:spcAft>
                <a:spcPts val="0"/>
              </a:spcAft>
              <a:buNone/>
              <a:defRPr/>
            </a:pPr>
            <a:r>
              <a:rPr lang="en-US" dirty="0">
                <a:latin typeface="Arial" pitchFamily="34" charset="0"/>
                <a:cs typeface="Arial" pitchFamily="34" charset="0"/>
              </a:rPr>
              <a:t>HSX was optimized to have a direction of symmetry in its magnetic field </a:t>
            </a:r>
            <a:r>
              <a:rPr lang="en-US" dirty="0" smtClean="0">
                <a:latin typeface="Arial" pitchFamily="34" charset="0"/>
                <a:cs typeface="Arial" pitchFamily="34" charset="0"/>
              </a:rPr>
              <a:t>strength. This has been predicted and measured to cause reduced flow damping in </a:t>
            </a:r>
            <a:r>
              <a:rPr lang="en-US" dirty="0">
                <a:latin typeface="Arial" pitchFamily="34" charset="0"/>
                <a:cs typeface="Arial" pitchFamily="34" charset="0"/>
              </a:rPr>
              <a:t>the n=4, m=1 helical </a:t>
            </a:r>
            <a:r>
              <a:rPr lang="en-US" dirty="0" smtClean="0">
                <a:latin typeface="Arial" pitchFamily="34" charset="0"/>
                <a:cs typeface="Arial" pitchFamily="34" charset="0"/>
              </a:rPr>
              <a:t>direction </a:t>
            </a:r>
            <a:r>
              <a:rPr lang="en-US" dirty="0">
                <a:latin typeface="Arial" pitchFamily="34" charset="0"/>
                <a:cs typeface="Arial" pitchFamily="34" charset="0"/>
              </a:rPr>
              <a:t>[5</a:t>
            </a:r>
            <a:r>
              <a:rPr lang="en-US" dirty="0" smtClean="0">
                <a:latin typeface="Arial" pitchFamily="34" charset="0"/>
                <a:cs typeface="Arial" pitchFamily="34" charset="0"/>
              </a:rPr>
              <a:t>].</a:t>
            </a:r>
            <a:endParaRPr lang="en-US" dirty="0">
              <a:latin typeface="Arial" pitchFamily="34" charset="0"/>
              <a:cs typeface="Arial" pitchFamily="34" charset="0"/>
            </a:endParaRPr>
          </a:p>
          <a:p>
            <a:pPr lvl="0">
              <a:spcBef>
                <a:spcPct val="20000"/>
              </a:spcBef>
              <a:buNone/>
              <a:defRPr/>
            </a:pPr>
            <a:endParaRPr lang="en-US" sz="1800" dirty="0"/>
          </a:p>
        </p:txBody>
      </p:sp>
      <p:sp>
        <p:nvSpPr>
          <p:cNvPr id="138" name="Rectangle 3"/>
          <p:cNvSpPr txBox="1">
            <a:spLocks noChangeArrowheads="1"/>
          </p:cNvSpPr>
          <p:nvPr/>
        </p:nvSpPr>
        <p:spPr>
          <a:xfrm>
            <a:off x="9409603" y="14533554"/>
            <a:ext cx="3166755" cy="1441758"/>
          </a:xfrm>
          <a:prstGeom prst="rect">
            <a:avLst/>
          </a:prstGeom>
        </p:spPr>
        <p:txBody>
          <a:bodyPr/>
          <a:lstStyle/>
          <a:p>
            <a:pPr marL="112713" lvl="0" indent="-112713">
              <a:spcBef>
                <a:spcPct val="20000"/>
              </a:spcBef>
              <a:buFont typeface="Arial" pitchFamily="34" charset="0"/>
              <a:buChar char="•"/>
              <a:defRPr/>
            </a:pPr>
            <a:endParaRPr lang="en-US" sz="1800" dirty="0"/>
          </a:p>
        </p:txBody>
      </p:sp>
      <p:sp>
        <p:nvSpPr>
          <p:cNvPr id="143" name="Text Box 208"/>
          <p:cNvSpPr txBox="1">
            <a:spLocks noChangeArrowheads="1"/>
          </p:cNvSpPr>
          <p:nvPr/>
        </p:nvSpPr>
        <p:spPr bwMode="auto">
          <a:xfrm>
            <a:off x="9308893" y="11914539"/>
            <a:ext cx="17854195" cy="461665"/>
          </a:xfrm>
          <a:prstGeom prst="rect">
            <a:avLst/>
          </a:prstGeom>
          <a:noFill/>
          <a:ln w="9525">
            <a:noFill/>
            <a:miter lim="800000"/>
            <a:headEnd/>
            <a:tailEnd/>
          </a:ln>
        </p:spPr>
        <p:txBody>
          <a:bodyPr wrap="square">
            <a:spAutoFit/>
          </a:bodyPr>
          <a:lstStyle/>
          <a:p>
            <a:pPr algn="ctr">
              <a:spcBef>
                <a:spcPct val="0"/>
              </a:spcBef>
              <a:buFontTx/>
              <a:buNone/>
            </a:pPr>
            <a:r>
              <a:rPr lang="en-US" sz="2400" b="1" dirty="0" smtClean="0">
                <a:solidFill>
                  <a:schemeClr val="accent2"/>
                </a:solidFill>
              </a:rPr>
              <a:t>Reduced Flow Damping Along the Helical Direction of Symmetry Leads to  Parallel Flow</a:t>
            </a:r>
            <a:endParaRPr lang="en-US" sz="2400" b="1" dirty="0">
              <a:solidFill>
                <a:schemeClr val="accent2"/>
              </a:solidFill>
            </a:endParaRPr>
          </a:p>
        </p:txBody>
      </p:sp>
      <p:sp>
        <p:nvSpPr>
          <p:cNvPr id="146" name="Rectangle 3"/>
          <p:cNvSpPr txBox="1">
            <a:spLocks noChangeArrowheads="1"/>
          </p:cNvSpPr>
          <p:nvPr/>
        </p:nvSpPr>
        <p:spPr>
          <a:xfrm>
            <a:off x="20708832" y="12672329"/>
            <a:ext cx="2566032" cy="1900316"/>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dirty="0" smtClean="0"/>
              <a:t>For large perpendicular flow drives, such as the electron root radial electric field, ions which caused the plasma viscosity are de-trapped and parallel flow will be reduced</a:t>
            </a:r>
          </a:p>
          <a:p>
            <a:pPr lvl="0">
              <a:spcBef>
                <a:spcPct val="20000"/>
              </a:spcBef>
              <a:buNone/>
              <a:defRPr/>
            </a:pPr>
            <a:endParaRPr lang="en-US" sz="1800" dirty="0"/>
          </a:p>
        </p:txBody>
      </p:sp>
      <p:sp>
        <p:nvSpPr>
          <p:cNvPr id="148" name="Rectangle 3"/>
          <p:cNvSpPr txBox="1">
            <a:spLocks noChangeArrowheads="1"/>
          </p:cNvSpPr>
          <p:nvPr/>
        </p:nvSpPr>
        <p:spPr>
          <a:xfrm>
            <a:off x="20479690" y="14743951"/>
            <a:ext cx="6940113" cy="1231361"/>
          </a:xfrm>
          <a:prstGeom prst="rect">
            <a:avLst/>
          </a:prstGeom>
        </p:spPr>
        <p:txBody>
          <a:bodyPr/>
          <a:lstStyle/>
          <a:p>
            <a:pPr marL="112713" indent="-112713" fontAlgn="auto">
              <a:spcAft>
                <a:spcPts val="0"/>
              </a:spcAft>
              <a:defRPr/>
            </a:pPr>
            <a:r>
              <a:rPr lang="en-US" dirty="0" smtClean="0"/>
              <a:t>For both the 100kW and the 50kW cases a small V</a:t>
            </a:r>
            <a:r>
              <a:rPr lang="en-US" baseline="-25000" dirty="0" smtClean="0"/>
              <a:t>||</a:t>
            </a:r>
            <a:r>
              <a:rPr lang="en-US" dirty="0" smtClean="0"/>
              <a:t> is predicted near the core as a result of the large electron root </a:t>
            </a:r>
            <a:r>
              <a:rPr lang="en-US" dirty="0" err="1" smtClean="0"/>
              <a:t>E</a:t>
            </a:r>
            <a:r>
              <a:rPr lang="en-US" baseline="-25000" dirty="0" err="1" smtClean="0"/>
              <a:t>r</a:t>
            </a:r>
            <a:endParaRPr lang="en-US" baseline="-25000" dirty="0" smtClean="0"/>
          </a:p>
          <a:p>
            <a:pPr marL="112713" indent="-112713" fontAlgn="auto">
              <a:spcAft>
                <a:spcPts val="0"/>
              </a:spcAft>
              <a:defRPr/>
            </a:pPr>
            <a:r>
              <a:rPr lang="en-US" dirty="0" smtClean="0"/>
              <a:t>The peak flows are larger than the ion thermal velocity, no experimental evidence of supra-thermal flows has been found</a:t>
            </a:r>
          </a:p>
          <a:p>
            <a:pPr lvl="0">
              <a:spcBef>
                <a:spcPct val="20000"/>
              </a:spcBef>
              <a:buNone/>
              <a:defRPr/>
            </a:pPr>
            <a:endParaRPr lang="en-US" sz="1800" dirty="0"/>
          </a:p>
        </p:txBody>
      </p:sp>
      <p:graphicFrame>
        <p:nvGraphicFramePr>
          <p:cNvPr id="5" name="Object 4"/>
          <p:cNvGraphicFramePr>
            <a:graphicFrameLocks noChangeAspect="1"/>
          </p:cNvGraphicFramePr>
          <p:nvPr>
            <p:extLst>
              <p:ext uri="{D42A27DB-BD31-4B8C-83A1-F6EECF244321}">
                <p14:modId xmlns:p14="http://schemas.microsoft.com/office/powerpoint/2010/main" val="3898587227"/>
              </p:ext>
            </p:extLst>
          </p:nvPr>
        </p:nvGraphicFramePr>
        <p:xfrm>
          <a:off x="27495500" y="5461000"/>
          <a:ext cx="1909763" cy="665163"/>
        </p:xfrm>
        <a:graphic>
          <a:graphicData uri="http://schemas.openxmlformats.org/presentationml/2006/ole">
            <mc:AlternateContent xmlns:mc="http://schemas.openxmlformats.org/markup-compatibility/2006">
              <mc:Choice xmlns:v="urn:schemas-microsoft-com:vml" Requires="v">
                <p:oleObj spid="_x0000_s1787" name="Equation" r:id="rId42" imgW="1371600" imgH="469800" progId="Equation.3">
                  <p:embed/>
                </p:oleObj>
              </mc:Choice>
              <mc:Fallback>
                <p:oleObj name="Equation" r:id="rId42" imgW="1371600" imgH="469800" progId="Equation.3">
                  <p:embed/>
                  <p:pic>
                    <p:nvPicPr>
                      <p:cNvPr id="0" name="Object 3"/>
                      <p:cNvPicPr>
                        <a:picLocks noChangeAspect="1" noChangeArrowheads="1"/>
                      </p:cNvPicPr>
                      <p:nvPr/>
                    </p:nvPicPr>
                    <p:blipFill>
                      <a:blip r:embed="rId43"/>
                      <a:srcRect/>
                      <a:stretch>
                        <a:fillRect/>
                      </a:stretch>
                    </p:blipFill>
                    <p:spPr bwMode="auto">
                      <a:xfrm>
                        <a:off x="27495500" y="5461000"/>
                        <a:ext cx="1909763" cy="665163"/>
                      </a:xfrm>
                      <a:prstGeom prst="rect">
                        <a:avLst/>
                      </a:prstGeom>
                      <a:noFill/>
                      <a:ln>
                        <a:noFill/>
                      </a:ln>
                    </p:spPr>
                  </p:pic>
                </p:oleObj>
              </mc:Fallback>
            </mc:AlternateContent>
          </a:graphicData>
        </a:graphic>
      </p:graphicFrame>
      <p:sp>
        <p:nvSpPr>
          <p:cNvPr id="149" name="Text Box 208"/>
          <p:cNvSpPr txBox="1">
            <a:spLocks noChangeArrowheads="1"/>
          </p:cNvSpPr>
          <p:nvPr/>
        </p:nvSpPr>
        <p:spPr bwMode="auto">
          <a:xfrm>
            <a:off x="21453738" y="7191588"/>
            <a:ext cx="11358180" cy="461665"/>
          </a:xfrm>
          <a:prstGeom prst="rect">
            <a:avLst/>
          </a:prstGeom>
          <a:noFill/>
          <a:ln w="9525">
            <a:noFill/>
            <a:miter lim="800000"/>
            <a:headEnd/>
            <a:tailEnd/>
          </a:ln>
        </p:spPr>
        <p:txBody>
          <a:bodyPr wrap="square">
            <a:spAutoFit/>
          </a:bodyPr>
          <a:lstStyle/>
          <a:p>
            <a:pPr algn="ctr">
              <a:spcBef>
                <a:spcPct val="0"/>
              </a:spcBef>
              <a:buFontTx/>
              <a:buNone/>
            </a:pPr>
            <a:r>
              <a:rPr lang="en-US" sz="2400" b="1" dirty="0" smtClean="0">
                <a:solidFill>
                  <a:schemeClr val="accent2"/>
                </a:solidFill>
              </a:rPr>
              <a:t>Flow Direction and Magnitude Predicted to Vary Significantly Near the Axis </a:t>
            </a:r>
            <a:endParaRPr lang="en-US" sz="2400" b="1" dirty="0">
              <a:solidFill>
                <a:schemeClr val="accent2"/>
              </a:solidFill>
            </a:endParaRPr>
          </a:p>
        </p:txBody>
      </p:sp>
      <p:grpSp>
        <p:nvGrpSpPr>
          <p:cNvPr id="18" name="Group 17"/>
          <p:cNvGrpSpPr/>
          <p:nvPr/>
        </p:nvGrpSpPr>
        <p:grpSpPr>
          <a:xfrm>
            <a:off x="26286350" y="8576279"/>
            <a:ext cx="2179106" cy="3148891"/>
            <a:chOff x="26330250" y="9787550"/>
            <a:chExt cx="2179106" cy="3148891"/>
          </a:xfrm>
        </p:grpSpPr>
        <p:grpSp>
          <p:nvGrpSpPr>
            <p:cNvPr id="15" name="Group 14"/>
            <p:cNvGrpSpPr/>
            <p:nvPr/>
          </p:nvGrpSpPr>
          <p:grpSpPr>
            <a:xfrm>
              <a:off x="26330250" y="9787550"/>
              <a:ext cx="2179106" cy="3085405"/>
              <a:chOff x="27076805" y="11886300"/>
              <a:chExt cx="2863008" cy="4360984"/>
            </a:xfrm>
          </p:grpSpPr>
          <p:pic>
            <p:nvPicPr>
              <p:cNvPr id="1539" name="Picture 515"/>
              <p:cNvPicPr>
                <a:picLocks noChangeAspect="1" noChangeArrowheads="1"/>
              </p:cNvPicPr>
              <p:nvPr/>
            </p:nvPicPr>
            <p:blipFill rotWithShape="1">
              <a:blip r:embed="rId44">
                <a:extLst>
                  <a:ext uri="{28A0092B-C50C-407E-A947-70E740481C1C}">
                    <a14:useLocalDpi xmlns:a14="http://schemas.microsoft.com/office/drawing/2010/main" val="0"/>
                  </a:ext>
                </a:extLst>
              </a:blip>
              <a:srcRect l="31501" t="5598" r="34953"/>
              <a:stretch/>
            </p:blipFill>
            <p:spPr bwMode="auto">
              <a:xfrm>
                <a:off x="27076805" y="11886300"/>
                <a:ext cx="2863008" cy="4360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 name="Group 13"/>
              <p:cNvGrpSpPr/>
              <p:nvPr/>
            </p:nvGrpSpPr>
            <p:grpSpPr>
              <a:xfrm>
                <a:off x="27943466" y="12865393"/>
                <a:ext cx="564843" cy="993613"/>
                <a:chOff x="27943466" y="12865393"/>
                <a:chExt cx="564843" cy="993613"/>
              </a:xfrm>
            </p:grpSpPr>
            <p:sp>
              <p:nvSpPr>
                <p:cNvPr id="131" name="Freeform 130"/>
                <p:cNvSpPr/>
                <p:nvPr/>
              </p:nvSpPr>
              <p:spPr>
                <a:xfrm>
                  <a:off x="27943466" y="12865393"/>
                  <a:ext cx="564843" cy="916980"/>
                </a:xfrm>
                <a:custGeom>
                  <a:avLst/>
                  <a:gdLst>
                    <a:gd name="connsiteX0" fmla="*/ 0 w 366765"/>
                    <a:gd name="connsiteY0" fmla="*/ 732409 h 732409"/>
                    <a:gd name="connsiteX1" fmla="*/ 25121 w 366765"/>
                    <a:gd name="connsiteY1" fmla="*/ 290282 h 732409"/>
                    <a:gd name="connsiteX2" fmla="*/ 95460 w 366765"/>
                    <a:gd name="connsiteY2" fmla="*/ 34049 h 732409"/>
                    <a:gd name="connsiteX3" fmla="*/ 195943 w 366765"/>
                    <a:gd name="connsiteY3" fmla="*/ 18976 h 732409"/>
                    <a:gd name="connsiteX4" fmla="*/ 306475 w 366765"/>
                    <a:gd name="connsiteY4" fmla="*/ 184774 h 732409"/>
                    <a:gd name="connsiteX5" fmla="*/ 366765 w 366765"/>
                    <a:gd name="connsiteY5" fmla="*/ 360620 h 732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6765" h="732409">
                      <a:moveTo>
                        <a:pt x="0" y="732409"/>
                      </a:moveTo>
                      <a:cubicBezTo>
                        <a:pt x="4605" y="569542"/>
                        <a:pt x="9211" y="406675"/>
                        <a:pt x="25121" y="290282"/>
                      </a:cubicBezTo>
                      <a:cubicBezTo>
                        <a:pt x="41031" y="173889"/>
                        <a:pt x="66990" y="79267"/>
                        <a:pt x="95460" y="34049"/>
                      </a:cubicBezTo>
                      <a:cubicBezTo>
                        <a:pt x="123930" y="-11169"/>
                        <a:pt x="160774" y="-6145"/>
                        <a:pt x="195943" y="18976"/>
                      </a:cubicBezTo>
                      <a:cubicBezTo>
                        <a:pt x="231112" y="44097"/>
                        <a:pt x="278005" y="127833"/>
                        <a:pt x="306475" y="184774"/>
                      </a:cubicBezTo>
                      <a:cubicBezTo>
                        <a:pt x="334945" y="241715"/>
                        <a:pt x="359229" y="315402"/>
                        <a:pt x="366765" y="360620"/>
                      </a:cubicBezTo>
                    </a:path>
                  </a:pathLst>
                </a:cu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47" name="Straight Arrow Connector 146"/>
                <p:cNvCxnSpPr/>
                <p:nvPr/>
              </p:nvCxnSpPr>
              <p:spPr>
                <a:xfrm>
                  <a:off x="27952841" y="13631854"/>
                  <a:ext cx="0" cy="22715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7" name="Group 16"/>
            <p:cNvGrpSpPr/>
            <p:nvPr/>
          </p:nvGrpSpPr>
          <p:grpSpPr>
            <a:xfrm>
              <a:off x="26339265" y="10963767"/>
              <a:ext cx="1813695" cy="1972674"/>
              <a:chOff x="26339265" y="10963767"/>
              <a:chExt cx="1813695" cy="1972674"/>
            </a:xfrm>
          </p:grpSpPr>
          <p:pic>
            <p:nvPicPr>
              <p:cNvPr id="156" name="Picture 592"/>
              <p:cNvPicPr>
                <a:picLocks noChangeAspect="1" noChangeArrowheads="1"/>
              </p:cNvPicPr>
              <p:nvPr/>
            </p:nvPicPr>
            <p:blipFill rotWithShape="1">
              <a:blip r:embed="rId45">
                <a:extLst>
                  <a:ext uri="{28A0092B-C50C-407E-A947-70E740481C1C}">
                    <a14:useLocalDpi xmlns:a14="http://schemas.microsoft.com/office/drawing/2010/main" val="0"/>
                  </a:ext>
                </a:extLst>
              </a:blip>
              <a:srcRect l="25835" t="89092" r="25642" b="3335"/>
              <a:stretch/>
            </p:blipFill>
            <p:spPr bwMode="auto">
              <a:xfrm>
                <a:off x="26369255" y="12676137"/>
                <a:ext cx="1783705" cy="260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8" name="Picture 592"/>
              <p:cNvPicPr>
                <a:picLocks noChangeAspect="1" noChangeArrowheads="1"/>
              </p:cNvPicPr>
              <p:nvPr/>
            </p:nvPicPr>
            <p:blipFill rotWithShape="1">
              <a:blip r:embed="rId45">
                <a:extLst>
                  <a:ext uri="{28A0092B-C50C-407E-A947-70E740481C1C}">
                    <a14:useLocalDpi xmlns:a14="http://schemas.microsoft.com/office/drawing/2010/main" val="0"/>
                  </a:ext>
                </a:extLst>
              </a:blip>
              <a:srcRect l="27972" t="38117" r="65938" b="46152"/>
              <a:stretch/>
            </p:blipFill>
            <p:spPr bwMode="auto">
              <a:xfrm>
                <a:off x="26339265" y="10963767"/>
                <a:ext cx="223853" cy="5101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grpSp>
        <p:nvGrpSpPr>
          <p:cNvPr id="43" name="Group 42"/>
          <p:cNvGrpSpPr/>
          <p:nvPr/>
        </p:nvGrpSpPr>
        <p:grpSpPr>
          <a:xfrm>
            <a:off x="21441080" y="8631813"/>
            <a:ext cx="1757070" cy="2990709"/>
            <a:chOff x="22868247" y="9668615"/>
            <a:chExt cx="1757070" cy="2990709"/>
          </a:xfrm>
        </p:grpSpPr>
        <p:pic>
          <p:nvPicPr>
            <p:cNvPr id="1622" name="Picture 598"/>
            <p:cNvPicPr>
              <a:picLocks noChangeAspect="1" noChangeArrowheads="1"/>
            </p:cNvPicPr>
            <p:nvPr/>
          </p:nvPicPr>
          <p:blipFill rotWithShape="1">
            <a:blip r:embed="rId46">
              <a:extLst>
                <a:ext uri="{28A0092B-C50C-407E-A947-70E740481C1C}">
                  <a14:useLocalDpi xmlns:a14="http://schemas.microsoft.com/office/drawing/2010/main" val="0"/>
                </a:ext>
              </a:extLst>
            </a:blip>
            <a:srcRect l="28576" t="3079" r="23532" b="4513"/>
            <a:stretch/>
          </p:blipFill>
          <p:spPr bwMode="auto">
            <a:xfrm>
              <a:off x="22868247" y="9668615"/>
              <a:ext cx="1757070" cy="2990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1" name="TextBox 160"/>
            <p:cNvSpPr txBox="1"/>
            <p:nvPr/>
          </p:nvSpPr>
          <p:spPr>
            <a:xfrm>
              <a:off x="23404362" y="9686648"/>
              <a:ext cx="859379" cy="276999"/>
            </a:xfrm>
            <a:prstGeom prst="rect">
              <a:avLst/>
            </a:prstGeom>
            <a:noFill/>
          </p:spPr>
          <p:txBody>
            <a:bodyPr wrap="square" rtlCol="0">
              <a:spAutoFit/>
            </a:bodyPr>
            <a:lstStyle/>
            <a:p>
              <a:pPr>
                <a:buNone/>
              </a:pPr>
              <a:r>
                <a:rPr lang="en-US" sz="1200" b="1" dirty="0" smtClean="0"/>
                <a:t>V</a:t>
              </a:r>
              <a:r>
                <a:rPr lang="en-US" sz="1200" b="1" baseline="-25000" dirty="0" smtClean="0"/>
                <a:t>|| </a:t>
              </a:r>
              <a:r>
                <a:rPr lang="en-US" sz="1200" b="1" dirty="0" smtClean="0"/>
                <a:t>(km/s)</a:t>
              </a:r>
              <a:endParaRPr lang="en-US" sz="1200" b="1" dirty="0"/>
            </a:p>
          </p:txBody>
        </p:sp>
        <p:sp>
          <p:nvSpPr>
            <p:cNvPr id="19" name="Flowchart: Summing Junction 18"/>
            <p:cNvSpPr/>
            <p:nvPr/>
          </p:nvSpPr>
          <p:spPr bwMode="auto">
            <a:xfrm>
              <a:off x="23371959" y="9805231"/>
              <a:ext cx="128470" cy="104046"/>
            </a:xfrm>
            <a:prstGeom prst="flowChartSummingJunction">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grpSp>
      <mc:AlternateContent xmlns:mc="http://schemas.openxmlformats.org/markup-compatibility/2006" xmlns:a14="http://schemas.microsoft.com/office/drawing/2010/main">
        <mc:Choice Requires="a14">
          <p:sp>
            <p:nvSpPr>
              <p:cNvPr id="162" name="TextBox 161"/>
              <p:cNvSpPr txBox="1"/>
              <p:nvPr/>
            </p:nvSpPr>
            <p:spPr>
              <a:xfrm>
                <a:off x="26953123" y="9007052"/>
                <a:ext cx="925345" cy="278410"/>
              </a:xfrm>
              <a:prstGeom prst="rect">
                <a:avLst/>
              </a:prstGeom>
              <a:noFill/>
            </p:spPr>
            <p:txBody>
              <a:bodyPr wrap="square" rtlCol="0">
                <a:spAutoFit/>
              </a:bodyPr>
              <a:lstStyle/>
              <a:p>
                <a:pPr>
                  <a:buNone/>
                </a:pPr>
                <a14:m>
                  <m:oMath xmlns:m="http://schemas.openxmlformats.org/officeDocument/2006/math">
                    <m:sSub>
                      <m:sSubPr>
                        <m:ctrlPr>
                          <a:rPr lang="en-US" sz="1200" b="1" i="1" smtClean="0">
                            <a:latin typeface="Cambria Math"/>
                          </a:rPr>
                        </m:ctrlPr>
                      </m:sSubPr>
                      <m:e>
                        <m:r>
                          <m:rPr>
                            <m:nor/>
                          </m:rPr>
                          <a:rPr lang="en-US" sz="1200" b="1" i="0" smtClean="0">
                            <a:latin typeface="Cambria Math"/>
                          </a:rPr>
                          <m:t>V</m:t>
                        </m:r>
                      </m:e>
                      <m:sub>
                        <m:r>
                          <m:rPr>
                            <m:nor/>
                          </m:rPr>
                          <a:rPr lang="en-US" sz="1200" b="1" i="0" smtClean="0">
                            <a:latin typeface="Cambria Math"/>
                            <a:ea typeface="Cambria Math"/>
                          </a:rPr>
                          <m:t>⊥</m:t>
                        </m:r>
                      </m:sub>
                    </m:sSub>
                  </m:oMath>
                </a14:m>
                <a:r>
                  <a:rPr lang="en-US" sz="1200" b="1" dirty="0" smtClean="0"/>
                  <a:t>(km/s</a:t>
                </a:r>
                <a:r>
                  <a:rPr lang="en-US" sz="1200" dirty="0" smtClean="0"/>
                  <a:t>)</a:t>
                </a:r>
                <a:endParaRPr lang="en-US" sz="1200" dirty="0"/>
              </a:p>
            </p:txBody>
          </p:sp>
        </mc:Choice>
        <mc:Fallback xmlns="">
          <p:sp>
            <p:nvSpPr>
              <p:cNvPr id="162" name="TextBox 161"/>
              <p:cNvSpPr txBox="1">
                <a:spLocks noRot="1" noChangeAspect="1" noMove="1" noResize="1" noEditPoints="1" noAdjustHandles="1" noChangeArrowheads="1" noChangeShapeType="1" noTextEdit="1"/>
              </p:cNvSpPr>
              <p:nvPr/>
            </p:nvSpPr>
            <p:spPr>
              <a:xfrm>
                <a:off x="26953123" y="9007052"/>
                <a:ext cx="925345" cy="278410"/>
              </a:xfrm>
              <a:prstGeom prst="rect">
                <a:avLst/>
              </a:prstGeom>
              <a:blipFill rotWithShape="1">
                <a:blip r:embed="rId47"/>
                <a:stretch>
                  <a:fillRect t="-2222" b="-15556"/>
                </a:stretch>
              </a:blipFill>
            </p:spPr>
            <p:txBody>
              <a:bodyPr/>
              <a:lstStyle/>
              <a:p>
                <a:r>
                  <a:rPr lang="en-US">
                    <a:noFill/>
                  </a:rPr>
                  <a:t> </a:t>
                </a:r>
              </a:p>
            </p:txBody>
          </p:sp>
        </mc:Fallback>
      </mc:AlternateContent>
      <p:grpSp>
        <p:nvGrpSpPr>
          <p:cNvPr id="42" name="Group 41"/>
          <p:cNvGrpSpPr/>
          <p:nvPr/>
        </p:nvGrpSpPr>
        <p:grpSpPr>
          <a:xfrm>
            <a:off x="30857027" y="8410427"/>
            <a:ext cx="2085387" cy="3240624"/>
            <a:chOff x="28817422" y="9544696"/>
            <a:chExt cx="2085387" cy="3240624"/>
          </a:xfrm>
        </p:grpSpPr>
        <p:grpSp>
          <p:nvGrpSpPr>
            <p:cNvPr id="39" name="Group 38"/>
            <p:cNvGrpSpPr/>
            <p:nvPr/>
          </p:nvGrpSpPr>
          <p:grpSpPr>
            <a:xfrm>
              <a:off x="28817422" y="9566382"/>
              <a:ext cx="1444632" cy="3218938"/>
              <a:chOff x="28817422" y="9566382"/>
              <a:chExt cx="1444632" cy="3218938"/>
            </a:xfrm>
          </p:grpSpPr>
          <p:pic>
            <p:nvPicPr>
              <p:cNvPr id="155" name="Picture 154"/>
              <p:cNvPicPr>
                <a:picLocks noChangeAspect="1"/>
              </p:cNvPicPr>
              <p:nvPr/>
            </p:nvPicPr>
            <p:blipFill rotWithShape="1">
              <a:blip r:embed="rId48"/>
              <a:srcRect l="37679" t="59926" r="44942" b="17946"/>
              <a:stretch/>
            </p:blipFill>
            <p:spPr bwMode="auto">
              <a:xfrm>
                <a:off x="28817422" y="9566382"/>
                <a:ext cx="1444632" cy="3218938"/>
              </a:xfrm>
              <a:prstGeom prst="rect">
                <a:avLst/>
              </a:prstGeom>
              <a:ln>
                <a:noFill/>
              </a:ln>
              <a:extLst>
                <a:ext uri="{53640926-AAD7-44D8-BBD7-CCE9431645EC}">
                  <a14:shadowObscured xmlns:a14="http://schemas.microsoft.com/office/drawing/2010/main"/>
                </a:ext>
              </a:extLst>
            </p:spPr>
          </p:pic>
          <p:sp>
            <p:nvSpPr>
              <p:cNvPr id="38" name="Rectangle 37"/>
              <p:cNvSpPr/>
              <p:nvPr/>
            </p:nvSpPr>
            <p:spPr bwMode="auto">
              <a:xfrm>
                <a:off x="28874572" y="11163969"/>
                <a:ext cx="1072027" cy="144289"/>
              </a:xfrm>
              <a:prstGeom prst="rect">
                <a:avLst/>
              </a:prstGeom>
              <a:solidFill>
                <a:srgbClr val="00FF00">
                  <a:alpha val="35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cxnSp>
            <p:nvCxnSpPr>
              <p:cNvPr id="164" name="Straight Connector 163"/>
              <p:cNvCxnSpPr/>
              <p:nvPr/>
            </p:nvCxnSpPr>
            <p:spPr bwMode="auto">
              <a:xfrm>
                <a:off x="28881238" y="11308258"/>
                <a:ext cx="1065361" cy="0"/>
              </a:xfrm>
              <a:prstGeom prst="line">
                <a:avLst/>
              </a:prstGeom>
              <a:noFill/>
              <a:ln w="28575" cap="flat" cmpd="sng" algn="ctr">
                <a:solidFill>
                  <a:schemeClr val="tx1"/>
                </a:solidFill>
                <a:prstDash val="solid"/>
                <a:round/>
                <a:headEnd type="none" w="med" len="med"/>
                <a:tailEnd type="none" w="med" len="med"/>
              </a:ln>
              <a:effectLst/>
            </p:spPr>
          </p:cxnSp>
          <p:cxnSp>
            <p:nvCxnSpPr>
              <p:cNvPr id="21" name="Straight Connector 20"/>
              <p:cNvCxnSpPr/>
              <p:nvPr/>
            </p:nvCxnSpPr>
            <p:spPr bwMode="auto">
              <a:xfrm>
                <a:off x="28874572" y="11175852"/>
                <a:ext cx="1072027" cy="0"/>
              </a:xfrm>
              <a:prstGeom prst="line">
                <a:avLst/>
              </a:prstGeom>
              <a:noFill/>
              <a:ln w="28575" cap="flat" cmpd="sng" algn="ctr">
                <a:solidFill>
                  <a:schemeClr val="tx1"/>
                </a:solidFill>
                <a:prstDash val="solid"/>
                <a:round/>
                <a:headEnd type="none" w="med" len="med"/>
                <a:tailEnd type="none" w="med" len="med"/>
              </a:ln>
              <a:effectLst/>
            </p:spPr>
          </p:cxnSp>
        </p:grpSp>
        <p:sp>
          <p:nvSpPr>
            <p:cNvPr id="40" name="Right Arrow 39"/>
            <p:cNvSpPr/>
            <p:nvPr/>
          </p:nvSpPr>
          <p:spPr bwMode="auto">
            <a:xfrm flipH="1">
              <a:off x="29886782" y="11149478"/>
              <a:ext cx="273672" cy="188594"/>
            </a:xfrm>
            <a:prstGeom prst="rightArrow">
              <a:avLst/>
            </a:prstGeom>
            <a:solidFill>
              <a:srgbClr val="00FF00"/>
            </a:solidFill>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457200" marR="0" indent="-457200" algn="l" defTabSz="914400" rtl="0" eaLnBrk="1" fontAlgn="base" latinLnBrk="0" hangingPunct="1">
                <a:lnSpc>
                  <a:spcPct val="100000"/>
                </a:lnSpc>
                <a:spcBef>
                  <a:spcPct val="20000"/>
                </a:spcBef>
                <a:spcAft>
                  <a:spcPct val="0"/>
                </a:spcAft>
                <a:buClrTx/>
                <a:buSzTx/>
                <a:buFontTx/>
                <a:buChar char="•"/>
                <a:tabLst/>
              </a:pPr>
              <a:endParaRPr kumimoji="0" lang="en-US" sz="1600" b="0" i="0" u="none" strike="noStrike" cap="none" normalizeH="0" baseline="0" smtClean="0">
                <a:ln>
                  <a:noFill/>
                </a:ln>
                <a:solidFill>
                  <a:schemeClr val="tx1"/>
                </a:solidFill>
                <a:effectLst/>
                <a:latin typeface="Arial" charset="0"/>
              </a:endParaRPr>
            </a:p>
          </p:txBody>
        </p:sp>
        <p:sp>
          <p:nvSpPr>
            <p:cNvPr id="170" name="TextBox 169"/>
            <p:cNvSpPr txBox="1"/>
            <p:nvPr/>
          </p:nvSpPr>
          <p:spPr>
            <a:xfrm>
              <a:off x="29413918" y="9544696"/>
              <a:ext cx="799911" cy="720197"/>
            </a:xfrm>
            <a:prstGeom prst="rect">
              <a:avLst/>
            </a:prstGeom>
            <a:noFill/>
          </p:spPr>
          <p:txBody>
            <a:bodyPr wrap="square" rtlCol="0">
              <a:spAutoFit/>
            </a:bodyPr>
            <a:lstStyle/>
            <a:p>
              <a:pPr>
                <a:buNone/>
              </a:pPr>
              <a:r>
                <a:rPr lang="en-US" sz="1200" dirty="0" smtClean="0"/>
                <a:t>Neutral </a:t>
              </a:r>
            </a:p>
            <a:p>
              <a:pPr>
                <a:buNone/>
              </a:pPr>
              <a:r>
                <a:rPr lang="en-US" sz="1200" dirty="0" smtClean="0"/>
                <a:t>Beam</a:t>
              </a:r>
            </a:p>
            <a:p>
              <a:pPr>
                <a:buNone/>
              </a:pPr>
              <a:r>
                <a:rPr lang="en-US" sz="1200" dirty="0" smtClean="0"/>
                <a:t>Density</a:t>
              </a:r>
              <a:endParaRPr lang="en-US" sz="1200" dirty="0"/>
            </a:p>
          </p:txBody>
        </p:sp>
        <p:sp>
          <p:nvSpPr>
            <p:cNvPr id="171" name="TextBox 170"/>
            <p:cNvSpPr txBox="1"/>
            <p:nvPr/>
          </p:nvSpPr>
          <p:spPr>
            <a:xfrm>
              <a:off x="30102898" y="11037419"/>
              <a:ext cx="799911" cy="941796"/>
            </a:xfrm>
            <a:prstGeom prst="rect">
              <a:avLst/>
            </a:prstGeom>
            <a:noFill/>
          </p:spPr>
          <p:txBody>
            <a:bodyPr wrap="square" rtlCol="0">
              <a:spAutoFit/>
            </a:bodyPr>
            <a:lstStyle/>
            <a:p>
              <a:pPr>
                <a:buNone/>
              </a:pPr>
              <a:r>
                <a:rPr lang="en-US" sz="1200" dirty="0" smtClean="0"/>
                <a:t>Typical</a:t>
              </a:r>
            </a:p>
            <a:p>
              <a:pPr>
                <a:buNone/>
              </a:pPr>
              <a:r>
                <a:rPr lang="en-US" sz="1200" dirty="0" err="1" smtClean="0"/>
                <a:t>Poloidal</a:t>
              </a:r>
              <a:endParaRPr lang="en-US" sz="1200" dirty="0" smtClean="0"/>
            </a:p>
            <a:p>
              <a:pPr>
                <a:buNone/>
              </a:pPr>
              <a:r>
                <a:rPr lang="en-US" sz="1200" dirty="0" smtClean="0"/>
                <a:t>View</a:t>
              </a:r>
            </a:p>
            <a:p>
              <a:pPr>
                <a:buNone/>
              </a:pPr>
              <a:r>
                <a:rPr lang="en-US" sz="1200" dirty="0" smtClean="0"/>
                <a:t>Volume</a:t>
              </a:r>
            </a:p>
          </p:txBody>
        </p:sp>
      </p:grpSp>
      <p:sp>
        <p:nvSpPr>
          <p:cNvPr id="177" name="Rectangle 3"/>
          <p:cNvSpPr txBox="1">
            <a:spLocks noChangeArrowheads="1"/>
          </p:cNvSpPr>
          <p:nvPr/>
        </p:nvSpPr>
        <p:spPr>
          <a:xfrm>
            <a:off x="23112084" y="8582042"/>
            <a:ext cx="3287487" cy="3009797"/>
          </a:xfrm>
          <a:prstGeom prst="rect">
            <a:avLst/>
          </a:prstGeom>
        </p:spPr>
        <p:txBody>
          <a:bodyPr/>
          <a:lstStyle/>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The magnitude of the plasma flow velocity components are plotted for the </a:t>
            </a:r>
            <a:r>
              <a:rPr lang="en-US" dirty="0" err="1" smtClean="0"/>
              <a:t>toroidal</a:t>
            </a:r>
            <a:r>
              <a:rPr lang="en-US" dirty="0" smtClean="0"/>
              <a:t> location where CHERS measurements are made.</a:t>
            </a:r>
          </a:p>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Flows shown were calculated using profiles for the 100kW case. </a:t>
            </a:r>
          </a:p>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The electron root was chosen in the multi root region</a:t>
            </a:r>
          </a:p>
          <a:p>
            <a:pPr marL="112713" marR="0" lvl="0" indent="-112713"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smtClean="0"/>
              <a:t>The total V</a:t>
            </a:r>
            <a:r>
              <a:rPr lang="en-US" baseline="-25000" dirty="0" smtClean="0"/>
              <a:t>||</a:t>
            </a:r>
            <a:r>
              <a:rPr lang="en-US" dirty="0" smtClean="0"/>
              <a:t> is dominated by the Pfirsch-Schlüter component</a:t>
            </a:r>
          </a:p>
        </p:txBody>
      </p:sp>
      <mc:AlternateContent xmlns:mc="http://schemas.openxmlformats.org/markup-compatibility/2006" xmlns:a14="http://schemas.microsoft.com/office/drawing/2010/main">
        <mc:Choice Requires="a14">
          <p:sp>
            <p:nvSpPr>
              <p:cNvPr id="178" name="TextBox 177"/>
              <p:cNvSpPr txBox="1"/>
              <p:nvPr/>
            </p:nvSpPr>
            <p:spPr>
              <a:xfrm>
                <a:off x="28080266" y="9273674"/>
                <a:ext cx="1191323" cy="277255"/>
              </a:xfrm>
              <a:prstGeom prst="rect">
                <a:avLst/>
              </a:prstGeom>
              <a:noFill/>
            </p:spPr>
            <p:txBody>
              <a:bodyPr wrap="square" rtlCol="0">
                <a:spAutoFit/>
              </a:bodyPr>
              <a:lstStyle/>
              <a:p>
                <a:pPr>
                  <a:buNone/>
                </a:pPr>
                <a14:m>
                  <m:oMathPara xmlns:m="http://schemas.openxmlformats.org/officeDocument/2006/math">
                    <m:oMathParaPr>
                      <m:jc m:val="centerGroup"/>
                    </m:oMathParaPr>
                    <m:oMath xmlns:m="http://schemas.openxmlformats.org/officeDocument/2006/math">
                      <m:sSub>
                        <m:sSubPr>
                          <m:ctrlPr>
                            <a:rPr lang="en-US" sz="1200" b="0" i="1" smtClean="0">
                              <a:latin typeface="Cambria Math"/>
                            </a:rPr>
                          </m:ctrlPr>
                        </m:sSubPr>
                        <m:e>
                          <m:r>
                            <m:rPr>
                              <m:nor/>
                            </m:rPr>
                            <a:rPr lang="en-US" sz="1200" b="0" i="0" smtClean="0">
                              <a:latin typeface="Cambria Math"/>
                            </a:rPr>
                            <m:t>V</m:t>
                          </m:r>
                        </m:e>
                        <m:sub>
                          <m:r>
                            <m:rPr>
                              <m:nor/>
                            </m:rPr>
                            <a:rPr lang="en-US" sz="1200" i="0" smtClean="0">
                              <a:latin typeface="Cambria Math"/>
                              <a:ea typeface="Cambria Math"/>
                            </a:rPr>
                            <m:t>⊥</m:t>
                          </m:r>
                        </m:sub>
                      </m:sSub>
                    </m:oMath>
                  </m:oMathPara>
                </a14:m>
                <a:endParaRPr lang="en-US" sz="1200" dirty="0"/>
              </a:p>
            </p:txBody>
          </p:sp>
        </mc:Choice>
        <mc:Fallback xmlns="">
          <p:sp>
            <p:nvSpPr>
              <p:cNvPr id="178" name="TextBox 177"/>
              <p:cNvSpPr txBox="1">
                <a:spLocks noRot="1" noChangeAspect="1" noMove="1" noResize="1" noEditPoints="1" noAdjustHandles="1" noChangeArrowheads="1" noChangeShapeType="1" noTextEdit="1"/>
              </p:cNvSpPr>
              <p:nvPr/>
            </p:nvSpPr>
            <p:spPr>
              <a:xfrm>
                <a:off x="28080266" y="9273674"/>
                <a:ext cx="1191323" cy="277255"/>
              </a:xfrm>
              <a:prstGeom prst="rect">
                <a:avLst/>
              </a:prstGeom>
              <a:blipFill rotWithShape="1">
                <a:blip r:embed="rId49"/>
                <a:stretch>
                  <a:fillRect b="-21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9" name="TextBox 178"/>
              <p:cNvSpPr txBox="1"/>
              <p:nvPr/>
            </p:nvSpPr>
            <p:spPr>
              <a:xfrm>
                <a:off x="29643102" y="8487902"/>
                <a:ext cx="1321119" cy="277255"/>
              </a:xfrm>
              <a:prstGeom prst="rect">
                <a:avLst/>
              </a:prstGeom>
              <a:noFill/>
            </p:spPr>
            <p:txBody>
              <a:bodyPr wrap="square" rtlCol="0">
                <a:spAutoFit/>
              </a:bodyPr>
              <a:lstStyle/>
              <a:p>
                <a:pPr>
                  <a:buNone/>
                </a:pPr>
                <a14:m>
                  <m:oMathPara xmlns:m="http://schemas.openxmlformats.org/officeDocument/2006/math">
                    <m:oMathParaPr>
                      <m:jc m:val="centerGroup"/>
                    </m:oMathParaPr>
                    <m:oMath xmlns:m="http://schemas.openxmlformats.org/officeDocument/2006/math">
                      <m:sSub>
                        <m:sSubPr>
                          <m:ctrlPr>
                            <a:rPr lang="en-US" sz="1200" b="0" i="1" smtClean="0">
                              <a:latin typeface="Cambria Math"/>
                            </a:rPr>
                          </m:ctrlPr>
                        </m:sSubPr>
                        <m:e>
                          <m:r>
                            <m:rPr>
                              <m:nor/>
                            </m:rPr>
                            <a:rPr lang="en-US" sz="1200" b="0" i="0" smtClean="0">
                              <a:latin typeface="Cambria Math"/>
                            </a:rPr>
                            <m:t>V</m:t>
                          </m:r>
                        </m:e>
                        <m:sub>
                          <m:r>
                            <m:rPr>
                              <m:nor/>
                            </m:rPr>
                            <a:rPr lang="en-US" sz="1200" i="0" smtClean="0">
                              <a:latin typeface="Cambria Math"/>
                              <a:ea typeface="Cambria Math"/>
                            </a:rPr>
                            <m:t>⊥</m:t>
                          </m:r>
                        </m:sub>
                      </m:sSub>
                    </m:oMath>
                  </m:oMathPara>
                </a14:m>
                <a:endParaRPr lang="en-US" sz="1200" dirty="0"/>
              </a:p>
            </p:txBody>
          </p:sp>
        </mc:Choice>
        <mc:Fallback xmlns="">
          <p:sp>
            <p:nvSpPr>
              <p:cNvPr id="179" name="TextBox 178"/>
              <p:cNvSpPr txBox="1">
                <a:spLocks noRot="1" noChangeAspect="1" noMove="1" noResize="1" noEditPoints="1" noAdjustHandles="1" noChangeArrowheads="1" noChangeShapeType="1" noTextEdit="1"/>
              </p:cNvSpPr>
              <p:nvPr/>
            </p:nvSpPr>
            <p:spPr>
              <a:xfrm>
                <a:off x="29643102" y="8487902"/>
                <a:ext cx="1321119" cy="277255"/>
              </a:xfrm>
              <a:prstGeom prst="rect">
                <a:avLst/>
              </a:prstGeom>
              <a:blipFill rotWithShape="1">
                <a:blip r:embed="rId50"/>
                <a:stretch>
                  <a:fillRect b="-2174"/>
                </a:stretch>
              </a:blipFill>
            </p:spPr>
            <p:txBody>
              <a:bodyPr/>
              <a:lstStyle/>
              <a:p>
                <a:r>
                  <a:rPr lang="en-US">
                    <a:noFill/>
                  </a:rPr>
                  <a:t> </a:t>
                </a:r>
              </a:p>
            </p:txBody>
          </p:sp>
        </mc:Fallback>
      </mc:AlternateContent>
      <p:pic>
        <p:nvPicPr>
          <p:cNvPr id="1654" name="Picture 630"/>
          <p:cNvPicPr>
            <a:picLocks noChangeAspect="1" noChangeArrowheads="1"/>
          </p:cNvPicPr>
          <p:nvPr/>
        </p:nvPicPr>
        <p:blipFill rotWithShape="1">
          <a:blip r:embed="rId51">
            <a:extLst>
              <a:ext uri="{28A0092B-C50C-407E-A947-70E740481C1C}">
                <a14:useLocalDpi xmlns:a14="http://schemas.microsoft.com/office/drawing/2010/main" val="0"/>
              </a:ext>
            </a:extLst>
          </a:blip>
          <a:srcRect r="7443"/>
          <a:stretch/>
        </p:blipFill>
        <p:spPr bwMode="auto">
          <a:xfrm>
            <a:off x="29707368" y="3978797"/>
            <a:ext cx="2962195"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0" name="Text Box 177"/>
          <p:cNvSpPr txBox="1">
            <a:spLocks noChangeArrowheads="1"/>
          </p:cNvSpPr>
          <p:nvPr/>
        </p:nvSpPr>
        <p:spPr bwMode="auto">
          <a:xfrm>
            <a:off x="30213368" y="3764545"/>
            <a:ext cx="2467893" cy="400110"/>
          </a:xfrm>
          <a:prstGeom prst="rect">
            <a:avLst/>
          </a:prstGeom>
          <a:noFill/>
          <a:ln w="9525">
            <a:noFill/>
            <a:miter lim="800000"/>
            <a:headEnd/>
            <a:tailEnd/>
          </a:ln>
          <a:effectLst/>
        </p:spPr>
        <p:txBody>
          <a:bodyPr wrap="square">
            <a:spAutoFit/>
          </a:bodyPr>
          <a:lstStyle/>
          <a:p>
            <a:pPr marL="119063" indent="-119063">
              <a:spcBef>
                <a:spcPct val="20000"/>
              </a:spcBef>
              <a:buNone/>
            </a:pPr>
            <a:r>
              <a:rPr lang="en-US" sz="1000" dirty="0" smtClean="0"/>
              <a:t>Reasonable Agreement seen Between </a:t>
            </a:r>
            <a:r>
              <a:rPr lang="en-US" sz="1000" dirty="0"/>
              <a:t>M</a:t>
            </a:r>
            <a:r>
              <a:rPr lang="en-US" sz="1000" dirty="0" smtClean="0"/>
              <a:t>easured and Calculated V</a:t>
            </a:r>
            <a:r>
              <a:rPr lang="en-US" sz="1000" baseline="-25000" dirty="0" smtClean="0"/>
              <a:t>||</a:t>
            </a:r>
            <a:endParaRPr lang="en-US" sz="1000" dirty="0" smtClean="0"/>
          </a:p>
        </p:txBody>
      </p:sp>
      <p:sp>
        <p:nvSpPr>
          <p:cNvPr id="96" name="Text Box 177"/>
          <p:cNvSpPr txBox="1">
            <a:spLocks noChangeArrowheads="1"/>
          </p:cNvSpPr>
          <p:nvPr/>
        </p:nvSpPr>
        <p:spPr bwMode="auto">
          <a:xfrm>
            <a:off x="9493202" y="6078623"/>
            <a:ext cx="6104839" cy="1421928"/>
          </a:xfrm>
          <a:prstGeom prst="rect">
            <a:avLst/>
          </a:prstGeom>
          <a:noFill/>
          <a:ln w="9525">
            <a:noFill/>
            <a:miter lim="800000"/>
            <a:headEnd/>
            <a:tailEnd/>
          </a:ln>
          <a:effectLst/>
        </p:spPr>
        <p:txBody>
          <a:bodyPr wrap="square">
            <a:spAutoFit/>
          </a:bodyPr>
          <a:lstStyle/>
          <a:p>
            <a:pPr marL="119063" indent="-119063">
              <a:spcBef>
                <a:spcPct val="20000"/>
              </a:spcBef>
              <a:buFontTx/>
              <a:buChar char="•"/>
            </a:pPr>
            <a:r>
              <a:rPr lang="en-US" dirty="0" smtClean="0"/>
              <a:t>The measured ion flow velocity was significantly faster in the case where 100kW of electron cyclotron resonance heating (ECRH) was used.</a:t>
            </a:r>
          </a:p>
          <a:p>
            <a:pPr marL="119063" indent="-119063">
              <a:spcBef>
                <a:spcPct val="20000"/>
              </a:spcBef>
              <a:buFontTx/>
              <a:buChar char="•"/>
            </a:pPr>
            <a:r>
              <a:rPr lang="en-US" dirty="0" smtClean="0"/>
              <a:t>All flows are intrinsic (no external momentum sources).</a:t>
            </a:r>
          </a:p>
          <a:p>
            <a:pPr marL="119063" indent="-119063"/>
            <a:r>
              <a:rPr lang="en-US" dirty="0"/>
              <a:t>I</a:t>
            </a:r>
            <a:r>
              <a:rPr lang="en-US" dirty="0" smtClean="0"/>
              <a:t>on temperatures did </a:t>
            </a:r>
            <a:r>
              <a:rPr lang="en-US" dirty="0"/>
              <a:t>not measurably change.</a:t>
            </a:r>
            <a:endParaRPr lang="en-US" dirty="0" smtClean="0"/>
          </a:p>
        </p:txBody>
      </p:sp>
      <p:sp>
        <p:nvSpPr>
          <p:cNvPr id="121" name="Rectangle 3"/>
          <p:cNvSpPr txBox="1">
            <a:spLocks noChangeArrowheads="1"/>
          </p:cNvSpPr>
          <p:nvPr/>
        </p:nvSpPr>
        <p:spPr>
          <a:xfrm>
            <a:off x="15456888" y="7876627"/>
            <a:ext cx="2852729" cy="556995"/>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dirty="0" err="1" smtClean="0"/>
              <a:t>E</a:t>
            </a:r>
            <a:r>
              <a:rPr lang="en-US" baseline="-25000" dirty="0" err="1" smtClean="0"/>
              <a:t>r</a:t>
            </a:r>
            <a:r>
              <a:rPr lang="en-US" dirty="0" smtClean="0"/>
              <a:t> Calculated Using PENTA</a:t>
            </a:r>
            <a:endParaRPr lang="en-US" dirty="0" smtClean="0">
              <a:latin typeface="Arial" charset="0"/>
            </a:endParaRPr>
          </a:p>
        </p:txBody>
      </p:sp>
      <p:sp>
        <p:nvSpPr>
          <p:cNvPr id="124" name="Rectangle 3"/>
          <p:cNvSpPr txBox="1">
            <a:spLocks noChangeArrowheads="1"/>
          </p:cNvSpPr>
          <p:nvPr/>
        </p:nvSpPr>
        <p:spPr>
          <a:xfrm>
            <a:off x="18344857" y="7873703"/>
            <a:ext cx="2852729" cy="556995"/>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dirty="0" err="1" smtClean="0"/>
              <a:t>E</a:t>
            </a:r>
            <a:r>
              <a:rPr lang="en-US" baseline="-25000" dirty="0" err="1" smtClean="0"/>
              <a:t>r</a:t>
            </a:r>
            <a:r>
              <a:rPr lang="en-US" dirty="0" smtClean="0"/>
              <a:t> Calculated Using PENTA</a:t>
            </a:r>
            <a:endParaRPr lang="en-US" dirty="0" smtClean="0">
              <a:latin typeface="Arial" charset="0"/>
            </a:endParaRPr>
          </a:p>
        </p:txBody>
      </p:sp>
      <p:sp>
        <p:nvSpPr>
          <p:cNvPr id="125" name="TextBox 124"/>
          <p:cNvSpPr txBox="1"/>
          <p:nvPr/>
        </p:nvSpPr>
        <p:spPr>
          <a:xfrm>
            <a:off x="12375366" y="14008732"/>
            <a:ext cx="727568" cy="338554"/>
          </a:xfrm>
          <a:prstGeom prst="rect">
            <a:avLst/>
          </a:prstGeom>
          <a:noFill/>
        </p:spPr>
        <p:txBody>
          <a:bodyPr wrap="square" rtlCol="0">
            <a:spAutoFit/>
          </a:bodyPr>
          <a:lstStyle/>
          <a:p>
            <a:pPr>
              <a:buNone/>
            </a:pPr>
            <a:r>
              <a:rPr lang="en-US" b="1" dirty="0" smtClean="0"/>
              <a:t>B</a:t>
            </a:r>
            <a:endParaRPr lang="en-US" b="1" baseline="30000" dirty="0"/>
          </a:p>
        </p:txBody>
      </p:sp>
      <p:sp>
        <p:nvSpPr>
          <p:cNvPr id="128" name="Rectangle 3"/>
          <p:cNvSpPr txBox="1">
            <a:spLocks noChangeArrowheads="1"/>
          </p:cNvSpPr>
          <p:nvPr/>
        </p:nvSpPr>
        <p:spPr>
          <a:xfrm>
            <a:off x="18078945" y="12308847"/>
            <a:ext cx="2419117" cy="556995"/>
          </a:xfrm>
          <a:prstGeom prst="rect">
            <a:avLst/>
          </a:prstGeom>
        </p:spPr>
        <p:txBody>
          <a:bodyPr/>
          <a:lstStyle/>
          <a:p>
            <a:pPr marR="0" lvl="0" algn="l" defTabSz="914400" rtl="0" eaLnBrk="1" fontAlgn="auto" latinLnBrk="0" hangingPunct="1">
              <a:lnSpc>
                <a:spcPct val="100000"/>
              </a:lnSpc>
              <a:spcBef>
                <a:spcPct val="20000"/>
              </a:spcBef>
              <a:spcAft>
                <a:spcPts val="0"/>
              </a:spcAft>
              <a:buClrTx/>
              <a:buSzTx/>
              <a:buNone/>
              <a:tabLst/>
              <a:defRPr/>
            </a:pPr>
            <a:r>
              <a:rPr lang="en-US" sz="1200" dirty="0" smtClean="0">
                <a:latin typeface="Arial" charset="0"/>
              </a:rPr>
              <a:t>The Relationship Between V</a:t>
            </a:r>
            <a:r>
              <a:rPr lang="en-US" sz="1200" baseline="-25000" dirty="0" smtClean="0">
                <a:latin typeface="Arial" charset="0"/>
              </a:rPr>
              <a:t>||</a:t>
            </a:r>
            <a:r>
              <a:rPr lang="en-US" sz="1200" dirty="0" smtClean="0">
                <a:latin typeface="Arial" charset="0"/>
              </a:rPr>
              <a:t> and </a:t>
            </a:r>
            <a:r>
              <a:rPr lang="en-US" sz="1200" dirty="0" err="1" smtClean="0">
                <a:latin typeface="Arial" charset="0"/>
              </a:rPr>
              <a:t>E</a:t>
            </a:r>
            <a:r>
              <a:rPr lang="en-US" sz="1200" baseline="-25000" dirty="0" err="1" smtClean="0">
                <a:latin typeface="Arial" charset="0"/>
              </a:rPr>
              <a:t>r</a:t>
            </a:r>
            <a:r>
              <a:rPr lang="en-US" sz="1200" dirty="0" smtClean="0">
                <a:latin typeface="Arial" charset="0"/>
              </a:rPr>
              <a:t> calculated for r/a=0.22</a:t>
            </a:r>
          </a:p>
        </p:txBody>
      </p:sp>
      <p:sp>
        <p:nvSpPr>
          <p:cNvPr id="140" name="Text Box 177"/>
          <p:cNvSpPr txBox="1">
            <a:spLocks noChangeArrowheads="1"/>
          </p:cNvSpPr>
          <p:nvPr/>
        </p:nvSpPr>
        <p:spPr bwMode="auto">
          <a:xfrm>
            <a:off x="21788432" y="3782822"/>
            <a:ext cx="5956989" cy="246221"/>
          </a:xfrm>
          <a:prstGeom prst="rect">
            <a:avLst/>
          </a:prstGeom>
          <a:noFill/>
          <a:ln w="9525">
            <a:noFill/>
            <a:miter lim="800000"/>
            <a:headEnd/>
            <a:tailEnd/>
          </a:ln>
          <a:effectLst/>
        </p:spPr>
        <p:txBody>
          <a:bodyPr wrap="square">
            <a:spAutoFit/>
          </a:bodyPr>
          <a:lstStyle/>
          <a:p>
            <a:pPr marL="119063" indent="-119063">
              <a:spcBef>
                <a:spcPct val="20000"/>
              </a:spcBef>
              <a:buNone/>
            </a:pPr>
            <a:r>
              <a:rPr lang="en-US" sz="1000" dirty="0" smtClean="0"/>
              <a:t>The Pressure Gradient Terms Are Significantly Larger Than </a:t>
            </a:r>
            <a:r>
              <a:rPr lang="en-US" sz="1000" dirty="0" err="1" smtClean="0"/>
              <a:t>E</a:t>
            </a:r>
            <a:r>
              <a:rPr lang="en-US" sz="1000" baseline="-25000" dirty="0" err="1" smtClean="0"/>
              <a:t>r</a:t>
            </a:r>
            <a:r>
              <a:rPr lang="en-US" sz="1000" dirty="0" smtClean="0"/>
              <a:t> in the Outer Half of the Plasma</a:t>
            </a:r>
          </a:p>
        </p:txBody>
      </p:sp>
      <p:sp>
        <p:nvSpPr>
          <p:cNvPr id="144" name="Text Box 177"/>
          <p:cNvSpPr txBox="1">
            <a:spLocks noChangeArrowheads="1"/>
          </p:cNvSpPr>
          <p:nvPr/>
        </p:nvSpPr>
        <p:spPr bwMode="auto">
          <a:xfrm>
            <a:off x="21543213" y="6004432"/>
            <a:ext cx="11126350" cy="1175706"/>
          </a:xfrm>
          <a:prstGeom prst="rect">
            <a:avLst/>
          </a:prstGeom>
          <a:noFill/>
          <a:ln w="9525">
            <a:noFill/>
            <a:miter lim="800000"/>
            <a:headEnd/>
            <a:tailEnd/>
          </a:ln>
          <a:effectLst/>
        </p:spPr>
        <p:txBody>
          <a:bodyPr wrap="square">
            <a:spAutoFit/>
          </a:bodyPr>
          <a:lstStyle/>
          <a:p>
            <a:pPr>
              <a:spcBef>
                <a:spcPct val="20000"/>
              </a:spcBef>
              <a:buNone/>
            </a:pPr>
            <a:endParaRPr lang="en-US" dirty="0" smtClean="0"/>
          </a:p>
          <a:p>
            <a:pPr marL="119063" indent="-119063">
              <a:spcBef>
                <a:spcPct val="20000"/>
              </a:spcBef>
              <a:buFontTx/>
              <a:buChar char="•"/>
            </a:pPr>
            <a:r>
              <a:rPr lang="en-US" dirty="0" smtClean="0"/>
              <a:t>In the outer half of the plasma </a:t>
            </a:r>
            <a:r>
              <a:rPr lang="en-US" dirty="0" err="1" smtClean="0"/>
              <a:t>E</a:t>
            </a:r>
            <a:r>
              <a:rPr lang="en-US" baseline="-25000" dirty="0" err="1" smtClean="0"/>
              <a:t>r</a:t>
            </a:r>
            <a:r>
              <a:rPr lang="en-US" dirty="0" smtClean="0"/>
              <a:t> is small and in some regions negative, which in the absence of the pressure gradient terms would drive a negative parallel flow.</a:t>
            </a:r>
          </a:p>
          <a:p>
            <a:pPr marL="119063" indent="-119063">
              <a:spcBef>
                <a:spcPct val="20000"/>
              </a:spcBef>
              <a:buFontTx/>
              <a:buChar char="•"/>
            </a:pPr>
            <a:r>
              <a:rPr lang="en-US" dirty="0" smtClean="0"/>
              <a:t>Reasonable agreement is seen between the measured and calculated V</a:t>
            </a:r>
            <a:r>
              <a:rPr lang="en-US" baseline="-25000" dirty="0" smtClean="0"/>
              <a:t>||</a:t>
            </a:r>
            <a:r>
              <a:rPr lang="en-US" dirty="0" smtClean="0"/>
              <a:t> when all terms are included.</a:t>
            </a:r>
          </a:p>
        </p:txBody>
      </p:sp>
      <p:sp>
        <p:nvSpPr>
          <p:cNvPr id="150" name="Text Box 177"/>
          <p:cNvSpPr txBox="1">
            <a:spLocks noChangeArrowheads="1"/>
          </p:cNvSpPr>
          <p:nvPr/>
        </p:nvSpPr>
        <p:spPr bwMode="auto">
          <a:xfrm>
            <a:off x="21634527" y="8433952"/>
            <a:ext cx="2467893" cy="246221"/>
          </a:xfrm>
          <a:prstGeom prst="rect">
            <a:avLst/>
          </a:prstGeom>
          <a:noFill/>
          <a:ln w="9525">
            <a:noFill/>
            <a:miter lim="800000"/>
            <a:headEnd/>
            <a:tailEnd/>
          </a:ln>
          <a:effectLst/>
        </p:spPr>
        <p:txBody>
          <a:bodyPr wrap="square">
            <a:spAutoFit/>
          </a:bodyPr>
          <a:lstStyle/>
          <a:p>
            <a:pPr marL="119063" indent="-119063">
              <a:spcBef>
                <a:spcPct val="20000"/>
              </a:spcBef>
              <a:buNone/>
            </a:pPr>
            <a:r>
              <a:rPr lang="en-US" sz="1000" dirty="0" smtClean="0"/>
              <a:t>Total V</a:t>
            </a:r>
            <a:r>
              <a:rPr lang="en-US" sz="1000" baseline="-25000" dirty="0" smtClean="0"/>
              <a:t>|| </a:t>
            </a:r>
            <a:r>
              <a:rPr lang="en-US" sz="1000" dirty="0" smtClean="0"/>
              <a:t> Predicted</a:t>
            </a:r>
          </a:p>
        </p:txBody>
      </p:sp>
      <p:sp>
        <p:nvSpPr>
          <p:cNvPr id="151" name="Text Box 177"/>
          <p:cNvSpPr txBox="1">
            <a:spLocks noChangeArrowheads="1"/>
          </p:cNvSpPr>
          <p:nvPr/>
        </p:nvSpPr>
        <p:spPr bwMode="auto">
          <a:xfrm>
            <a:off x="26816696" y="8383014"/>
            <a:ext cx="2467893" cy="246221"/>
          </a:xfrm>
          <a:prstGeom prst="rect">
            <a:avLst/>
          </a:prstGeom>
          <a:noFill/>
          <a:ln w="9525">
            <a:noFill/>
            <a:miter lim="800000"/>
            <a:headEnd/>
            <a:tailEnd/>
          </a:ln>
          <a:effectLst/>
        </p:spPr>
        <p:txBody>
          <a:bodyPr wrap="square">
            <a:spAutoFit/>
          </a:bodyPr>
          <a:lstStyle/>
          <a:p>
            <a:pPr marL="119063" indent="-119063">
              <a:spcBef>
                <a:spcPct val="20000"/>
              </a:spcBef>
              <a:buNone/>
            </a:pPr>
            <a:r>
              <a:rPr lang="en-US" sz="1000" dirty="0" smtClean="0"/>
              <a:t>Total     Predicted</a:t>
            </a:r>
          </a:p>
        </p:txBody>
      </p:sp>
      <mc:AlternateContent xmlns:mc="http://schemas.openxmlformats.org/markup-compatibility/2006" xmlns:a14="http://schemas.microsoft.com/office/drawing/2010/main">
        <mc:Choice Requires="a14">
          <p:sp>
            <p:nvSpPr>
              <p:cNvPr id="153" name="TextBox 152"/>
              <p:cNvSpPr txBox="1"/>
              <p:nvPr/>
            </p:nvSpPr>
            <p:spPr>
              <a:xfrm>
                <a:off x="26922161" y="8373246"/>
                <a:ext cx="799911" cy="277255"/>
              </a:xfrm>
              <a:prstGeom prst="rect">
                <a:avLst/>
              </a:prstGeom>
              <a:noFill/>
            </p:spPr>
            <p:txBody>
              <a:bodyPr wrap="square" rtlCol="0">
                <a:spAutoFit/>
              </a:bodyPr>
              <a:lstStyle/>
              <a:p>
                <a:pPr>
                  <a:buNone/>
                </a:pPr>
                <a14:m>
                  <m:oMathPara xmlns:m="http://schemas.openxmlformats.org/officeDocument/2006/math">
                    <m:oMathParaPr>
                      <m:jc m:val="centerGroup"/>
                    </m:oMathParaPr>
                    <m:oMath xmlns:m="http://schemas.openxmlformats.org/officeDocument/2006/math">
                      <m:sSub>
                        <m:sSubPr>
                          <m:ctrlPr>
                            <a:rPr lang="en-US" sz="1200" b="0" i="1" smtClean="0">
                              <a:latin typeface="Cambria Math"/>
                            </a:rPr>
                          </m:ctrlPr>
                        </m:sSubPr>
                        <m:e>
                          <m:r>
                            <m:rPr>
                              <m:nor/>
                            </m:rPr>
                            <a:rPr lang="en-US" sz="1200" b="0" i="0" smtClean="0">
                              <a:latin typeface="Cambria Math"/>
                            </a:rPr>
                            <m:t>V</m:t>
                          </m:r>
                        </m:e>
                        <m:sub>
                          <m:r>
                            <m:rPr>
                              <m:nor/>
                            </m:rPr>
                            <a:rPr lang="en-US" sz="1200" i="0" smtClean="0">
                              <a:latin typeface="Cambria Math"/>
                              <a:ea typeface="Cambria Math"/>
                            </a:rPr>
                            <m:t>⊥</m:t>
                          </m:r>
                        </m:sub>
                      </m:sSub>
                    </m:oMath>
                  </m:oMathPara>
                </a14:m>
                <a:endParaRPr lang="en-US" sz="1200" dirty="0"/>
              </a:p>
            </p:txBody>
          </p:sp>
        </mc:Choice>
        <mc:Fallback xmlns="">
          <p:sp>
            <p:nvSpPr>
              <p:cNvPr id="153" name="TextBox 152"/>
              <p:cNvSpPr txBox="1">
                <a:spLocks noRot="1" noChangeAspect="1" noMove="1" noResize="1" noEditPoints="1" noAdjustHandles="1" noChangeArrowheads="1" noChangeShapeType="1" noTextEdit="1"/>
              </p:cNvSpPr>
              <p:nvPr/>
            </p:nvSpPr>
            <p:spPr>
              <a:xfrm>
                <a:off x="26922161" y="8373246"/>
                <a:ext cx="799911" cy="277255"/>
              </a:xfrm>
              <a:prstGeom prst="rect">
                <a:avLst/>
              </a:prstGeom>
              <a:blipFill rotWithShape="1">
                <a:blip r:embed="rId52"/>
                <a:stretch>
                  <a:fillRect b="-4444"/>
                </a:stretch>
              </a:blipFill>
            </p:spPr>
            <p:txBody>
              <a:bodyPr/>
              <a:lstStyle/>
              <a:p>
                <a:r>
                  <a:rPr lang="en-US">
                    <a:noFill/>
                  </a:rPr>
                  <a:t> </a:t>
                </a:r>
              </a:p>
            </p:txBody>
          </p:sp>
        </mc:Fallback>
      </mc:AlternateContent>
      <p:cxnSp>
        <p:nvCxnSpPr>
          <p:cNvPr id="4" name="Straight Connector 3"/>
          <p:cNvCxnSpPr/>
          <p:nvPr/>
        </p:nvCxnSpPr>
        <p:spPr bwMode="auto">
          <a:xfrm>
            <a:off x="21345118" y="3729332"/>
            <a:ext cx="0" cy="8219713"/>
          </a:xfrm>
          <a:prstGeom prst="line">
            <a:avLst/>
          </a:prstGeom>
          <a:noFill/>
          <a:ln w="28575" cap="flat" cmpd="sng" algn="ctr">
            <a:solidFill>
              <a:srgbClr val="0000FF"/>
            </a:solidFill>
            <a:prstDash val="solid"/>
            <a:round/>
            <a:headEnd type="none" w="med" len="med"/>
            <a:tailEnd type="none" w="med" len="med"/>
          </a:ln>
          <a:effectLst/>
        </p:spPr>
      </p:cxnSp>
      <p:pic>
        <p:nvPicPr>
          <p:cNvPr id="1660" name="Picture 636"/>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14664673" y="12492613"/>
            <a:ext cx="2971800" cy="2411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3" name="TextBox 182"/>
          <p:cNvSpPr txBox="1"/>
          <p:nvPr/>
        </p:nvSpPr>
        <p:spPr>
          <a:xfrm>
            <a:off x="14820664" y="12249630"/>
            <a:ext cx="2851227" cy="461665"/>
          </a:xfrm>
          <a:prstGeom prst="rect">
            <a:avLst/>
          </a:prstGeom>
          <a:noFill/>
        </p:spPr>
        <p:txBody>
          <a:bodyPr wrap="square" rtlCol="0">
            <a:spAutoFit/>
          </a:bodyPr>
          <a:lstStyle/>
          <a:p>
            <a:pPr algn="ctr">
              <a:buNone/>
            </a:pPr>
            <a:r>
              <a:rPr lang="en-US" sz="1200" dirty="0" smtClean="0"/>
              <a:t>Measured Flows Are Predominantly in the  Helical Direction of  Symmetry</a:t>
            </a:r>
            <a:endParaRPr lang="en-US" sz="1200" dirty="0"/>
          </a:p>
        </p:txBody>
      </p:sp>
      <p:sp>
        <p:nvSpPr>
          <p:cNvPr id="130" name="Rectangle 3"/>
          <p:cNvSpPr txBox="1">
            <a:spLocks noChangeArrowheads="1"/>
          </p:cNvSpPr>
          <p:nvPr/>
        </p:nvSpPr>
        <p:spPr>
          <a:xfrm>
            <a:off x="9308893" y="14827537"/>
            <a:ext cx="6101622" cy="1237600"/>
          </a:xfrm>
          <a:prstGeom prst="rect">
            <a:avLst/>
          </a:prstGeom>
        </p:spPr>
        <p:txBody>
          <a:bodyPr/>
          <a:lstStyle/>
          <a:p>
            <a:pPr marL="119063" indent="-119063" fontAlgn="auto">
              <a:spcAft>
                <a:spcPts val="0"/>
              </a:spcAft>
              <a:defRPr/>
            </a:pPr>
            <a:r>
              <a:rPr lang="en-US" dirty="0" smtClean="0"/>
              <a:t>For small values of </a:t>
            </a:r>
            <a:r>
              <a:rPr lang="en-US" dirty="0" err="1" smtClean="0"/>
              <a:t>E</a:t>
            </a:r>
            <a:r>
              <a:rPr lang="en-US" baseline="-25000" dirty="0" err="1" smtClean="0"/>
              <a:t>r</a:t>
            </a:r>
            <a:r>
              <a:rPr lang="en-US" dirty="0" smtClean="0"/>
              <a:t> parallel flows will arise that cause the total flow direction to be along the direction of symmetry, on average.</a:t>
            </a:r>
          </a:p>
          <a:p>
            <a:pPr marL="119063" indent="-119063" fontAlgn="auto">
              <a:spcAft>
                <a:spcPts val="0"/>
              </a:spcAft>
              <a:defRPr/>
            </a:pPr>
            <a:r>
              <a:rPr lang="en-US" dirty="0" smtClean="0"/>
              <a:t>In the outer half of the plasma, where </a:t>
            </a:r>
            <a:r>
              <a:rPr lang="en-US" dirty="0" err="1" smtClean="0"/>
              <a:t>E</a:t>
            </a:r>
            <a:r>
              <a:rPr lang="en-US" baseline="-25000" dirty="0" err="1" smtClean="0"/>
              <a:t>r</a:t>
            </a:r>
            <a:r>
              <a:rPr lang="en-US" dirty="0" smtClean="0"/>
              <a:t> is predicted to be small, the direction is along direction of symmetry.</a:t>
            </a:r>
          </a:p>
        </p:txBody>
      </p:sp>
      <mc:AlternateContent xmlns:mc="http://schemas.openxmlformats.org/markup-compatibility/2006">
        <mc:Choice xmlns:a14="http://schemas.microsoft.com/office/drawing/2010/main" Requires="a14">
          <p:sp>
            <p:nvSpPr>
              <p:cNvPr id="132" name="TextBox 131"/>
              <p:cNvSpPr txBox="1"/>
              <p:nvPr/>
            </p:nvSpPr>
            <p:spPr>
              <a:xfrm>
                <a:off x="15302905" y="14789822"/>
                <a:ext cx="3157275" cy="807913"/>
              </a:xfrm>
              <a:prstGeom prst="rect">
                <a:avLst/>
              </a:prstGeom>
              <a:noFill/>
            </p:spPr>
            <p:txBody>
              <a:bodyPr wrap="square" rtlCol="0">
                <a:spAutoFit/>
              </a:bodyPr>
              <a:lstStyle/>
              <a:p>
                <a:pPr>
                  <a:buNone/>
                </a:pPr>
                <a14:m>
                  <m:oMathPara xmlns:m="http://schemas.openxmlformats.org/officeDocument/2006/math">
                    <m:oMathParaPr>
                      <m:jc m:val="centerGroup"/>
                    </m:oMathParaPr>
                    <m:oMath xmlns:m="http://schemas.openxmlformats.org/officeDocument/2006/math">
                      <m:sSub>
                        <m:sSubPr>
                          <m:ctrlPr>
                            <a:rPr lang="en-US" b="0" i="1" smtClean="0">
                              <a:latin typeface="Cambria Math"/>
                            </a:rPr>
                          </m:ctrlPr>
                        </m:sSubPr>
                        <m:e>
                          <m:r>
                            <m:rPr>
                              <m:nor/>
                            </m:rPr>
                            <a:rPr lang="en-US" b="0" i="0" smtClean="0">
                              <a:latin typeface="Cambria Math"/>
                            </a:rPr>
                            <m:t>V</m:t>
                          </m:r>
                        </m:e>
                        <m:sub>
                          <m:r>
                            <m:rPr>
                              <m:nor/>
                            </m:rPr>
                            <a:rPr lang="en-US">
                              <a:latin typeface="Cambria Math"/>
                              <a:ea typeface="Cambria Math"/>
                            </a:rPr>
                            <m:t>⊥</m:t>
                          </m:r>
                        </m:sub>
                      </m:sSub>
                      <m:r>
                        <m:rPr>
                          <m:nor/>
                        </m:rPr>
                        <a:rPr lang="en-US" i="0">
                          <a:latin typeface="Cambria Math"/>
                          <a:ea typeface="Cambria Math"/>
                        </a:rPr>
                        <m:t>∝</m:t>
                      </m:r>
                      <m:sSub>
                        <m:sSubPr>
                          <m:ctrlPr>
                            <a:rPr lang="en-US" b="0" i="1" smtClean="0">
                              <a:latin typeface="Cambria Math"/>
                            </a:rPr>
                          </m:ctrlPr>
                        </m:sSubPr>
                        <m:e>
                          <m:r>
                            <m:rPr>
                              <m:nor/>
                            </m:rPr>
                            <a:rPr lang="en-US" b="0" i="0" smtClean="0">
                              <a:latin typeface="Cambria Math"/>
                            </a:rPr>
                            <m:t>−</m:t>
                          </m:r>
                          <m:f>
                            <m:fPr>
                              <m:ctrlPr>
                                <a:rPr lang="en-US" i="1">
                                  <a:latin typeface="Cambria Math"/>
                                </a:rPr>
                              </m:ctrlPr>
                            </m:fPr>
                            <m:num>
                              <m:r>
                                <m:rPr>
                                  <m:nor/>
                                </m:rPr>
                                <a:rPr lang="en-US" b="0" i="0" smtClean="0">
                                  <a:latin typeface="Cambria Math"/>
                                </a:rPr>
                                <m:t>r</m:t>
                              </m:r>
                            </m:num>
                            <m:den>
                              <m:r>
                                <m:rPr>
                                  <m:nor/>
                                </m:rPr>
                                <a:rPr lang="en-US" b="0" i="0" smtClean="0">
                                  <a:latin typeface="Cambria Math"/>
                                </a:rPr>
                                <m:t>R</m:t>
                              </m:r>
                            </m:den>
                          </m:f>
                          <m:r>
                            <m:rPr>
                              <m:nor/>
                            </m:rPr>
                            <a:rPr lang="en-US" b="0" i="0" smtClean="0">
                              <a:latin typeface="Cambria Math"/>
                            </a:rPr>
                            <m:t>V</m:t>
                          </m:r>
                        </m:e>
                        <m:sub>
                          <m:r>
                            <m:rPr>
                              <m:nor/>
                            </m:rPr>
                            <a:rPr lang="en-US" b="0" i="0" smtClean="0">
                              <a:latin typeface="Cambria Math"/>
                            </a:rPr>
                            <m:t>||</m:t>
                          </m:r>
                        </m:sub>
                      </m:sSub>
                      <m:d>
                        <m:dPr>
                          <m:ctrlPr>
                            <a:rPr lang="en-US" b="0" i="1" smtClean="0">
                              <a:latin typeface="Cambria Math"/>
                            </a:rPr>
                          </m:ctrlPr>
                        </m:dPr>
                        <m:e>
                          <m:r>
                            <m:rPr>
                              <m:nor/>
                            </m:rPr>
                            <a:rPr lang="en-US" i="0" strike="sngStrike">
                              <a:latin typeface="Cambria Math"/>
                              <a:ea typeface="Cambria Math"/>
                            </a:rPr>
                            <m:t>ι</m:t>
                          </m:r>
                          <m:r>
                            <m:rPr>
                              <m:nor/>
                            </m:rPr>
                            <a:rPr lang="en-US" i="0">
                              <a:latin typeface="Cambria Math"/>
                            </a:rPr>
                            <m:t>−4</m:t>
                          </m:r>
                        </m:e>
                      </m:d>
                    </m:oMath>
                  </m:oMathPara>
                </a14:m>
                <a:endParaRPr lang="en-US" dirty="0" smtClean="0"/>
              </a:p>
              <a:p>
                <a:endParaRPr lang="en-US" dirty="0"/>
              </a:p>
            </p:txBody>
          </p:sp>
        </mc:Choice>
        <mc:Fallback>
          <p:sp>
            <p:nvSpPr>
              <p:cNvPr id="132" name="TextBox 131"/>
              <p:cNvSpPr txBox="1">
                <a:spLocks noRot="1" noChangeAspect="1" noMove="1" noResize="1" noEditPoints="1" noAdjustHandles="1" noChangeArrowheads="1" noChangeShapeType="1" noTextEdit="1"/>
              </p:cNvSpPr>
              <p:nvPr/>
            </p:nvSpPr>
            <p:spPr>
              <a:xfrm>
                <a:off x="15302905" y="14789822"/>
                <a:ext cx="3157275" cy="807913"/>
              </a:xfrm>
              <a:prstGeom prst="rect">
                <a:avLst/>
              </a:prstGeom>
              <a:blipFill rotWithShape="1">
                <a:blip r:embed="rId54"/>
                <a:stretch>
                  <a:fillRect/>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29850</TotalTime>
  <Words>1359</Words>
  <Application>Microsoft Office PowerPoint</Application>
  <PresentationFormat>Custom</PresentationFormat>
  <Paragraphs>113</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Equation</vt:lpstr>
      <vt:lpstr>PowerPoint Presentation</vt:lpstr>
    </vt:vector>
  </TitlesOfParts>
  <Company>HSX</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WalterG</dc:creator>
  <cp:lastModifiedBy>Alexis Briesemeister</cp:lastModifiedBy>
  <cp:revision>1077</cp:revision>
  <cp:lastPrinted>2011-11-11T18:56:26Z</cp:lastPrinted>
  <dcterms:created xsi:type="dcterms:W3CDTF">2005-10-11T17:07:47Z</dcterms:created>
  <dcterms:modified xsi:type="dcterms:W3CDTF">2011-11-11T23:04:16Z</dcterms:modified>
</cp:coreProperties>
</file>