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2918400" cy="16459200"/>
  <p:notesSz cx="6400800" cy="8686800"/>
  <p:defaultTextStyle>
    <a:defPPr>
      <a:defRPr lang="en-US"/>
    </a:defPPr>
    <a:lvl1pPr algn="l" rtl="0" fontAlgn="base">
      <a:spcBef>
        <a:spcPct val="20000"/>
      </a:spcBef>
      <a:spcAft>
        <a:spcPct val="0"/>
      </a:spcAft>
      <a:buChar char="•"/>
      <a:defRPr sz="1600" kern="1200">
        <a:solidFill>
          <a:schemeClr val="tx1"/>
        </a:solidFill>
        <a:latin typeface="Arial" charset="0"/>
        <a:ea typeface="+mn-ea"/>
        <a:cs typeface="+mn-cs"/>
      </a:defRPr>
    </a:lvl1pPr>
    <a:lvl2pPr marL="457200" algn="l" rtl="0" fontAlgn="base">
      <a:spcBef>
        <a:spcPct val="20000"/>
      </a:spcBef>
      <a:spcAft>
        <a:spcPct val="0"/>
      </a:spcAft>
      <a:buChar char="•"/>
      <a:defRPr sz="1600" kern="1200">
        <a:solidFill>
          <a:schemeClr val="tx1"/>
        </a:solidFill>
        <a:latin typeface="Arial" charset="0"/>
        <a:ea typeface="+mn-ea"/>
        <a:cs typeface="+mn-cs"/>
      </a:defRPr>
    </a:lvl2pPr>
    <a:lvl3pPr marL="914400" algn="l" rtl="0" fontAlgn="base">
      <a:spcBef>
        <a:spcPct val="20000"/>
      </a:spcBef>
      <a:spcAft>
        <a:spcPct val="0"/>
      </a:spcAft>
      <a:buChar char="•"/>
      <a:defRPr sz="1600" kern="1200">
        <a:solidFill>
          <a:schemeClr val="tx1"/>
        </a:solidFill>
        <a:latin typeface="Arial" charset="0"/>
        <a:ea typeface="+mn-ea"/>
        <a:cs typeface="+mn-cs"/>
      </a:defRPr>
    </a:lvl3pPr>
    <a:lvl4pPr marL="1371600" algn="l" rtl="0" fontAlgn="base">
      <a:spcBef>
        <a:spcPct val="20000"/>
      </a:spcBef>
      <a:spcAft>
        <a:spcPct val="0"/>
      </a:spcAft>
      <a:buChar char="•"/>
      <a:defRPr sz="1600" kern="1200">
        <a:solidFill>
          <a:schemeClr val="tx1"/>
        </a:solidFill>
        <a:latin typeface="Arial" charset="0"/>
        <a:ea typeface="+mn-ea"/>
        <a:cs typeface="+mn-cs"/>
      </a:defRPr>
    </a:lvl4pPr>
    <a:lvl5pPr marL="1828800" algn="l" rtl="0" fontAlgn="base">
      <a:spcBef>
        <a:spcPct val="20000"/>
      </a:spcBef>
      <a:spcAft>
        <a:spcPct val="0"/>
      </a:spcAft>
      <a:buChar char="•"/>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0FF00"/>
    <a:srgbClr val="0000FF"/>
    <a:srgbClr val="00FFFF"/>
    <a:srgbClr val="9933FF"/>
    <a:srgbClr val="9900CC"/>
    <a:srgbClr val="00CCFF"/>
    <a:srgbClr val="FF66FF"/>
    <a:srgbClr val="FF3300"/>
    <a:srgbClr val="CC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8495" autoAdjust="0"/>
    <p:restoredTop sz="98824" autoAdjust="0"/>
  </p:normalViewPr>
  <p:slideViewPr>
    <p:cSldViewPr snapToGrid="0">
      <p:cViewPr>
        <p:scale>
          <a:sx n="70" d="100"/>
          <a:sy n="70" d="100"/>
        </p:scale>
        <p:origin x="-78" y="2526"/>
      </p:cViewPr>
      <p:guideLst>
        <p:guide orient="horz"/>
        <p:guide pos="151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8" d="100"/>
          <a:sy n="88" d="100"/>
        </p:scale>
        <p:origin x="-2514" y="-108"/>
      </p:cViewPr>
      <p:guideLst>
        <p:guide orient="horz" pos="2736"/>
        <p:guide pos="2016"/>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2774260" cy="434490"/>
          </a:xfrm>
          <a:prstGeom prst="rect">
            <a:avLst/>
          </a:prstGeom>
          <a:noFill/>
          <a:ln w="9525">
            <a:noFill/>
            <a:miter lim="800000"/>
            <a:headEnd/>
            <a:tailEnd/>
          </a:ln>
          <a:effectLst/>
        </p:spPr>
        <p:txBody>
          <a:bodyPr vert="horz" wrap="square" lIns="86181" tIns="43090" rIns="86181" bIns="43090" numCol="1" anchor="t" anchorCtr="0" compatLnSpc="1">
            <a:prstTxWarp prst="textNoShape">
              <a:avLst/>
            </a:prstTxWarp>
          </a:bodyPr>
          <a:lstStyle>
            <a:lvl1pPr defTabSz="862254">
              <a:spcBef>
                <a:spcPct val="0"/>
              </a:spcBef>
              <a:buFontTx/>
              <a:buNone/>
              <a:defRPr sz="1100" smtClean="0">
                <a:latin typeface="Times New Roman" pitchFamily="18" charset="0"/>
              </a:defRPr>
            </a:lvl1pPr>
          </a:lstStyle>
          <a:p>
            <a:pPr>
              <a:defRPr/>
            </a:pPr>
            <a:endParaRPr lang="en-US"/>
          </a:p>
        </p:txBody>
      </p:sp>
      <p:sp>
        <p:nvSpPr>
          <p:cNvPr id="4099" name="Rectangle 1027"/>
          <p:cNvSpPr>
            <a:spLocks noGrp="1" noChangeArrowheads="1"/>
          </p:cNvSpPr>
          <p:nvPr>
            <p:ph type="dt" sz="quarter" idx="1"/>
          </p:nvPr>
        </p:nvSpPr>
        <p:spPr bwMode="auto">
          <a:xfrm>
            <a:off x="3626541" y="0"/>
            <a:ext cx="2774260" cy="434490"/>
          </a:xfrm>
          <a:prstGeom prst="rect">
            <a:avLst/>
          </a:prstGeom>
          <a:noFill/>
          <a:ln w="9525">
            <a:noFill/>
            <a:miter lim="800000"/>
            <a:headEnd/>
            <a:tailEnd/>
          </a:ln>
          <a:effectLst/>
        </p:spPr>
        <p:txBody>
          <a:bodyPr vert="horz" wrap="square" lIns="86181" tIns="43090" rIns="86181" bIns="43090" numCol="1" anchor="t" anchorCtr="0" compatLnSpc="1">
            <a:prstTxWarp prst="textNoShape">
              <a:avLst/>
            </a:prstTxWarp>
          </a:bodyPr>
          <a:lstStyle>
            <a:lvl1pPr algn="r" defTabSz="862254">
              <a:spcBef>
                <a:spcPct val="0"/>
              </a:spcBef>
              <a:buFontTx/>
              <a:buNone/>
              <a:defRPr sz="1100" smtClean="0">
                <a:latin typeface="Times New Roman" pitchFamily="18" charset="0"/>
              </a:defRPr>
            </a:lvl1pPr>
          </a:lstStyle>
          <a:p>
            <a:pPr>
              <a:defRPr/>
            </a:pPr>
            <a:endParaRPr lang="en-US"/>
          </a:p>
        </p:txBody>
      </p:sp>
      <p:sp>
        <p:nvSpPr>
          <p:cNvPr id="4100" name="Rectangle 1028"/>
          <p:cNvSpPr>
            <a:spLocks noGrp="1" noChangeArrowheads="1"/>
          </p:cNvSpPr>
          <p:nvPr>
            <p:ph type="ftr" sz="quarter" idx="2"/>
          </p:nvPr>
        </p:nvSpPr>
        <p:spPr bwMode="auto">
          <a:xfrm>
            <a:off x="0" y="8252311"/>
            <a:ext cx="2774260" cy="434489"/>
          </a:xfrm>
          <a:prstGeom prst="rect">
            <a:avLst/>
          </a:prstGeom>
          <a:noFill/>
          <a:ln w="9525">
            <a:noFill/>
            <a:miter lim="800000"/>
            <a:headEnd/>
            <a:tailEnd/>
          </a:ln>
          <a:effectLst/>
        </p:spPr>
        <p:txBody>
          <a:bodyPr vert="horz" wrap="square" lIns="86181" tIns="43090" rIns="86181" bIns="43090" numCol="1" anchor="b" anchorCtr="0" compatLnSpc="1">
            <a:prstTxWarp prst="textNoShape">
              <a:avLst/>
            </a:prstTxWarp>
          </a:bodyPr>
          <a:lstStyle>
            <a:lvl1pPr defTabSz="862254">
              <a:spcBef>
                <a:spcPct val="0"/>
              </a:spcBef>
              <a:buFontTx/>
              <a:buNone/>
              <a:defRPr sz="1100" smtClean="0">
                <a:latin typeface="Times New Roman" pitchFamily="18" charset="0"/>
              </a:defRPr>
            </a:lvl1pPr>
          </a:lstStyle>
          <a:p>
            <a:pPr>
              <a:defRPr/>
            </a:pPr>
            <a:endParaRPr lang="en-US"/>
          </a:p>
        </p:txBody>
      </p:sp>
      <p:sp>
        <p:nvSpPr>
          <p:cNvPr id="4101" name="Rectangle 1029"/>
          <p:cNvSpPr>
            <a:spLocks noGrp="1" noChangeArrowheads="1"/>
          </p:cNvSpPr>
          <p:nvPr>
            <p:ph type="sldNum" sz="quarter" idx="3"/>
          </p:nvPr>
        </p:nvSpPr>
        <p:spPr bwMode="auto">
          <a:xfrm>
            <a:off x="3626541" y="8252311"/>
            <a:ext cx="2774260" cy="434489"/>
          </a:xfrm>
          <a:prstGeom prst="rect">
            <a:avLst/>
          </a:prstGeom>
          <a:noFill/>
          <a:ln w="9525">
            <a:noFill/>
            <a:miter lim="800000"/>
            <a:headEnd/>
            <a:tailEnd/>
          </a:ln>
          <a:effectLst/>
        </p:spPr>
        <p:txBody>
          <a:bodyPr vert="horz" wrap="square" lIns="86181" tIns="43090" rIns="86181" bIns="43090" numCol="1" anchor="b" anchorCtr="0" compatLnSpc="1">
            <a:prstTxWarp prst="textNoShape">
              <a:avLst/>
            </a:prstTxWarp>
          </a:bodyPr>
          <a:lstStyle>
            <a:lvl1pPr algn="r" defTabSz="862254">
              <a:spcBef>
                <a:spcPct val="0"/>
              </a:spcBef>
              <a:buFontTx/>
              <a:buNone/>
              <a:defRPr sz="1100" smtClean="0">
                <a:latin typeface="Times New Roman" pitchFamily="18" charset="0"/>
              </a:defRPr>
            </a:lvl1pPr>
          </a:lstStyle>
          <a:p>
            <a:pPr>
              <a:defRPr/>
            </a:pPr>
            <a:fld id="{DCAB995A-D469-4F55-A976-89C7B7F6B2F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774260" cy="434490"/>
          </a:xfrm>
          <a:prstGeom prst="rect">
            <a:avLst/>
          </a:prstGeom>
          <a:noFill/>
          <a:ln w="9525">
            <a:noFill/>
            <a:miter lim="800000"/>
            <a:headEnd/>
            <a:tailEnd/>
          </a:ln>
          <a:effectLst/>
        </p:spPr>
        <p:txBody>
          <a:bodyPr vert="horz" wrap="square" lIns="84899" tIns="42450" rIns="84899" bIns="42450" numCol="1" anchor="t" anchorCtr="0" compatLnSpc="1">
            <a:prstTxWarp prst="textNoShape">
              <a:avLst/>
            </a:prstTxWarp>
          </a:bodyPr>
          <a:lstStyle>
            <a:lvl1pPr>
              <a:spcBef>
                <a:spcPct val="0"/>
              </a:spcBef>
              <a:buFontTx/>
              <a:buNone/>
              <a:defRPr sz="1100" smtClean="0">
                <a:latin typeface="Times New Roman" pitchFamily="18" charset="0"/>
              </a:defRPr>
            </a:lvl1pPr>
          </a:lstStyle>
          <a:p>
            <a:pPr>
              <a:defRPr/>
            </a:pPr>
            <a:endParaRPr lang="en-US"/>
          </a:p>
        </p:txBody>
      </p:sp>
      <p:sp>
        <p:nvSpPr>
          <p:cNvPr id="8195" name="Rectangle 3"/>
          <p:cNvSpPr>
            <a:spLocks noGrp="1" noChangeArrowheads="1"/>
          </p:cNvSpPr>
          <p:nvPr>
            <p:ph type="dt" idx="1"/>
          </p:nvPr>
        </p:nvSpPr>
        <p:spPr bwMode="auto">
          <a:xfrm>
            <a:off x="3625092" y="0"/>
            <a:ext cx="2774260" cy="434490"/>
          </a:xfrm>
          <a:prstGeom prst="rect">
            <a:avLst/>
          </a:prstGeom>
          <a:noFill/>
          <a:ln w="9525">
            <a:noFill/>
            <a:miter lim="800000"/>
            <a:headEnd/>
            <a:tailEnd/>
          </a:ln>
          <a:effectLst/>
        </p:spPr>
        <p:txBody>
          <a:bodyPr vert="horz" wrap="square" lIns="84899" tIns="42450" rIns="84899" bIns="42450" numCol="1" anchor="t" anchorCtr="0" compatLnSpc="1">
            <a:prstTxWarp prst="textNoShape">
              <a:avLst/>
            </a:prstTxWarp>
          </a:bodyPr>
          <a:lstStyle>
            <a:lvl1pPr algn="r">
              <a:spcBef>
                <a:spcPct val="0"/>
              </a:spcBef>
              <a:buFontTx/>
              <a:buNone/>
              <a:defRPr sz="1100" smtClean="0">
                <a:latin typeface="Times New Roman" pitchFamily="18"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57150" y="650875"/>
            <a:ext cx="6515100" cy="325755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40661" y="4126903"/>
            <a:ext cx="5119481" cy="3908911"/>
          </a:xfrm>
          <a:prstGeom prst="rect">
            <a:avLst/>
          </a:prstGeom>
          <a:noFill/>
          <a:ln w="9525">
            <a:noFill/>
            <a:miter lim="800000"/>
            <a:headEnd/>
            <a:tailEnd/>
          </a:ln>
          <a:effectLst/>
        </p:spPr>
        <p:txBody>
          <a:bodyPr vert="horz" wrap="square" lIns="84899" tIns="42450" rIns="84899" bIns="42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250818"/>
            <a:ext cx="2774260" cy="434490"/>
          </a:xfrm>
          <a:prstGeom prst="rect">
            <a:avLst/>
          </a:prstGeom>
          <a:noFill/>
          <a:ln w="9525">
            <a:noFill/>
            <a:miter lim="800000"/>
            <a:headEnd/>
            <a:tailEnd/>
          </a:ln>
          <a:effectLst/>
        </p:spPr>
        <p:txBody>
          <a:bodyPr vert="horz" wrap="square" lIns="84899" tIns="42450" rIns="84899" bIns="42450" numCol="1" anchor="b" anchorCtr="0" compatLnSpc="1">
            <a:prstTxWarp prst="textNoShape">
              <a:avLst/>
            </a:prstTxWarp>
          </a:bodyPr>
          <a:lstStyle>
            <a:lvl1pPr>
              <a:spcBef>
                <a:spcPct val="0"/>
              </a:spcBef>
              <a:buFontTx/>
              <a:buNone/>
              <a:defRPr sz="1100" smtClean="0">
                <a:latin typeface="Times New Roman" pitchFamily="18" charset="0"/>
              </a:defRPr>
            </a:lvl1pPr>
          </a:lstStyle>
          <a:p>
            <a:pPr>
              <a:defRPr/>
            </a:pPr>
            <a:endParaRPr lang="en-US"/>
          </a:p>
        </p:txBody>
      </p:sp>
      <p:sp>
        <p:nvSpPr>
          <p:cNvPr id="8199" name="Rectangle 7"/>
          <p:cNvSpPr>
            <a:spLocks noGrp="1" noChangeArrowheads="1"/>
          </p:cNvSpPr>
          <p:nvPr>
            <p:ph type="sldNum" sz="quarter" idx="5"/>
          </p:nvPr>
        </p:nvSpPr>
        <p:spPr bwMode="auto">
          <a:xfrm>
            <a:off x="3625092" y="8250818"/>
            <a:ext cx="2774260" cy="434490"/>
          </a:xfrm>
          <a:prstGeom prst="rect">
            <a:avLst/>
          </a:prstGeom>
          <a:noFill/>
          <a:ln w="9525">
            <a:noFill/>
            <a:miter lim="800000"/>
            <a:headEnd/>
            <a:tailEnd/>
          </a:ln>
          <a:effectLst/>
        </p:spPr>
        <p:txBody>
          <a:bodyPr vert="horz" wrap="square" lIns="84899" tIns="42450" rIns="84899" bIns="42450" numCol="1" anchor="b" anchorCtr="0" compatLnSpc="1">
            <a:prstTxWarp prst="textNoShape">
              <a:avLst/>
            </a:prstTxWarp>
          </a:bodyPr>
          <a:lstStyle>
            <a:lvl1pPr algn="r">
              <a:spcBef>
                <a:spcPct val="0"/>
              </a:spcBef>
              <a:buFontTx/>
              <a:buNone/>
              <a:defRPr sz="1100" smtClean="0">
                <a:latin typeface="Times New Roman" pitchFamily="18" charset="0"/>
              </a:defRPr>
            </a:lvl1pPr>
          </a:lstStyle>
          <a:p>
            <a:pPr>
              <a:defRPr/>
            </a:pPr>
            <a:fld id="{C108F082-45AD-4C6A-9701-720E7D5FC34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p>
            <a:fld id="{863A2078-4935-477F-861F-7244F2AA4D25}" type="slidenum">
              <a:rPr lang="en-US"/>
              <a:pPr/>
              <a:t>1</a:t>
            </a:fld>
            <a:endParaRPr lang="en-US"/>
          </a:p>
        </p:txBody>
      </p:sp>
      <p:sp>
        <p:nvSpPr>
          <p:cNvPr id="4099" name="Rectangle 2"/>
          <p:cNvSpPr>
            <a:spLocks noGrp="1" noRot="1" noChangeAspect="1" noChangeArrowheads="1" noTextEdit="1"/>
          </p:cNvSpPr>
          <p:nvPr>
            <p:ph type="sldImg"/>
          </p:nvPr>
        </p:nvSpPr>
        <p:spPr>
          <a:xfrm>
            <a:off x="-57150" y="650875"/>
            <a:ext cx="6515100" cy="3257550"/>
          </a:xfrm>
          <a:ln/>
        </p:spPr>
      </p:sp>
      <p:sp>
        <p:nvSpPr>
          <p:cNvPr id="410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564" y="5113340"/>
            <a:ext cx="27981275" cy="35274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4937125" y="9326565"/>
            <a:ext cx="23044150" cy="42068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646239" y="3840163"/>
            <a:ext cx="29625925" cy="108632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6" y="10575925"/>
            <a:ext cx="27981275" cy="3270250"/>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6" y="6975475"/>
            <a:ext cx="27981275" cy="360045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646239" y="3840163"/>
            <a:ext cx="14736762" cy="108632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535400" y="3840163"/>
            <a:ext cx="14736763" cy="108632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6238" y="3684588"/>
            <a:ext cx="14544676" cy="15351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46238" y="5219702"/>
            <a:ext cx="14544676" cy="9483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725" y="3684588"/>
            <a:ext cx="14549438" cy="15351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6722725" y="5219702"/>
            <a:ext cx="14549438" cy="9483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238" y="655640"/>
            <a:ext cx="10829926" cy="2789237"/>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2869863" y="655640"/>
            <a:ext cx="18402300" cy="1404778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6238" y="3444875"/>
            <a:ext cx="10829926" cy="112585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1601" y="11522075"/>
            <a:ext cx="19751675" cy="1358900"/>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6451601" y="1470025"/>
            <a:ext cx="19751675" cy="987583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451601" y="12880975"/>
            <a:ext cx="19751675" cy="193198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646239" y="3840163"/>
            <a:ext cx="29625925" cy="1086326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6476" y="658813"/>
            <a:ext cx="7405688" cy="1404461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46239" y="658813"/>
            <a:ext cx="22067837" cy="1404461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95250" y="15998825"/>
            <a:ext cx="32766000" cy="490538"/>
          </a:xfrm>
          <a:prstGeom prst="rect">
            <a:avLst/>
          </a:prstGeom>
          <a:noFill/>
          <a:ln w="9525">
            <a:noFill/>
            <a:miter lim="800000"/>
            <a:headEnd/>
            <a:tailEnd/>
          </a:ln>
          <a:effectLst/>
        </p:spPr>
        <p:txBody>
          <a:bodyPr lIns="58561" tIns="29280" rIns="58561" bIns="29280">
            <a:spAutoFit/>
          </a:bodyPr>
          <a:lstStyle/>
          <a:p>
            <a:pPr algn="ctr" defTabSz="585788" fontAlgn="ctr">
              <a:spcBef>
                <a:spcPct val="0"/>
              </a:spcBef>
              <a:buFontTx/>
              <a:buNone/>
              <a:defRPr/>
            </a:pPr>
            <a:r>
              <a:rPr lang="en-US" sz="2800" b="1" dirty="0" smtClean="0">
                <a:solidFill>
                  <a:srgbClr val="000066"/>
                </a:solidFill>
                <a:cs typeface="Arial" charset="0"/>
              </a:rPr>
              <a:t>52nd </a:t>
            </a:r>
            <a:r>
              <a:rPr lang="en-US" sz="2800" b="1" dirty="0">
                <a:solidFill>
                  <a:srgbClr val="000066"/>
                </a:solidFill>
                <a:cs typeface="Arial" charset="0"/>
              </a:rPr>
              <a:t>Annual Meeting of the Division of Plasma Physics, November </a:t>
            </a:r>
            <a:r>
              <a:rPr lang="en-US" sz="2800" b="1" dirty="0" smtClean="0">
                <a:solidFill>
                  <a:srgbClr val="000066"/>
                </a:solidFill>
                <a:cs typeface="Arial" charset="0"/>
              </a:rPr>
              <a:t>8 </a:t>
            </a:r>
            <a:r>
              <a:rPr lang="en-US" sz="2800" b="1" dirty="0">
                <a:solidFill>
                  <a:srgbClr val="000066"/>
                </a:solidFill>
                <a:cs typeface="Arial" charset="0"/>
              </a:rPr>
              <a:t>- </a:t>
            </a:r>
            <a:r>
              <a:rPr lang="en-US" sz="2800" b="1" dirty="0" smtClean="0">
                <a:solidFill>
                  <a:srgbClr val="000066"/>
                </a:solidFill>
                <a:cs typeface="Arial" charset="0"/>
              </a:rPr>
              <a:t>12, 2010, Chicago, Illinois</a:t>
            </a:r>
            <a:endParaRPr lang="en-US" sz="2800" b="1" dirty="0">
              <a:solidFill>
                <a:srgbClr val="000066"/>
              </a:solidFill>
              <a:cs typeface="Arial" charset="0"/>
            </a:endParaRPr>
          </a:p>
        </p:txBody>
      </p:sp>
      <p:pic>
        <p:nvPicPr>
          <p:cNvPr id="2051" name="Picture 10" descr="bucky badger"/>
          <p:cNvPicPr>
            <a:picLocks noChangeAspect="1" noChangeArrowheads="1"/>
          </p:cNvPicPr>
          <p:nvPr/>
        </p:nvPicPr>
        <p:blipFill>
          <a:blip r:embed="rId13" cstate="print"/>
          <a:srcRect/>
          <a:stretch>
            <a:fillRect/>
          </a:stretch>
        </p:blipFill>
        <p:spPr bwMode="auto">
          <a:xfrm>
            <a:off x="542926" y="190500"/>
            <a:ext cx="2012706" cy="2095500"/>
          </a:xfrm>
          <a:prstGeom prst="rect">
            <a:avLst/>
          </a:prstGeom>
          <a:noFill/>
          <a:ln w="9525">
            <a:noFill/>
            <a:miter lim="800000"/>
            <a:headEnd/>
            <a:tailEnd/>
          </a:ln>
        </p:spPr>
      </p:pic>
      <p:pic>
        <p:nvPicPr>
          <p:cNvPr id="2052" name="Picture 11" descr="qhs"/>
          <p:cNvPicPr>
            <a:picLocks noChangeAspect="1" noChangeArrowheads="1"/>
          </p:cNvPicPr>
          <p:nvPr/>
        </p:nvPicPr>
        <p:blipFill>
          <a:blip r:embed="rId14" cstate="print"/>
          <a:srcRect/>
          <a:stretch>
            <a:fillRect/>
          </a:stretch>
        </p:blipFill>
        <p:spPr bwMode="auto">
          <a:xfrm>
            <a:off x="29718000" y="128590"/>
            <a:ext cx="3200400" cy="20462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135313" rtl="0" eaLnBrk="0" fontAlgn="base" hangingPunct="0">
        <a:spcBef>
          <a:spcPct val="0"/>
        </a:spcBef>
        <a:spcAft>
          <a:spcPct val="0"/>
        </a:spcAft>
        <a:defRPr sz="15100">
          <a:solidFill>
            <a:schemeClr val="tx2"/>
          </a:solidFill>
          <a:latin typeface="+mj-lt"/>
          <a:ea typeface="+mj-ea"/>
          <a:cs typeface="+mj-cs"/>
        </a:defRPr>
      </a:lvl1pPr>
      <a:lvl2pPr algn="ctr" defTabSz="3135313" rtl="0" eaLnBrk="0" fontAlgn="base" hangingPunct="0">
        <a:spcBef>
          <a:spcPct val="0"/>
        </a:spcBef>
        <a:spcAft>
          <a:spcPct val="0"/>
        </a:spcAft>
        <a:defRPr sz="15100">
          <a:solidFill>
            <a:schemeClr val="tx2"/>
          </a:solidFill>
          <a:latin typeface="Times New Roman" pitchFamily="18" charset="0"/>
        </a:defRPr>
      </a:lvl2pPr>
      <a:lvl3pPr algn="ctr" defTabSz="3135313" rtl="0" eaLnBrk="0" fontAlgn="base" hangingPunct="0">
        <a:spcBef>
          <a:spcPct val="0"/>
        </a:spcBef>
        <a:spcAft>
          <a:spcPct val="0"/>
        </a:spcAft>
        <a:defRPr sz="15100">
          <a:solidFill>
            <a:schemeClr val="tx2"/>
          </a:solidFill>
          <a:latin typeface="Times New Roman" pitchFamily="18" charset="0"/>
        </a:defRPr>
      </a:lvl3pPr>
      <a:lvl4pPr algn="ctr" defTabSz="3135313" rtl="0" eaLnBrk="0" fontAlgn="base" hangingPunct="0">
        <a:spcBef>
          <a:spcPct val="0"/>
        </a:spcBef>
        <a:spcAft>
          <a:spcPct val="0"/>
        </a:spcAft>
        <a:defRPr sz="15100">
          <a:solidFill>
            <a:schemeClr val="tx2"/>
          </a:solidFill>
          <a:latin typeface="Times New Roman" pitchFamily="18" charset="0"/>
        </a:defRPr>
      </a:lvl4pPr>
      <a:lvl5pPr algn="ctr" defTabSz="3135313" rtl="0" eaLnBrk="0" fontAlgn="base" hangingPunct="0">
        <a:spcBef>
          <a:spcPct val="0"/>
        </a:spcBef>
        <a:spcAft>
          <a:spcPct val="0"/>
        </a:spcAft>
        <a:defRPr sz="15100">
          <a:solidFill>
            <a:schemeClr val="tx2"/>
          </a:solidFill>
          <a:latin typeface="Times New Roman" pitchFamily="18" charset="0"/>
        </a:defRPr>
      </a:lvl5pPr>
      <a:lvl6pPr marL="457200" algn="ctr" defTabSz="3135313" rtl="0" fontAlgn="base">
        <a:spcBef>
          <a:spcPct val="0"/>
        </a:spcBef>
        <a:spcAft>
          <a:spcPct val="0"/>
        </a:spcAft>
        <a:defRPr sz="15100">
          <a:solidFill>
            <a:schemeClr val="tx2"/>
          </a:solidFill>
          <a:latin typeface="Times New Roman" pitchFamily="18" charset="0"/>
        </a:defRPr>
      </a:lvl6pPr>
      <a:lvl7pPr marL="914400" algn="ctr" defTabSz="3135313" rtl="0" fontAlgn="base">
        <a:spcBef>
          <a:spcPct val="0"/>
        </a:spcBef>
        <a:spcAft>
          <a:spcPct val="0"/>
        </a:spcAft>
        <a:defRPr sz="15100">
          <a:solidFill>
            <a:schemeClr val="tx2"/>
          </a:solidFill>
          <a:latin typeface="Times New Roman" pitchFamily="18" charset="0"/>
        </a:defRPr>
      </a:lvl7pPr>
      <a:lvl8pPr marL="1371600" algn="ctr" defTabSz="3135313" rtl="0" fontAlgn="base">
        <a:spcBef>
          <a:spcPct val="0"/>
        </a:spcBef>
        <a:spcAft>
          <a:spcPct val="0"/>
        </a:spcAft>
        <a:defRPr sz="15100">
          <a:solidFill>
            <a:schemeClr val="tx2"/>
          </a:solidFill>
          <a:latin typeface="Times New Roman" pitchFamily="18" charset="0"/>
        </a:defRPr>
      </a:lvl8pPr>
      <a:lvl9pPr marL="1828800" algn="ctr" defTabSz="3135313" rtl="0" fontAlgn="base">
        <a:spcBef>
          <a:spcPct val="0"/>
        </a:spcBef>
        <a:spcAft>
          <a:spcPct val="0"/>
        </a:spcAft>
        <a:defRPr sz="15100">
          <a:solidFill>
            <a:schemeClr val="tx2"/>
          </a:solidFill>
          <a:latin typeface="Times New Roman" pitchFamily="18" charset="0"/>
        </a:defRPr>
      </a:lvl9pPr>
    </p:titleStyle>
    <p:bodyStyle>
      <a:lvl1pPr marL="1176338" indent="-1176338" algn="l" defTabSz="3135313" rtl="0" eaLnBrk="0" fontAlgn="base" hangingPunct="0">
        <a:spcBef>
          <a:spcPct val="20000"/>
        </a:spcBef>
        <a:spcAft>
          <a:spcPct val="0"/>
        </a:spcAft>
        <a:buChar char="•"/>
        <a:defRPr sz="11000">
          <a:solidFill>
            <a:schemeClr val="tx1"/>
          </a:solidFill>
          <a:latin typeface="+mn-lt"/>
          <a:ea typeface="+mn-ea"/>
          <a:cs typeface="+mn-cs"/>
        </a:defRPr>
      </a:lvl1pPr>
      <a:lvl2pPr marL="2547938" indent="-981075" algn="l" defTabSz="3135313" rtl="0" eaLnBrk="0" fontAlgn="base" hangingPunct="0">
        <a:spcBef>
          <a:spcPct val="20000"/>
        </a:spcBef>
        <a:spcAft>
          <a:spcPct val="0"/>
        </a:spcAft>
        <a:buChar char="–"/>
        <a:defRPr sz="9600">
          <a:solidFill>
            <a:schemeClr val="tx1"/>
          </a:solidFill>
          <a:latin typeface="+mn-lt"/>
        </a:defRPr>
      </a:lvl2pPr>
      <a:lvl3pPr marL="3919538" indent="-784225" algn="l" defTabSz="3135313" rtl="0" eaLnBrk="0" fontAlgn="base" hangingPunct="0">
        <a:spcBef>
          <a:spcPct val="20000"/>
        </a:spcBef>
        <a:spcAft>
          <a:spcPct val="0"/>
        </a:spcAft>
        <a:buChar char="•"/>
        <a:defRPr sz="8200">
          <a:solidFill>
            <a:schemeClr val="tx1"/>
          </a:solidFill>
          <a:latin typeface="+mn-lt"/>
        </a:defRPr>
      </a:lvl3pPr>
      <a:lvl4pPr marL="5486400" indent="-784225" algn="l" defTabSz="3135313" rtl="0" eaLnBrk="0" fontAlgn="base" hangingPunct="0">
        <a:spcBef>
          <a:spcPct val="20000"/>
        </a:spcBef>
        <a:spcAft>
          <a:spcPct val="0"/>
        </a:spcAft>
        <a:buChar char="–"/>
        <a:defRPr sz="6900">
          <a:solidFill>
            <a:schemeClr val="tx1"/>
          </a:solidFill>
          <a:latin typeface="+mn-lt"/>
        </a:defRPr>
      </a:lvl4pPr>
      <a:lvl5pPr marL="7053263" indent="-782638" algn="l" defTabSz="3135313" rtl="0" eaLnBrk="0" fontAlgn="base" hangingPunct="0">
        <a:spcBef>
          <a:spcPct val="20000"/>
        </a:spcBef>
        <a:spcAft>
          <a:spcPct val="0"/>
        </a:spcAft>
        <a:buChar char="»"/>
        <a:defRPr sz="6900">
          <a:solidFill>
            <a:schemeClr val="tx1"/>
          </a:solidFill>
          <a:latin typeface="+mn-lt"/>
        </a:defRPr>
      </a:lvl5pPr>
      <a:lvl6pPr marL="7510463" indent="-782638" algn="l" defTabSz="3135313" rtl="0" fontAlgn="base">
        <a:spcBef>
          <a:spcPct val="20000"/>
        </a:spcBef>
        <a:spcAft>
          <a:spcPct val="0"/>
        </a:spcAft>
        <a:buChar char="»"/>
        <a:defRPr sz="6900">
          <a:solidFill>
            <a:schemeClr val="tx1"/>
          </a:solidFill>
          <a:latin typeface="+mn-lt"/>
        </a:defRPr>
      </a:lvl6pPr>
      <a:lvl7pPr marL="7967663" indent="-782638" algn="l" defTabSz="3135313" rtl="0" fontAlgn="base">
        <a:spcBef>
          <a:spcPct val="20000"/>
        </a:spcBef>
        <a:spcAft>
          <a:spcPct val="0"/>
        </a:spcAft>
        <a:buChar char="»"/>
        <a:defRPr sz="6900">
          <a:solidFill>
            <a:schemeClr val="tx1"/>
          </a:solidFill>
          <a:latin typeface="+mn-lt"/>
        </a:defRPr>
      </a:lvl7pPr>
      <a:lvl8pPr marL="8424863" indent="-782638" algn="l" defTabSz="3135313" rtl="0" fontAlgn="base">
        <a:spcBef>
          <a:spcPct val="20000"/>
        </a:spcBef>
        <a:spcAft>
          <a:spcPct val="0"/>
        </a:spcAft>
        <a:buChar char="»"/>
        <a:defRPr sz="6900">
          <a:solidFill>
            <a:schemeClr val="tx1"/>
          </a:solidFill>
          <a:latin typeface="+mn-lt"/>
        </a:defRPr>
      </a:lvl8pPr>
      <a:lvl9pPr marL="8882063" indent="-782638" algn="l" defTabSz="3135313" rtl="0" fontAlgn="base">
        <a:spcBef>
          <a:spcPct val="20000"/>
        </a:spcBef>
        <a:spcAft>
          <a:spcPct val="0"/>
        </a:spcAft>
        <a:buChar char="»"/>
        <a:defRPr sz="6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7.png"/><Relationship Id="rId3" Type="http://schemas.openxmlformats.org/officeDocument/2006/relationships/notesSlide" Target="../notesSlides/notesSlide1.xml"/><Relationship Id="rId21" Type="http://schemas.openxmlformats.org/officeDocument/2006/relationships/image" Target="../media/image20.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slideLayout" Target="../slideLayouts/slideLayout7.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vmlDrawing" Target="../drawings/vmlDrawing1.v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3.png"/><Relationship Id="rId5" Type="http://schemas.openxmlformats.org/officeDocument/2006/relationships/image" Target="../media/image6.png"/><Relationship Id="rId15" Type="http://schemas.openxmlformats.org/officeDocument/2006/relationships/oleObject" Target="../embeddings/oleObject2.bin"/><Relationship Id="rId23" Type="http://schemas.openxmlformats.org/officeDocument/2006/relationships/image" Target="../media/image22.png"/><Relationship Id="rId10" Type="http://schemas.openxmlformats.org/officeDocument/2006/relationships/image" Target="../media/image11.jpeg"/><Relationship Id="rId19" Type="http://schemas.openxmlformats.org/officeDocument/2006/relationships/image" Target="../media/image18.png"/><Relationship Id="rId4" Type="http://schemas.openxmlformats.org/officeDocument/2006/relationships/image" Target="../media/image5.png"/><Relationship Id="rId9" Type="http://schemas.openxmlformats.org/officeDocument/2006/relationships/image" Target="../media/image10.jpeg"/><Relationship Id="rId14" Type="http://schemas.openxmlformats.org/officeDocument/2006/relationships/oleObject" Target="../embeddings/oleObject1.bin"/><Relationship Id="rId2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 name="Group 158"/>
          <p:cNvGrpSpPr/>
          <p:nvPr/>
        </p:nvGrpSpPr>
        <p:grpSpPr>
          <a:xfrm>
            <a:off x="30187970" y="9836950"/>
            <a:ext cx="2417636" cy="1866900"/>
            <a:chOff x="26862665" y="9246870"/>
            <a:chExt cx="3453765" cy="2667000"/>
          </a:xfrm>
        </p:grpSpPr>
        <p:pic>
          <p:nvPicPr>
            <p:cNvPr id="1155" name="Picture 131"/>
            <p:cNvPicPr>
              <a:picLocks noChangeAspect="1" noChangeArrowheads="1"/>
            </p:cNvPicPr>
            <p:nvPr/>
          </p:nvPicPr>
          <p:blipFill>
            <a:blip r:embed="rId4" cstate="print"/>
            <a:srcRect t="4762" r="7500"/>
            <a:stretch>
              <a:fillRect/>
            </a:stretch>
          </p:blipFill>
          <p:spPr bwMode="auto">
            <a:xfrm>
              <a:off x="26862665" y="9246870"/>
              <a:ext cx="3453765" cy="2667000"/>
            </a:xfrm>
            <a:prstGeom prst="rect">
              <a:avLst/>
            </a:prstGeom>
            <a:noFill/>
            <a:ln w="9525">
              <a:noFill/>
              <a:miter lim="800000"/>
              <a:headEnd/>
              <a:tailEnd/>
            </a:ln>
          </p:spPr>
        </p:pic>
        <p:pic>
          <p:nvPicPr>
            <p:cNvPr id="1157" name="Picture 133"/>
            <p:cNvPicPr>
              <a:picLocks noChangeAspect="1" noChangeArrowheads="1"/>
            </p:cNvPicPr>
            <p:nvPr/>
          </p:nvPicPr>
          <p:blipFill>
            <a:blip r:embed="rId5" cstate="print"/>
            <a:srcRect l="48947" t="9619" r="14737" b="69429"/>
            <a:stretch>
              <a:fillRect/>
            </a:stretch>
          </p:blipFill>
          <p:spPr bwMode="auto">
            <a:xfrm>
              <a:off x="29165493" y="9346896"/>
              <a:ext cx="1051560" cy="838200"/>
            </a:xfrm>
            <a:prstGeom prst="rect">
              <a:avLst/>
            </a:prstGeom>
            <a:noFill/>
            <a:ln w="9525">
              <a:noFill/>
              <a:miter lim="800000"/>
              <a:headEnd/>
              <a:tailEnd/>
            </a:ln>
          </p:spPr>
        </p:pic>
      </p:grpSp>
      <p:pic>
        <p:nvPicPr>
          <p:cNvPr id="1129" name="Picture 105"/>
          <p:cNvPicPr>
            <a:picLocks noChangeAspect="1" noChangeArrowheads="1"/>
          </p:cNvPicPr>
          <p:nvPr/>
        </p:nvPicPr>
        <p:blipFill>
          <a:blip r:embed="rId6" cstate="print"/>
          <a:srcRect t="4286" r="8325"/>
          <a:stretch>
            <a:fillRect/>
          </a:stretch>
        </p:blipFill>
        <p:spPr bwMode="auto">
          <a:xfrm>
            <a:off x="29210672" y="5336120"/>
            <a:ext cx="3422962" cy="2680327"/>
          </a:xfrm>
          <a:prstGeom prst="rect">
            <a:avLst/>
          </a:prstGeom>
          <a:noFill/>
          <a:ln w="9525">
            <a:noFill/>
            <a:miter lim="800000"/>
            <a:headEnd/>
            <a:tailEnd/>
          </a:ln>
        </p:spPr>
      </p:pic>
      <p:pic>
        <p:nvPicPr>
          <p:cNvPr id="4" name="Picture 104"/>
          <p:cNvPicPr>
            <a:picLocks noChangeAspect="1" noChangeArrowheads="1"/>
          </p:cNvPicPr>
          <p:nvPr/>
        </p:nvPicPr>
        <p:blipFill>
          <a:blip r:embed="rId7" cstate="print"/>
          <a:srcRect t="3892" r="7438"/>
          <a:stretch>
            <a:fillRect/>
          </a:stretch>
        </p:blipFill>
        <p:spPr bwMode="auto">
          <a:xfrm>
            <a:off x="25797743" y="5308885"/>
            <a:ext cx="3456080" cy="2691361"/>
          </a:xfrm>
          <a:prstGeom prst="rect">
            <a:avLst/>
          </a:prstGeom>
          <a:noFill/>
          <a:ln w="9525">
            <a:noFill/>
            <a:miter lim="800000"/>
            <a:headEnd/>
            <a:tailEnd/>
          </a:ln>
        </p:spPr>
      </p:pic>
      <p:sp>
        <p:nvSpPr>
          <p:cNvPr id="165" name="Text Box 177"/>
          <p:cNvSpPr txBox="1">
            <a:spLocks noChangeArrowheads="1"/>
          </p:cNvSpPr>
          <p:nvPr/>
        </p:nvSpPr>
        <p:spPr bwMode="auto">
          <a:xfrm>
            <a:off x="21314979" y="3647904"/>
            <a:ext cx="8466084" cy="1717393"/>
          </a:xfrm>
          <a:prstGeom prst="rect">
            <a:avLst/>
          </a:prstGeom>
          <a:noFill/>
          <a:ln w="9525">
            <a:noFill/>
            <a:miter lim="800000"/>
            <a:headEnd/>
            <a:tailEnd/>
          </a:ln>
          <a:effectLst/>
        </p:spPr>
        <p:txBody>
          <a:bodyPr wrap="square">
            <a:spAutoFit/>
          </a:bodyPr>
          <a:lstStyle/>
          <a:p>
            <a:pPr marL="119063" indent="-119063"/>
            <a:r>
              <a:rPr lang="en-US" dirty="0" smtClean="0"/>
              <a:t>Non-symmetric components were intentionally added to the magnetic field structure.</a:t>
            </a:r>
          </a:p>
          <a:p>
            <a:pPr marL="119063" indent="-119063"/>
            <a:r>
              <a:rPr lang="en-US" dirty="0" smtClean="0"/>
              <a:t>This is known as the </a:t>
            </a:r>
            <a:r>
              <a:rPr lang="en-US" dirty="0" smtClean="0"/>
              <a:t>“mirror</a:t>
            </a:r>
            <a:r>
              <a:rPr lang="en-US" dirty="0" smtClean="0"/>
              <a:t>” configuration. The dominant components added have a poloidal mode number m=0, they therefore do not introduce additional particle resonances.</a:t>
            </a:r>
          </a:p>
          <a:p>
            <a:pPr marL="119063" indent="-119063"/>
            <a:r>
              <a:rPr lang="en-US" dirty="0" smtClean="0"/>
              <a:t>This type of perturbation has been experimentally shown </a:t>
            </a:r>
            <a:r>
              <a:rPr lang="en-US" dirty="0" smtClean="0"/>
              <a:t>[6] </a:t>
            </a:r>
            <a:r>
              <a:rPr lang="en-US" dirty="0" smtClean="0"/>
              <a:t>to increase the damping of induced plasma flows in HSX.</a:t>
            </a:r>
          </a:p>
          <a:p>
            <a:pPr marL="119063" indent="-119063">
              <a:spcBef>
                <a:spcPct val="20000"/>
              </a:spcBef>
              <a:buFontTx/>
              <a:buChar char="•"/>
            </a:pPr>
            <a:endParaRPr lang="en-US" dirty="0" smtClean="0"/>
          </a:p>
        </p:txBody>
      </p:sp>
      <p:pic>
        <p:nvPicPr>
          <p:cNvPr id="1152" name="Picture 128"/>
          <p:cNvPicPr>
            <a:picLocks noChangeAspect="1" noChangeArrowheads="1"/>
          </p:cNvPicPr>
          <p:nvPr/>
        </p:nvPicPr>
        <p:blipFill>
          <a:blip r:embed="rId8" cstate="print"/>
          <a:srcRect t="3450" r="6995"/>
          <a:stretch>
            <a:fillRect/>
          </a:stretch>
        </p:blipFill>
        <p:spPr bwMode="auto">
          <a:xfrm>
            <a:off x="24838942" y="11722817"/>
            <a:ext cx="2480444" cy="1931242"/>
          </a:xfrm>
          <a:prstGeom prst="rect">
            <a:avLst/>
          </a:prstGeom>
          <a:noFill/>
          <a:ln w="9525">
            <a:noFill/>
            <a:miter lim="800000"/>
            <a:headEnd/>
            <a:tailEnd/>
          </a:ln>
        </p:spPr>
      </p:pic>
      <p:sp>
        <p:nvSpPr>
          <p:cNvPr id="145" name="Text Box 177"/>
          <p:cNvSpPr txBox="1">
            <a:spLocks noChangeArrowheads="1"/>
          </p:cNvSpPr>
          <p:nvPr/>
        </p:nvSpPr>
        <p:spPr bwMode="auto">
          <a:xfrm>
            <a:off x="172972" y="11418273"/>
            <a:ext cx="8957038" cy="2505301"/>
          </a:xfrm>
          <a:prstGeom prst="rect">
            <a:avLst/>
          </a:prstGeom>
          <a:noFill/>
          <a:ln w="9525">
            <a:noFill/>
            <a:miter lim="800000"/>
            <a:headEnd/>
            <a:tailEnd/>
          </a:ln>
          <a:effectLst/>
        </p:spPr>
        <p:txBody>
          <a:bodyPr wrap="square">
            <a:spAutoFit/>
          </a:bodyPr>
          <a:lstStyle/>
          <a:p>
            <a:pPr marL="107950" indent="-107950">
              <a:buFont typeface="Arial" pitchFamily="34" charset="0"/>
              <a:buChar char="•"/>
            </a:pPr>
            <a:r>
              <a:rPr lang="en-US" dirty="0" smtClean="0"/>
              <a:t>Beam </a:t>
            </a:r>
            <a:r>
              <a:rPr lang="en-US" dirty="0" smtClean="0"/>
              <a:t>atoms charge </a:t>
            </a:r>
            <a:r>
              <a:rPr lang="en-US" dirty="0" smtClean="0"/>
              <a:t>exchange w</a:t>
            </a:r>
            <a:r>
              <a:rPr lang="en-US" dirty="0" smtClean="0"/>
              <a:t>ith </a:t>
            </a:r>
            <a:r>
              <a:rPr lang="en-US" dirty="0" smtClean="0"/>
              <a:t>plasma </a:t>
            </a:r>
            <a:r>
              <a:rPr lang="en-US" dirty="0" smtClean="0"/>
              <a:t>ions, causing </a:t>
            </a:r>
            <a:r>
              <a:rPr lang="en-US" dirty="0" smtClean="0"/>
              <a:t>spatially localized photon emission.</a:t>
            </a:r>
          </a:p>
          <a:p>
            <a:pPr marL="107950" indent="-107950">
              <a:buFont typeface="Arial" pitchFamily="34" charset="0"/>
              <a:buChar char="•"/>
            </a:pPr>
            <a:r>
              <a:rPr lang="en-US" dirty="0" smtClean="0"/>
              <a:t>The Doppler shift, Doppler broadening and strength of the emission </a:t>
            </a:r>
            <a:r>
              <a:rPr lang="en-US" dirty="0" smtClean="0"/>
              <a:t>are </a:t>
            </a:r>
            <a:r>
              <a:rPr lang="en-US" dirty="0" smtClean="0"/>
              <a:t>used to calculate velocity, temperature and density respectively.</a:t>
            </a:r>
          </a:p>
          <a:p>
            <a:pPr marL="107950" indent="-107950">
              <a:buFont typeface="Arial" pitchFamily="34" charset="0"/>
              <a:buChar char="•"/>
            </a:pPr>
            <a:r>
              <a:rPr lang="en-US" dirty="0" smtClean="0"/>
              <a:t> </a:t>
            </a:r>
            <a:r>
              <a:rPr lang="en-US" dirty="0" smtClean="0"/>
              <a:t>A series of shots are </a:t>
            </a:r>
            <a:r>
              <a:rPr lang="en-US" dirty="0" smtClean="0"/>
              <a:t>taken with the magnetic field in the clockwise direction and then the counter clockwise direction in order to reverse the flow.  This essentially doubles the measured Doppler shift and eliminates </a:t>
            </a:r>
            <a:r>
              <a:rPr lang="en-US" dirty="0" smtClean="0"/>
              <a:t>uncertainty </a:t>
            </a:r>
            <a:r>
              <a:rPr lang="en-US" dirty="0" smtClean="0"/>
              <a:t>in the position of the unshifted wavelength.</a:t>
            </a:r>
          </a:p>
          <a:p>
            <a:pPr marL="107950" indent="-107950">
              <a:buFont typeface="Arial" pitchFamily="34" charset="0"/>
              <a:buChar char="•"/>
            </a:pPr>
            <a:r>
              <a:rPr lang="en-US" dirty="0" smtClean="0"/>
              <a:t>The radial electric field (</a:t>
            </a:r>
            <a:r>
              <a:rPr lang="en-US" dirty="0" smtClean="0"/>
              <a:t>E</a:t>
            </a:r>
            <a:r>
              <a:rPr lang="en-US" baseline="-25000" dirty="0" smtClean="0"/>
              <a:t>r</a:t>
            </a:r>
            <a:r>
              <a:rPr lang="en-US" dirty="0" smtClean="0"/>
              <a:t>) </a:t>
            </a:r>
            <a:r>
              <a:rPr lang="en-US" dirty="0" smtClean="0"/>
              <a:t>is calculated from the measured flow velocities and pressure gradient using radial force balance: </a:t>
            </a:r>
          </a:p>
          <a:p>
            <a:pPr marL="107950" indent="-107950">
              <a:buNone/>
            </a:pPr>
            <a:endParaRPr lang="en-US" dirty="0" smtClean="0"/>
          </a:p>
        </p:txBody>
      </p:sp>
      <p:sp>
        <p:nvSpPr>
          <p:cNvPr id="1031" name="Text Box 107"/>
          <p:cNvSpPr txBox="1">
            <a:spLocks noChangeArrowheads="1"/>
          </p:cNvSpPr>
          <p:nvPr/>
        </p:nvSpPr>
        <p:spPr bwMode="auto">
          <a:xfrm>
            <a:off x="2625968" y="-147338"/>
            <a:ext cx="27320631" cy="1938992"/>
          </a:xfrm>
          <a:prstGeom prst="rect">
            <a:avLst/>
          </a:prstGeom>
          <a:noFill/>
          <a:ln w="9525">
            <a:noFill/>
            <a:miter lim="800000"/>
            <a:headEnd/>
            <a:tailEnd/>
          </a:ln>
        </p:spPr>
        <p:txBody>
          <a:bodyPr wrap="square" anchor="ctr" anchorCtr="1">
            <a:spAutoFit/>
          </a:bodyPr>
          <a:lstStyle/>
          <a:p>
            <a:pPr algn="ctr">
              <a:buFontTx/>
              <a:buNone/>
            </a:pPr>
            <a:r>
              <a:rPr lang="en-US" sz="6000" b="1" dirty="0" smtClean="0"/>
              <a:t>Measurement of Flows in the HSX Stellarator Demonstrating the Importance of Momentum-Conservation in Neoclassical Flow Modeling</a:t>
            </a:r>
            <a:endParaRPr lang="en-US" sz="6000" dirty="0"/>
          </a:p>
        </p:txBody>
      </p:sp>
      <p:sp>
        <p:nvSpPr>
          <p:cNvPr id="1032" name="Text Box 108"/>
          <p:cNvSpPr txBox="1">
            <a:spLocks noChangeArrowheads="1"/>
          </p:cNvSpPr>
          <p:nvPr/>
        </p:nvSpPr>
        <p:spPr bwMode="auto">
          <a:xfrm>
            <a:off x="0" y="1602222"/>
            <a:ext cx="32918400" cy="1128713"/>
          </a:xfrm>
          <a:prstGeom prst="rect">
            <a:avLst/>
          </a:prstGeom>
          <a:noFill/>
          <a:ln w="9525">
            <a:noFill/>
            <a:miter lim="800000"/>
            <a:headEnd/>
            <a:tailEnd/>
          </a:ln>
        </p:spPr>
        <p:txBody>
          <a:bodyPr>
            <a:spAutoFit/>
          </a:bodyPr>
          <a:lstStyle/>
          <a:p>
            <a:pPr algn="ctr">
              <a:spcBef>
                <a:spcPct val="0"/>
              </a:spcBef>
              <a:buFontTx/>
              <a:buNone/>
            </a:pPr>
            <a:r>
              <a:rPr lang="en-US" sz="4000" b="1" dirty="0">
                <a:cs typeface="Times New Roman" pitchFamily="18" charset="0"/>
              </a:rPr>
              <a:t>A. </a:t>
            </a:r>
            <a:r>
              <a:rPr lang="en-US" sz="4000" b="1" dirty="0" err="1">
                <a:cs typeface="Times New Roman" pitchFamily="18" charset="0"/>
              </a:rPr>
              <a:t>Briesemeister</a:t>
            </a:r>
            <a:r>
              <a:rPr lang="en-US" sz="4000" b="1" dirty="0" smtClean="0">
                <a:cs typeface="Times New Roman" pitchFamily="18" charset="0"/>
              </a:rPr>
              <a:t>,</a:t>
            </a:r>
            <a:r>
              <a:rPr lang="en-US" sz="4000" b="1" dirty="0" smtClean="0"/>
              <a:t> J. Lore,</a:t>
            </a:r>
            <a:r>
              <a:rPr lang="en-US" sz="4000" b="1" dirty="0" smtClean="0">
                <a:cs typeface="Times New Roman" pitchFamily="18" charset="0"/>
              </a:rPr>
              <a:t> </a:t>
            </a:r>
            <a:r>
              <a:rPr lang="en-US" sz="4000" b="1" dirty="0" smtClean="0"/>
              <a:t>K</a:t>
            </a:r>
            <a:r>
              <a:rPr lang="en-US" sz="4000" b="1" dirty="0"/>
              <a:t>. </a:t>
            </a:r>
            <a:r>
              <a:rPr lang="en-US" sz="4000" b="1" dirty="0" err="1"/>
              <a:t>Zhai</a:t>
            </a:r>
            <a:r>
              <a:rPr lang="en-US" sz="4000" b="1" dirty="0">
                <a:cs typeface="Times New Roman" pitchFamily="18" charset="0"/>
              </a:rPr>
              <a:t>, </a:t>
            </a:r>
            <a:r>
              <a:rPr lang="en-US" sz="4000" b="1" dirty="0" smtClean="0">
                <a:cs typeface="Times New Roman" pitchFamily="18" charset="0"/>
              </a:rPr>
              <a:t>D.T. Anderson, </a:t>
            </a:r>
            <a:r>
              <a:rPr lang="en-US" sz="4000" b="1" dirty="0" smtClean="0"/>
              <a:t>F.S.B. </a:t>
            </a:r>
            <a:r>
              <a:rPr lang="en-US" sz="4000" b="1" dirty="0"/>
              <a:t>Anderson</a:t>
            </a:r>
            <a:r>
              <a:rPr lang="en-US" sz="4000" b="1" dirty="0">
                <a:cs typeface="Times New Roman" pitchFamily="18" charset="0"/>
              </a:rPr>
              <a:t>, </a:t>
            </a:r>
            <a:r>
              <a:rPr lang="en-US" sz="4000" b="1" dirty="0" smtClean="0"/>
              <a:t>J.N. </a:t>
            </a:r>
            <a:r>
              <a:rPr lang="en-US" sz="4000" b="1" dirty="0" err="1"/>
              <a:t>Talmadge</a:t>
            </a:r>
            <a:endParaRPr lang="en-US" sz="4000" b="1" baseline="30000" dirty="0"/>
          </a:p>
          <a:p>
            <a:pPr algn="ctr">
              <a:spcBef>
                <a:spcPct val="0"/>
              </a:spcBef>
              <a:buFontTx/>
              <a:buNone/>
            </a:pPr>
            <a:r>
              <a:rPr lang="en-US" sz="2800" i="1" dirty="0">
                <a:solidFill>
                  <a:schemeClr val="accent2"/>
                </a:solidFill>
              </a:rPr>
              <a:t>HSX Plasma Laboratory, Univ. of Wisconsin, Madison, USA</a:t>
            </a:r>
          </a:p>
        </p:txBody>
      </p:sp>
      <p:sp>
        <p:nvSpPr>
          <p:cNvPr id="2160" name="Text Box 112"/>
          <p:cNvSpPr txBox="1">
            <a:spLocks noChangeArrowheads="1"/>
          </p:cNvSpPr>
          <p:nvPr/>
        </p:nvSpPr>
        <p:spPr bwMode="auto">
          <a:xfrm>
            <a:off x="9308893" y="2770373"/>
            <a:ext cx="11913376" cy="830997"/>
          </a:xfrm>
          <a:prstGeom prst="rect">
            <a:avLst/>
          </a:prstGeom>
          <a:solidFill>
            <a:schemeClr val="accent2"/>
          </a:solidFill>
          <a:ln w="9525">
            <a:noFill/>
            <a:miter lim="800000"/>
            <a:headEnd/>
            <a:tailEnd/>
          </a:ln>
          <a:effectLst/>
        </p:spPr>
        <p:txBody>
          <a:bodyPr wrap="square">
            <a:spAutoFit/>
          </a:bodyPr>
          <a:lstStyle/>
          <a:p>
            <a:pPr algn="ctr">
              <a:buNone/>
            </a:pPr>
            <a:r>
              <a:rPr lang="en-US" sz="4800" b="1" dirty="0" smtClean="0">
                <a:solidFill>
                  <a:schemeClr val="bg1"/>
                </a:solidFill>
                <a:effectLst>
                  <a:outerShdw blurRad="38100" dist="38100" dir="2700000" algn="tl">
                    <a:srgbClr val="000000"/>
                  </a:outerShdw>
                </a:effectLst>
                <a:sym typeface="Symbol" pitchFamily="18" charset="2"/>
              </a:rPr>
              <a:t>Calculated and Measured V</a:t>
            </a:r>
            <a:r>
              <a:rPr lang="en-US" sz="3600" b="1" baseline="-25000" dirty="0" smtClean="0">
                <a:solidFill>
                  <a:schemeClr val="bg1"/>
                </a:solidFill>
                <a:effectLst>
                  <a:outerShdw blurRad="38100" dist="38100" dir="2700000" algn="tl">
                    <a:srgbClr val="000000"/>
                  </a:outerShdw>
                </a:effectLst>
                <a:sym typeface="Symbol" pitchFamily="18" charset="2"/>
              </a:rPr>
              <a:t>||</a:t>
            </a:r>
            <a:r>
              <a:rPr lang="en-US" sz="4800" b="1" baseline="-25000" dirty="0" smtClean="0">
                <a:solidFill>
                  <a:schemeClr val="bg1"/>
                </a:solidFill>
                <a:effectLst>
                  <a:outerShdw blurRad="38100" dist="38100" dir="2700000" algn="tl">
                    <a:srgbClr val="000000"/>
                  </a:outerShdw>
                </a:effectLst>
                <a:sym typeface="Symbol" pitchFamily="18" charset="2"/>
              </a:rPr>
              <a:t> </a:t>
            </a:r>
            <a:r>
              <a:rPr lang="en-US" sz="4800" b="1" dirty="0" smtClean="0">
                <a:solidFill>
                  <a:schemeClr val="bg1"/>
                </a:solidFill>
                <a:effectLst>
                  <a:outerShdw blurRad="38100" dist="38100" dir="2700000" algn="tl">
                    <a:srgbClr val="000000"/>
                  </a:outerShdw>
                </a:effectLst>
                <a:sym typeface="Symbol" pitchFamily="18" charset="2"/>
              </a:rPr>
              <a:t>and E</a:t>
            </a:r>
            <a:r>
              <a:rPr lang="en-US" sz="4800" b="1" baseline="-25000" dirty="0" smtClean="0">
                <a:solidFill>
                  <a:schemeClr val="bg1"/>
                </a:solidFill>
                <a:effectLst>
                  <a:outerShdw blurRad="38100" dist="38100" dir="2700000" algn="tl">
                    <a:srgbClr val="000000"/>
                  </a:outerShdw>
                </a:effectLst>
                <a:sym typeface="Symbol" pitchFamily="18" charset="2"/>
              </a:rPr>
              <a:t>r</a:t>
            </a:r>
            <a:r>
              <a:rPr lang="en-US" sz="4800" b="1" dirty="0" smtClean="0">
                <a:solidFill>
                  <a:schemeClr val="bg1"/>
                </a:solidFill>
                <a:effectLst>
                  <a:outerShdw blurRad="38100" dist="38100" dir="2700000" algn="tl">
                    <a:srgbClr val="000000"/>
                  </a:outerShdw>
                </a:effectLst>
                <a:sym typeface="Symbol" pitchFamily="18" charset="2"/>
              </a:rPr>
              <a:t> </a:t>
            </a:r>
          </a:p>
        </p:txBody>
      </p:sp>
      <p:sp>
        <p:nvSpPr>
          <p:cNvPr id="2313" name="Text Box 265"/>
          <p:cNvSpPr txBox="1">
            <a:spLocks noChangeArrowheads="1"/>
          </p:cNvSpPr>
          <p:nvPr/>
        </p:nvSpPr>
        <p:spPr bwMode="auto">
          <a:xfrm>
            <a:off x="27420125" y="13291458"/>
            <a:ext cx="5354016" cy="823913"/>
          </a:xfrm>
          <a:prstGeom prst="rect">
            <a:avLst/>
          </a:prstGeom>
          <a:solidFill>
            <a:schemeClr val="accent2"/>
          </a:solidFill>
          <a:ln w="9525">
            <a:noFill/>
            <a:miter lim="800000"/>
            <a:headEnd/>
            <a:tailEnd/>
          </a:ln>
          <a:effectLst/>
        </p:spPr>
        <p:txBody>
          <a:bodyPr wrap="square">
            <a:spAutoFit/>
          </a:bodyPr>
          <a:lstStyle/>
          <a:p>
            <a:pPr algn="ctr">
              <a:spcBef>
                <a:spcPct val="0"/>
              </a:spcBef>
              <a:buFontTx/>
              <a:buNone/>
              <a:defRPr/>
            </a:pPr>
            <a:r>
              <a:rPr lang="en-US" sz="4800" b="1" dirty="0" smtClean="0">
                <a:solidFill>
                  <a:schemeClr val="bg1"/>
                </a:solidFill>
                <a:effectLst>
                  <a:outerShdw blurRad="38100" dist="38100" dir="2700000" algn="tl">
                    <a:srgbClr val="000000"/>
                  </a:outerShdw>
                </a:effectLst>
                <a:sym typeface="Symbol" pitchFamily="18" charset="2"/>
              </a:rPr>
              <a:t>References</a:t>
            </a:r>
            <a:endParaRPr lang="en-US" sz="4800" b="1" dirty="0">
              <a:solidFill>
                <a:schemeClr val="bg1"/>
              </a:solidFill>
              <a:effectLst>
                <a:outerShdw blurRad="38100" dist="38100" dir="2700000" algn="tl">
                  <a:srgbClr val="000000"/>
                </a:outerShdw>
              </a:effectLst>
              <a:sym typeface="Symbol" pitchFamily="18" charset="2"/>
            </a:endParaRPr>
          </a:p>
        </p:txBody>
      </p:sp>
      <p:sp>
        <p:nvSpPr>
          <p:cNvPr id="1045" name="Rectangle 268"/>
          <p:cNvSpPr>
            <a:spLocks noChangeArrowheads="1"/>
          </p:cNvSpPr>
          <p:nvPr/>
        </p:nvSpPr>
        <p:spPr bwMode="auto">
          <a:xfrm>
            <a:off x="27419803" y="14188966"/>
            <a:ext cx="5336275" cy="1809019"/>
          </a:xfrm>
          <a:prstGeom prst="rect">
            <a:avLst/>
          </a:prstGeom>
          <a:noFill/>
          <a:ln w="25400">
            <a:solidFill>
              <a:schemeClr val="accent2"/>
            </a:solidFill>
            <a:miter lim="800000"/>
            <a:headEnd/>
            <a:tailEnd/>
          </a:ln>
        </p:spPr>
        <p:txBody>
          <a:bodyPr/>
          <a:lstStyle/>
          <a:p>
            <a:pPr marL="287338" indent="-287338">
              <a:buFont typeface="+mj-lt"/>
              <a:buAutoNum type="arabicParenR"/>
            </a:pPr>
            <a:r>
              <a:rPr lang="en-US" dirty="0" smtClean="0"/>
              <a:t>D.A. </a:t>
            </a:r>
            <a:r>
              <a:rPr lang="en-US" dirty="0" err="1" smtClean="0"/>
              <a:t>Spong</a:t>
            </a:r>
            <a:r>
              <a:rPr lang="en-US" dirty="0" smtClean="0"/>
              <a:t>, Phys. Plasmas 12, 056114 (2005</a:t>
            </a:r>
            <a:r>
              <a:rPr lang="en-US" dirty="0" smtClean="0"/>
              <a:t>).</a:t>
            </a:r>
          </a:p>
          <a:p>
            <a:pPr marL="287338" indent="-287338">
              <a:buFont typeface="+mj-lt"/>
              <a:buAutoNum type="arabicParenR"/>
            </a:pPr>
            <a:r>
              <a:rPr lang="en-US" dirty="0" smtClean="0"/>
              <a:t>J. Lore, Phys. Plasmas 17 056101 (2010).</a:t>
            </a:r>
            <a:endParaRPr lang="en-US" dirty="0" smtClean="0"/>
          </a:p>
          <a:p>
            <a:pPr marL="287338" indent="-287338">
              <a:buFont typeface="+mj-lt"/>
              <a:buAutoNum type="arabicParenR"/>
            </a:pPr>
            <a:r>
              <a:rPr lang="en-US" dirty="0" err="1" smtClean="0"/>
              <a:t>Hirshman</a:t>
            </a:r>
            <a:r>
              <a:rPr lang="en-US" dirty="0" smtClean="0"/>
              <a:t> et al</a:t>
            </a:r>
            <a:r>
              <a:rPr lang="en-US" dirty="0" smtClean="0"/>
              <a:t>., </a:t>
            </a:r>
            <a:r>
              <a:rPr lang="en-US" dirty="0" smtClean="0"/>
              <a:t>Phys. Fluids 29, 2951 (1986).</a:t>
            </a:r>
          </a:p>
          <a:p>
            <a:pPr marL="287338" indent="-287338">
              <a:buFont typeface="+mj-lt"/>
              <a:buAutoNum type="arabicParenR"/>
            </a:pPr>
            <a:r>
              <a:rPr lang="en-US" dirty="0" smtClean="0"/>
              <a:t>van </a:t>
            </a:r>
            <a:r>
              <a:rPr lang="en-US" dirty="0" err="1" smtClean="0"/>
              <a:t>Rij</a:t>
            </a:r>
            <a:r>
              <a:rPr lang="en-US" dirty="0" smtClean="0"/>
              <a:t> et al</a:t>
            </a:r>
            <a:r>
              <a:rPr lang="en-US" dirty="0" smtClean="0"/>
              <a:t>., </a:t>
            </a:r>
            <a:r>
              <a:rPr lang="en-US" dirty="0" smtClean="0"/>
              <a:t>Phys. Fluids B 1, 563 (1989).</a:t>
            </a:r>
          </a:p>
          <a:p>
            <a:pPr marL="287338" indent="-287338">
              <a:buFont typeface="+mj-lt"/>
              <a:buAutoNum type="arabicParenR"/>
            </a:pPr>
            <a:r>
              <a:rPr lang="en-US" dirty="0" smtClean="0"/>
              <a:t>M. Yokoyama et al., Nuclear Fusion 35, 153 (1995)</a:t>
            </a:r>
          </a:p>
          <a:p>
            <a:pPr marL="287338" indent="-287338">
              <a:buFont typeface="+mj-lt"/>
              <a:buAutoNum type="arabicParenR"/>
            </a:pPr>
            <a:r>
              <a:rPr lang="en-US" dirty="0" smtClean="0"/>
              <a:t>S.P. Gerhardt </a:t>
            </a:r>
            <a:r>
              <a:rPr lang="en-US" i="1" dirty="0" smtClean="0">
                <a:sym typeface="Symbol" pitchFamily="18" charset="2"/>
              </a:rPr>
              <a:t>et al</a:t>
            </a:r>
            <a:r>
              <a:rPr lang="en-US" dirty="0" smtClean="0">
                <a:sym typeface="Symbol" pitchFamily="18" charset="2"/>
              </a:rPr>
              <a:t>.,</a:t>
            </a:r>
            <a:r>
              <a:rPr lang="en-US" dirty="0" smtClean="0"/>
              <a:t> Phys. Plasmas 12, 05116 (2005).</a:t>
            </a:r>
          </a:p>
          <a:p>
            <a:pPr marL="457200" indent="-457200">
              <a:buNone/>
            </a:pPr>
            <a:r>
              <a:rPr lang="en-US" dirty="0" smtClean="0"/>
              <a:t>	</a:t>
            </a:r>
          </a:p>
        </p:txBody>
      </p:sp>
      <p:sp>
        <p:nvSpPr>
          <p:cNvPr id="1049" name="Rectangle 267"/>
          <p:cNvSpPr>
            <a:spLocks noChangeArrowheads="1"/>
          </p:cNvSpPr>
          <p:nvPr/>
        </p:nvSpPr>
        <p:spPr bwMode="auto">
          <a:xfrm>
            <a:off x="132409" y="3644943"/>
            <a:ext cx="9108375" cy="4939499"/>
          </a:xfrm>
          <a:prstGeom prst="rect">
            <a:avLst/>
          </a:prstGeom>
          <a:noFill/>
          <a:ln w="25400">
            <a:solidFill>
              <a:schemeClr val="accent2"/>
            </a:solidFill>
            <a:miter lim="800000"/>
            <a:headEnd/>
            <a:tailEnd/>
          </a:ln>
        </p:spPr>
        <p:txBody>
          <a:bodyPr/>
          <a:lstStyle/>
          <a:p>
            <a:pPr marL="120650" indent="-120650"/>
            <a:r>
              <a:rPr lang="en-US" sz="2000" dirty="0" smtClean="0"/>
              <a:t>CHERS has been used to measure C</a:t>
            </a:r>
            <a:r>
              <a:rPr lang="en-US" sz="2000" baseline="30000" dirty="0" smtClean="0"/>
              <a:t>+6 </a:t>
            </a:r>
            <a:r>
              <a:rPr lang="en-US" sz="2000" dirty="0" smtClean="0"/>
              <a:t>flow velocity, temperature and density.</a:t>
            </a:r>
          </a:p>
          <a:p>
            <a:pPr marL="120650" indent="-120650"/>
            <a:r>
              <a:rPr lang="en-US" sz="2000" dirty="0" smtClean="0"/>
              <a:t>The PENTA code has been used to calculate the radial electric field (E</a:t>
            </a:r>
            <a:r>
              <a:rPr lang="en-US" sz="2000" baseline="-25000" dirty="0" smtClean="0"/>
              <a:t>r</a:t>
            </a:r>
            <a:r>
              <a:rPr lang="en-US" sz="2000" dirty="0" smtClean="0"/>
              <a:t>) and the ion flow in the direction of the magnetic field (V</a:t>
            </a:r>
            <a:r>
              <a:rPr lang="en-US" sz="2000" baseline="-25000" dirty="0" smtClean="0"/>
              <a:t>||</a:t>
            </a:r>
            <a:r>
              <a:rPr lang="en-US" sz="2000" dirty="0" smtClean="0"/>
              <a:t>) </a:t>
            </a:r>
          </a:p>
          <a:p>
            <a:pPr marL="120650" indent="-120650"/>
            <a:r>
              <a:rPr lang="en-US" sz="2000" dirty="0" smtClean="0"/>
              <a:t>Calculations performed using the non-momentum conserving collision operator </a:t>
            </a:r>
            <a:r>
              <a:rPr lang="en-US" sz="2000" dirty="0" smtClean="0"/>
              <a:t>under-predict </a:t>
            </a:r>
            <a:r>
              <a:rPr lang="en-US" sz="2000" dirty="0" smtClean="0"/>
              <a:t>V</a:t>
            </a:r>
            <a:r>
              <a:rPr lang="en-US" sz="2000" baseline="-25000" dirty="0" smtClean="0"/>
              <a:t>||</a:t>
            </a:r>
            <a:r>
              <a:rPr lang="en-US" sz="2000" dirty="0" smtClean="0"/>
              <a:t> by an order of magnitude in both the quasi-helically symmetric magnetic configuration and the configuration with significant symmetry breaking magnetic field components</a:t>
            </a:r>
          </a:p>
          <a:p>
            <a:pPr marL="120650" indent="-120650"/>
            <a:r>
              <a:rPr lang="en-US" sz="2000" dirty="0" smtClean="0"/>
              <a:t>Momentum conserving calculations predict that protons and impurity ions will have </a:t>
            </a:r>
            <a:r>
              <a:rPr lang="en-US" sz="2000" dirty="0" smtClean="0"/>
              <a:t>approximately </a:t>
            </a:r>
            <a:r>
              <a:rPr lang="en-US" sz="2000" dirty="0" smtClean="0"/>
              <a:t>the same V</a:t>
            </a:r>
            <a:r>
              <a:rPr lang="en-US" sz="2000" baseline="-25000" dirty="0" smtClean="0"/>
              <a:t>||</a:t>
            </a:r>
            <a:r>
              <a:rPr lang="en-US" sz="2000" dirty="0" smtClean="0"/>
              <a:t>.</a:t>
            </a:r>
            <a:endParaRPr lang="en-US" sz="2000" dirty="0" smtClean="0"/>
          </a:p>
          <a:p>
            <a:pPr marL="120650" indent="-120650"/>
            <a:r>
              <a:rPr lang="en-US" sz="2000" dirty="0" smtClean="0"/>
              <a:t>The calculated </a:t>
            </a:r>
            <a:r>
              <a:rPr lang="en-US" sz="2000" dirty="0" smtClean="0"/>
              <a:t>magnitude </a:t>
            </a:r>
            <a:r>
              <a:rPr lang="en-US" sz="2000" dirty="0" smtClean="0"/>
              <a:t>of V</a:t>
            </a:r>
            <a:r>
              <a:rPr lang="en-US" sz="2000" baseline="-25000" dirty="0" smtClean="0"/>
              <a:t>||</a:t>
            </a:r>
            <a:r>
              <a:rPr lang="en-US" sz="2000" dirty="0" smtClean="0"/>
              <a:t> </a:t>
            </a:r>
            <a:r>
              <a:rPr lang="en-US" sz="2000" dirty="0" smtClean="0"/>
              <a:t>is </a:t>
            </a:r>
            <a:r>
              <a:rPr lang="en-US" sz="2000" dirty="0" smtClean="0"/>
              <a:t>sensitive to impurity content.</a:t>
            </a:r>
          </a:p>
          <a:p>
            <a:pPr marL="120650" indent="-120650"/>
            <a:r>
              <a:rPr lang="en-US" sz="2000" dirty="0" smtClean="0"/>
              <a:t>Neither the large E</a:t>
            </a:r>
            <a:r>
              <a:rPr lang="en-US" sz="2000" baseline="-25000" dirty="0" smtClean="0"/>
              <a:t>r </a:t>
            </a:r>
            <a:r>
              <a:rPr lang="en-US" sz="2000" dirty="0" smtClean="0"/>
              <a:t>predicted for the electron root solution, nor the large parallel flows predicted for the ion root solution were measured in the plasma core.  In this region the helical particle resonance complicates calculations and the relatively large neutral beam size reduces spatial resolution.  Plans are in progress to address these issues.</a:t>
            </a:r>
            <a:endParaRPr lang="en-US" sz="2000" dirty="0" smtClean="0"/>
          </a:p>
        </p:txBody>
      </p:sp>
      <p:sp>
        <p:nvSpPr>
          <p:cNvPr id="2163" name="Text Box 115"/>
          <p:cNvSpPr txBox="1">
            <a:spLocks noChangeArrowheads="1"/>
          </p:cNvSpPr>
          <p:nvPr/>
        </p:nvSpPr>
        <p:spPr bwMode="auto">
          <a:xfrm>
            <a:off x="121024" y="2770346"/>
            <a:ext cx="9133043" cy="823912"/>
          </a:xfrm>
          <a:prstGeom prst="rect">
            <a:avLst/>
          </a:prstGeom>
          <a:solidFill>
            <a:schemeClr val="accent2"/>
          </a:solidFill>
          <a:ln w="9525">
            <a:noFill/>
            <a:miter lim="800000"/>
            <a:headEnd/>
            <a:tailEnd/>
          </a:ln>
          <a:effectLst/>
        </p:spPr>
        <p:txBody>
          <a:bodyPr wrap="square">
            <a:spAutoFit/>
          </a:bodyPr>
          <a:lstStyle/>
          <a:p>
            <a:pPr algn="ctr">
              <a:spcBef>
                <a:spcPct val="0"/>
              </a:spcBef>
              <a:buFontTx/>
              <a:buNone/>
              <a:defRPr/>
            </a:pPr>
            <a:r>
              <a:rPr lang="en-US" sz="4800" b="1" dirty="0">
                <a:solidFill>
                  <a:schemeClr val="bg1"/>
                </a:solidFill>
                <a:effectLst>
                  <a:outerShdw blurRad="38100" dist="38100" dir="2700000" algn="tl">
                    <a:srgbClr val="000000"/>
                  </a:outerShdw>
                </a:effectLst>
                <a:sym typeface="Symbol" pitchFamily="18" charset="2"/>
              </a:rPr>
              <a:t>Overview</a:t>
            </a:r>
          </a:p>
        </p:txBody>
      </p:sp>
      <p:sp>
        <p:nvSpPr>
          <p:cNvPr id="1055" name="Line 111"/>
          <p:cNvSpPr>
            <a:spLocks noChangeShapeType="1"/>
          </p:cNvSpPr>
          <p:nvPr/>
        </p:nvSpPr>
        <p:spPr bwMode="auto">
          <a:xfrm>
            <a:off x="110066" y="2692399"/>
            <a:ext cx="32603617" cy="9857"/>
          </a:xfrm>
          <a:prstGeom prst="line">
            <a:avLst/>
          </a:prstGeom>
          <a:noFill/>
          <a:ln w="63500">
            <a:solidFill>
              <a:schemeClr val="tx1"/>
            </a:solidFill>
            <a:round/>
            <a:headEnd/>
            <a:tailEnd/>
          </a:ln>
        </p:spPr>
        <p:txBody>
          <a:bodyPr/>
          <a:lstStyle/>
          <a:p>
            <a:pPr>
              <a:buNone/>
            </a:pPr>
            <a:endParaRPr lang="en-US" dirty="0"/>
          </a:p>
        </p:txBody>
      </p:sp>
      <p:sp>
        <p:nvSpPr>
          <p:cNvPr id="1056" name="TextBox 26"/>
          <p:cNvSpPr txBox="1">
            <a:spLocks noChangeArrowheads="1"/>
          </p:cNvSpPr>
          <p:nvPr/>
        </p:nvSpPr>
        <p:spPr bwMode="auto">
          <a:xfrm>
            <a:off x="17754600" y="1981200"/>
            <a:ext cx="256802" cy="338554"/>
          </a:xfrm>
          <a:prstGeom prst="rect">
            <a:avLst/>
          </a:prstGeom>
          <a:noFill/>
          <a:ln w="9525">
            <a:noFill/>
            <a:miter lim="800000"/>
            <a:headEnd/>
            <a:tailEnd/>
          </a:ln>
        </p:spPr>
        <p:txBody>
          <a:bodyPr wrap="none">
            <a:spAutoFit/>
          </a:bodyPr>
          <a:lstStyle/>
          <a:p>
            <a:endParaRPr lang="en-US"/>
          </a:p>
        </p:txBody>
      </p:sp>
      <p:sp>
        <p:nvSpPr>
          <p:cNvPr id="138" name="Text Box 113"/>
          <p:cNvSpPr txBox="1">
            <a:spLocks noChangeArrowheads="1"/>
          </p:cNvSpPr>
          <p:nvPr/>
        </p:nvSpPr>
        <p:spPr bwMode="auto">
          <a:xfrm>
            <a:off x="21372735" y="8157666"/>
            <a:ext cx="11387241" cy="830997"/>
          </a:xfrm>
          <a:prstGeom prst="rect">
            <a:avLst/>
          </a:prstGeom>
          <a:solidFill>
            <a:srgbClr val="800080"/>
          </a:solidFill>
          <a:ln w="9525">
            <a:noFill/>
            <a:miter lim="800000"/>
            <a:headEnd/>
            <a:tailEnd/>
          </a:ln>
          <a:effectLst/>
        </p:spPr>
        <p:txBody>
          <a:bodyPr wrap="square">
            <a:spAutoFit/>
          </a:bodyPr>
          <a:lstStyle/>
          <a:p>
            <a:pPr algn="ctr">
              <a:spcBef>
                <a:spcPct val="0"/>
              </a:spcBef>
              <a:buFontTx/>
              <a:buNone/>
              <a:defRPr/>
            </a:pPr>
            <a:r>
              <a:rPr lang="en-US" sz="4800" b="1" dirty="0" smtClean="0">
                <a:solidFill>
                  <a:schemeClr val="bg1"/>
                </a:solidFill>
                <a:effectLst>
                  <a:outerShdw blurRad="38100" dist="38100" dir="2700000" algn="tl">
                    <a:srgbClr val="000000"/>
                  </a:outerShdw>
                </a:effectLst>
              </a:rPr>
              <a:t>Impurity Effects</a:t>
            </a:r>
            <a:endParaRPr lang="en-US" sz="4800" b="1" dirty="0">
              <a:solidFill>
                <a:schemeClr val="bg1"/>
              </a:solidFill>
              <a:effectLst>
                <a:outerShdw blurRad="38100" dist="38100" dir="2700000" algn="tl">
                  <a:srgbClr val="000000"/>
                </a:outerShdw>
              </a:effectLst>
            </a:endParaRPr>
          </a:p>
        </p:txBody>
      </p:sp>
      <p:sp>
        <p:nvSpPr>
          <p:cNvPr id="211" name="Rectangle 268"/>
          <p:cNvSpPr>
            <a:spLocks noChangeArrowheads="1"/>
          </p:cNvSpPr>
          <p:nvPr/>
        </p:nvSpPr>
        <p:spPr bwMode="auto">
          <a:xfrm>
            <a:off x="21363709" y="15574901"/>
            <a:ext cx="5949538" cy="418133"/>
          </a:xfrm>
          <a:prstGeom prst="rect">
            <a:avLst/>
          </a:prstGeom>
          <a:noFill/>
          <a:ln w="25400">
            <a:solidFill>
              <a:schemeClr val="accent2"/>
            </a:solidFill>
            <a:miter lim="800000"/>
            <a:headEnd/>
            <a:tailEnd/>
          </a:ln>
        </p:spPr>
        <p:txBody>
          <a:bodyPr/>
          <a:lstStyle/>
          <a:p>
            <a:pPr marL="238125" indent="-238125">
              <a:buNone/>
            </a:pPr>
            <a:r>
              <a:rPr lang="en-US" sz="2000" dirty="0" smtClean="0"/>
              <a:t>	</a:t>
            </a:r>
            <a:r>
              <a:rPr lang="en-US" dirty="0" smtClean="0"/>
              <a:t>Thanks to MST for loaning us the neutral beam.  </a:t>
            </a:r>
            <a:endParaRPr lang="en-US" dirty="0"/>
          </a:p>
        </p:txBody>
      </p:sp>
      <p:grpSp>
        <p:nvGrpSpPr>
          <p:cNvPr id="102" name="Group 101"/>
          <p:cNvGrpSpPr/>
          <p:nvPr/>
        </p:nvGrpSpPr>
        <p:grpSpPr>
          <a:xfrm>
            <a:off x="6048399" y="8958670"/>
            <a:ext cx="3300046" cy="2440783"/>
            <a:chOff x="5076092" y="9289900"/>
            <a:chExt cx="4343400" cy="2828925"/>
          </a:xfrm>
        </p:grpSpPr>
        <p:pic>
          <p:nvPicPr>
            <p:cNvPr id="240" name="Picture 239" descr="BothViewsAndHSXBlue.jpg"/>
            <p:cNvPicPr>
              <a:picLocks noChangeAspect="1"/>
            </p:cNvPicPr>
            <p:nvPr/>
          </p:nvPicPr>
          <p:blipFill>
            <a:blip r:embed="rId9" cstate="print"/>
            <a:srcRect l="19028" r="17174"/>
            <a:stretch>
              <a:fillRect/>
            </a:stretch>
          </p:blipFill>
          <p:spPr>
            <a:xfrm>
              <a:off x="5076092" y="9289900"/>
              <a:ext cx="4343400" cy="2828925"/>
            </a:xfrm>
            <a:prstGeom prst="rect">
              <a:avLst/>
            </a:prstGeom>
          </p:spPr>
        </p:pic>
        <p:sp>
          <p:nvSpPr>
            <p:cNvPr id="241" name="TextBox 29"/>
            <p:cNvSpPr txBox="1">
              <a:spLocks noChangeArrowheads="1"/>
            </p:cNvSpPr>
            <p:nvPr/>
          </p:nvSpPr>
          <p:spPr bwMode="auto">
            <a:xfrm>
              <a:off x="6638077" y="11757869"/>
              <a:ext cx="1006328" cy="303212"/>
            </a:xfrm>
            <a:prstGeom prst="rect">
              <a:avLst/>
            </a:prstGeom>
            <a:solidFill>
              <a:schemeClr val="tx1"/>
            </a:solidFill>
            <a:ln w="9525">
              <a:solidFill>
                <a:srgbClr val="CC00FF"/>
              </a:solidFill>
              <a:miter lim="800000"/>
              <a:headEnd/>
              <a:tailEnd/>
            </a:ln>
          </p:spPr>
          <p:txBody>
            <a:bodyPr wrap="square">
              <a:spAutoFit/>
            </a:bodyPr>
            <a:lstStyle/>
            <a:p>
              <a:pPr>
                <a:buFontTx/>
                <a:buNone/>
              </a:pPr>
              <a:r>
                <a:rPr lang="en-US" sz="1100" dirty="0" smtClean="0">
                  <a:solidFill>
                    <a:srgbClr val="CC00FF"/>
                  </a:solidFill>
                </a:rPr>
                <a:t>View 2</a:t>
              </a:r>
              <a:endParaRPr lang="en-US" sz="1100" dirty="0">
                <a:solidFill>
                  <a:srgbClr val="CC00FF"/>
                </a:solidFill>
              </a:endParaRPr>
            </a:p>
          </p:txBody>
        </p:sp>
        <p:cxnSp>
          <p:nvCxnSpPr>
            <p:cNvPr id="242" name="Straight Arrow Connector 241"/>
            <p:cNvCxnSpPr/>
            <p:nvPr/>
          </p:nvCxnSpPr>
          <p:spPr bwMode="auto">
            <a:xfrm rot="5400000" flipH="1" flipV="1">
              <a:off x="7351486" y="11743487"/>
              <a:ext cx="228030" cy="132338"/>
            </a:xfrm>
            <a:prstGeom prst="straightConnector1">
              <a:avLst/>
            </a:prstGeom>
            <a:ln w="38100">
              <a:solidFill>
                <a:srgbClr val="CC00FF"/>
              </a:solidFill>
              <a:headEnd type="none" w="med" len="med"/>
              <a:tailEnd type="arrow"/>
            </a:ln>
          </p:spPr>
          <p:style>
            <a:lnRef idx="1">
              <a:schemeClr val="accent2"/>
            </a:lnRef>
            <a:fillRef idx="0">
              <a:schemeClr val="accent2"/>
            </a:fillRef>
            <a:effectRef idx="0">
              <a:schemeClr val="accent2"/>
            </a:effectRef>
            <a:fontRef idx="minor">
              <a:schemeClr val="tx1"/>
            </a:fontRef>
          </p:style>
        </p:cxnSp>
        <p:sp>
          <p:nvSpPr>
            <p:cNvPr id="243" name="TextBox 38"/>
            <p:cNvSpPr txBox="1">
              <a:spLocks noChangeArrowheads="1"/>
            </p:cNvSpPr>
            <p:nvPr/>
          </p:nvSpPr>
          <p:spPr bwMode="auto">
            <a:xfrm>
              <a:off x="7940960" y="10326025"/>
              <a:ext cx="904876" cy="303212"/>
            </a:xfrm>
            <a:prstGeom prst="rect">
              <a:avLst/>
            </a:prstGeom>
            <a:solidFill>
              <a:schemeClr val="tx1"/>
            </a:solidFill>
            <a:ln w="9525">
              <a:solidFill>
                <a:srgbClr val="00FF00"/>
              </a:solidFill>
              <a:miter lim="800000"/>
              <a:headEnd/>
              <a:tailEnd/>
            </a:ln>
          </p:spPr>
          <p:txBody>
            <a:bodyPr wrap="square">
              <a:spAutoFit/>
            </a:bodyPr>
            <a:lstStyle/>
            <a:p>
              <a:pPr>
                <a:buFontTx/>
                <a:buNone/>
              </a:pPr>
              <a:r>
                <a:rPr lang="en-US" sz="1100" dirty="0" smtClean="0">
                  <a:solidFill>
                    <a:srgbClr val="00FF00"/>
                  </a:solidFill>
                </a:rPr>
                <a:t>View 1</a:t>
              </a:r>
              <a:endParaRPr lang="en-US" sz="1100" dirty="0">
                <a:solidFill>
                  <a:srgbClr val="00FF00"/>
                </a:solidFill>
              </a:endParaRPr>
            </a:p>
          </p:txBody>
        </p:sp>
        <p:cxnSp>
          <p:nvCxnSpPr>
            <p:cNvPr id="244" name="Straight Arrow Connector 42"/>
            <p:cNvCxnSpPr>
              <a:cxnSpLocks noChangeShapeType="1"/>
            </p:cNvCxnSpPr>
            <p:nvPr/>
          </p:nvCxnSpPr>
          <p:spPr bwMode="auto">
            <a:xfrm rot="5400000">
              <a:off x="7886465" y="10535486"/>
              <a:ext cx="214196" cy="160517"/>
            </a:xfrm>
            <a:prstGeom prst="straightConnector1">
              <a:avLst/>
            </a:prstGeom>
            <a:noFill/>
            <a:ln w="38100" algn="ctr">
              <a:solidFill>
                <a:srgbClr val="00FF00"/>
              </a:solidFill>
              <a:round/>
              <a:headEnd/>
              <a:tailEnd type="arrow" w="med" len="med"/>
            </a:ln>
          </p:spPr>
        </p:cxnSp>
        <p:sp>
          <p:nvSpPr>
            <p:cNvPr id="245" name="TextBox 43"/>
            <p:cNvSpPr txBox="1">
              <a:spLocks noChangeArrowheads="1"/>
            </p:cNvSpPr>
            <p:nvPr/>
          </p:nvSpPr>
          <p:spPr bwMode="auto">
            <a:xfrm>
              <a:off x="6323199" y="10762846"/>
              <a:ext cx="1097280" cy="499408"/>
            </a:xfrm>
            <a:prstGeom prst="rect">
              <a:avLst/>
            </a:prstGeom>
            <a:solidFill>
              <a:schemeClr val="tx1"/>
            </a:solidFill>
            <a:ln w="9525">
              <a:solidFill>
                <a:srgbClr val="FFFF00"/>
              </a:solidFill>
              <a:miter lim="800000"/>
              <a:headEnd/>
              <a:tailEnd/>
            </a:ln>
          </p:spPr>
          <p:txBody>
            <a:bodyPr wrap="square">
              <a:spAutoFit/>
            </a:bodyPr>
            <a:lstStyle/>
            <a:p>
              <a:pPr>
                <a:buFontTx/>
                <a:buNone/>
              </a:pPr>
              <a:r>
                <a:rPr lang="en-US" sz="1100" dirty="0">
                  <a:solidFill>
                    <a:srgbClr val="FFFF00"/>
                  </a:solidFill>
                </a:rPr>
                <a:t>Neutral Beam</a:t>
              </a:r>
            </a:p>
          </p:txBody>
        </p:sp>
        <p:cxnSp>
          <p:nvCxnSpPr>
            <p:cNvPr id="246" name="Straight Arrow Connector 45"/>
            <p:cNvCxnSpPr>
              <a:cxnSpLocks noChangeShapeType="1"/>
            </p:cNvCxnSpPr>
            <p:nvPr/>
          </p:nvCxnSpPr>
          <p:spPr bwMode="auto">
            <a:xfrm>
              <a:off x="7130300" y="11017621"/>
              <a:ext cx="258299" cy="175300"/>
            </a:xfrm>
            <a:prstGeom prst="straightConnector1">
              <a:avLst/>
            </a:prstGeom>
            <a:noFill/>
            <a:ln w="38100" algn="ctr">
              <a:solidFill>
                <a:srgbClr val="FFFF00"/>
              </a:solidFill>
              <a:round/>
              <a:headEnd/>
              <a:tailEnd type="arrow" w="med" len="med"/>
            </a:ln>
          </p:spPr>
        </p:cxnSp>
      </p:grpSp>
      <p:grpSp>
        <p:nvGrpSpPr>
          <p:cNvPr id="247" name="Group 246"/>
          <p:cNvGrpSpPr/>
          <p:nvPr/>
        </p:nvGrpSpPr>
        <p:grpSpPr>
          <a:xfrm>
            <a:off x="3246626" y="8912472"/>
            <a:ext cx="2898025" cy="2257594"/>
            <a:chOff x="5921650" y="12399264"/>
            <a:chExt cx="3525210" cy="2590800"/>
          </a:xfrm>
        </p:grpSpPr>
        <p:pic>
          <p:nvPicPr>
            <p:cNvPr id="256" name="Picture 255" descr="BeamBothViews.JPG"/>
            <p:cNvPicPr>
              <a:picLocks noChangeAspect="1"/>
            </p:cNvPicPr>
            <p:nvPr/>
          </p:nvPicPr>
          <p:blipFill>
            <a:blip r:embed="rId10" cstate="print"/>
            <a:stretch>
              <a:fillRect/>
            </a:stretch>
          </p:blipFill>
          <p:spPr>
            <a:xfrm>
              <a:off x="6324600" y="12649200"/>
              <a:ext cx="3122260" cy="2340864"/>
            </a:xfrm>
            <a:prstGeom prst="rect">
              <a:avLst/>
            </a:prstGeom>
          </p:spPr>
        </p:pic>
        <p:sp>
          <p:nvSpPr>
            <p:cNvPr id="257" name="TextBox 43"/>
            <p:cNvSpPr txBox="1">
              <a:spLocks noChangeArrowheads="1"/>
            </p:cNvSpPr>
            <p:nvPr/>
          </p:nvSpPr>
          <p:spPr bwMode="auto">
            <a:xfrm>
              <a:off x="6035277" y="12399264"/>
              <a:ext cx="870348" cy="529804"/>
            </a:xfrm>
            <a:prstGeom prst="rect">
              <a:avLst/>
            </a:prstGeom>
            <a:solidFill>
              <a:schemeClr val="tx1"/>
            </a:solidFill>
            <a:ln w="9525">
              <a:solidFill>
                <a:srgbClr val="FFFF00"/>
              </a:solidFill>
              <a:miter lim="800000"/>
              <a:headEnd/>
              <a:tailEnd/>
            </a:ln>
          </p:spPr>
          <p:txBody>
            <a:bodyPr wrap="square">
              <a:spAutoFit/>
            </a:bodyPr>
            <a:lstStyle/>
            <a:p>
              <a:pPr>
                <a:buFontTx/>
                <a:buNone/>
              </a:pPr>
              <a:r>
                <a:rPr lang="en-US" sz="1200" dirty="0">
                  <a:solidFill>
                    <a:srgbClr val="FFFF00"/>
                  </a:solidFill>
                </a:rPr>
                <a:t>Neutral Beam</a:t>
              </a:r>
            </a:p>
          </p:txBody>
        </p:sp>
        <p:sp>
          <p:nvSpPr>
            <p:cNvPr id="258" name="TextBox 38"/>
            <p:cNvSpPr txBox="1">
              <a:spLocks noChangeArrowheads="1"/>
            </p:cNvSpPr>
            <p:nvPr/>
          </p:nvSpPr>
          <p:spPr bwMode="auto">
            <a:xfrm>
              <a:off x="8517420" y="12679216"/>
              <a:ext cx="914400" cy="282562"/>
            </a:xfrm>
            <a:prstGeom prst="rect">
              <a:avLst/>
            </a:prstGeom>
            <a:solidFill>
              <a:schemeClr val="tx1"/>
            </a:solidFill>
            <a:ln w="9525">
              <a:solidFill>
                <a:srgbClr val="00FF00"/>
              </a:solidFill>
              <a:miter lim="800000"/>
              <a:headEnd/>
              <a:tailEnd/>
            </a:ln>
          </p:spPr>
          <p:txBody>
            <a:bodyPr wrap="square">
              <a:spAutoFit/>
            </a:bodyPr>
            <a:lstStyle/>
            <a:p>
              <a:pPr>
                <a:buFontTx/>
                <a:buNone/>
              </a:pPr>
              <a:r>
                <a:rPr lang="en-US" sz="1000" dirty="0" smtClean="0">
                  <a:solidFill>
                    <a:srgbClr val="00FF00"/>
                  </a:solidFill>
                </a:rPr>
                <a:t>View 1</a:t>
              </a:r>
              <a:endParaRPr lang="en-US" sz="1000" dirty="0">
                <a:solidFill>
                  <a:srgbClr val="00FF00"/>
                </a:solidFill>
              </a:endParaRPr>
            </a:p>
          </p:txBody>
        </p:sp>
        <p:sp>
          <p:nvSpPr>
            <p:cNvPr id="259" name="TextBox 29"/>
            <p:cNvSpPr txBox="1">
              <a:spLocks noChangeArrowheads="1"/>
            </p:cNvSpPr>
            <p:nvPr/>
          </p:nvSpPr>
          <p:spPr bwMode="auto">
            <a:xfrm>
              <a:off x="5921650" y="13812703"/>
              <a:ext cx="793889" cy="317882"/>
            </a:xfrm>
            <a:prstGeom prst="rect">
              <a:avLst/>
            </a:prstGeom>
            <a:solidFill>
              <a:schemeClr val="tx1"/>
            </a:solidFill>
            <a:ln w="9525">
              <a:solidFill>
                <a:srgbClr val="CC00FF"/>
              </a:solidFill>
              <a:miter lim="800000"/>
              <a:headEnd/>
              <a:tailEnd/>
            </a:ln>
          </p:spPr>
          <p:txBody>
            <a:bodyPr wrap="square">
              <a:spAutoFit/>
            </a:bodyPr>
            <a:lstStyle/>
            <a:p>
              <a:pPr>
                <a:buFontTx/>
                <a:buNone/>
              </a:pPr>
              <a:r>
                <a:rPr lang="en-US" sz="1200" dirty="0" smtClean="0">
                  <a:solidFill>
                    <a:srgbClr val="CC00FF"/>
                  </a:solidFill>
                </a:rPr>
                <a:t>View 2</a:t>
              </a:r>
              <a:endParaRPr lang="en-US" sz="1200" dirty="0">
                <a:solidFill>
                  <a:srgbClr val="CC00FF"/>
                </a:solidFill>
              </a:endParaRPr>
            </a:p>
          </p:txBody>
        </p:sp>
        <p:cxnSp>
          <p:nvCxnSpPr>
            <p:cNvPr id="260" name="Straight Arrow Connector 259"/>
            <p:cNvCxnSpPr/>
            <p:nvPr/>
          </p:nvCxnSpPr>
          <p:spPr bwMode="auto">
            <a:xfrm>
              <a:off x="6094060" y="14151864"/>
              <a:ext cx="347870" cy="183874"/>
            </a:xfrm>
            <a:prstGeom prst="straightConnector1">
              <a:avLst/>
            </a:prstGeom>
            <a:ln w="63500">
              <a:solidFill>
                <a:srgbClr val="CC00FF"/>
              </a:solidFill>
              <a:headEnd type="none" w="med" len="med"/>
              <a:tailEnd type="arrow"/>
            </a:ln>
          </p:spPr>
          <p:style>
            <a:lnRef idx="1">
              <a:schemeClr val="accent2"/>
            </a:lnRef>
            <a:fillRef idx="0">
              <a:schemeClr val="accent2"/>
            </a:fillRef>
            <a:effectRef idx="0">
              <a:schemeClr val="accent2"/>
            </a:effectRef>
            <a:fontRef idx="minor">
              <a:schemeClr val="tx1"/>
            </a:fontRef>
          </p:style>
        </p:cxnSp>
        <p:cxnSp>
          <p:nvCxnSpPr>
            <p:cNvPr id="261" name="Straight Arrow Connector 45"/>
            <p:cNvCxnSpPr>
              <a:cxnSpLocks noChangeShapeType="1"/>
            </p:cNvCxnSpPr>
            <p:nvPr/>
          </p:nvCxnSpPr>
          <p:spPr bwMode="auto">
            <a:xfrm>
              <a:off x="6477000" y="12932664"/>
              <a:ext cx="457200" cy="228600"/>
            </a:xfrm>
            <a:prstGeom prst="straightConnector1">
              <a:avLst/>
            </a:prstGeom>
            <a:noFill/>
            <a:ln w="63500" algn="ctr">
              <a:solidFill>
                <a:srgbClr val="FFFF00"/>
              </a:solidFill>
              <a:round/>
              <a:headEnd/>
              <a:tailEnd type="arrow" w="med" len="med"/>
            </a:ln>
          </p:spPr>
        </p:cxnSp>
        <p:cxnSp>
          <p:nvCxnSpPr>
            <p:cNvPr id="262" name="Straight Arrow Connector 42"/>
            <p:cNvCxnSpPr>
              <a:cxnSpLocks noChangeShapeType="1"/>
            </p:cNvCxnSpPr>
            <p:nvPr/>
          </p:nvCxnSpPr>
          <p:spPr bwMode="auto">
            <a:xfrm rot="5400000">
              <a:off x="8125557" y="12950846"/>
              <a:ext cx="760341" cy="725554"/>
            </a:xfrm>
            <a:prstGeom prst="straightConnector1">
              <a:avLst/>
            </a:prstGeom>
            <a:noFill/>
            <a:ln w="63500" algn="ctr">
              <a:solidFill>
                <a:srgbClr val="00FF00"/>
              </a:solidFill>
              <a:round/>
              <a:headEnd/>
              <a:tailEnd type="arrow" w="med" len="med"/>
            </a:ln>
          </p:spPr>
        </p:cxnSp>
      </p:grpSp>
      <p:sp>
        <p:nvSpPr>
          <p:cNvPr id="495" name="Text Box 177"/>
          <p:cNvSpPr txBox="1">
            <a:spLocks noChangeArrowheads="1"/>
          </p:cNvSpPr>
          <p:nvPr/>
        </p:nvSpPr>
        <p:spPr bwMode="auto">
          <a:xfrm>
            <a:off x="21358939" y="5031586"/>
            <a:ext cx="4449214" cy="2357568"/>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The </a:t>
            </a:r>
            <a:r>
              <a:rPr lang="en-US" dirty="0" smtClean="0"/>
              <a:t>measured </a:t>
            </a:r>
            <a:r>
              <a:rPr lang="en-US" dirty="0" smtClean="0"/>
              <a:t>flow agrees </a:t>
            </a:r>
            <a:r>
              <a:rPr lang="en-US" dirty="0" smtClean="0"/>
              <a:t>reasonably well </a:t>
            </a:r>
            <a:r>
              <a:rPr lang="en-US" dirty="0" smtClean="0"/>
              <a:t>with the calculations which include momentum </a:t>
            </a:r>
            <a:r>
              <a:rPr lang="en-US" dirty="0" smtClean="0"/>
              <a:t>conservation </a:t>
            </a:r>
            <a:r>
              <a:rPr lang="en-US" dirty="0" smtClean="0"/>
              <a:t>and are much larger than flows predicted by non-momentum conserving calculations.</a:t>
            </a:r>
          </a:p>
          <a:p>
            <a:pPr marL="119063" indent="-119063">
              <a:spcBef>
                <a:spcPct val="20000"/>
              </a:spcBef>
              <a:buFontTx/>
              <a:buChar char="•"/>
            </a:pPr>
            <a:r>
              <a:rPr lang="en-US" dirty="0" smtClean="0"/>
              <a:t>General agreement is seen between the measurements and the values calculated for the </a:t>
            </a:r>
            <a:r>
              <a:rPr lang="en-US" dirty="0" smtClean="0"/>
              <a:t>ion root which is predicted to exist across the entire plasma.</a:t>
            </a:r>
            <a:endParaRPr lang="en-US" dirty="0" smtClean="0"/>
          </a:p>
        </p:txBody>
      </p:sp>
      <p:sp>
        <p:nvSpPr>
          <p:cNvPr id="476" name="Text Box 137"/>
          <p:cNvSpPr txBox="1">
            <a:spLocks noChangeArrowheads="1"/>
          </p:cNvSpPr>
          <p:nvPr/>
        </p:nvSpPr>
        <p:spPr bwMode="auto">
          <a:xfrm>
            <a:off x="9660740" y="5520004"/>
            <a:ext cx="8483600" cy="461665"/>
          </a:xfrm>
          <a:prstGeom prst="rect">
            <a:avLst/>
          </a:prstGeom>
          <a:noFill/>
          <a:ln w="9525">
            <a:noFill/>
            <a:miter lim="800000"/>
            <a:headEnd/>
            <a:tailEnd/>
          </a:ln>
          <a:effectLst/>
        </p:spPr>
        <p:txBody>
          <a:bodyPr wrap="square">
            <a:spAutoFit/>
          </a:bodyPr>
          <a:lstStyle/>
          <a:p>
            <a:pPr algn="ctr">
              <a:buNone/>
            </a:pPr>
            <a:r>
              <a:rPr lang="en-US" sz="2400" b="1" dirty="0" smtClean="0">
                <a:solidFill>
                  <a:schemeClr val="accent2"/>
                </a:solidFill>
              </a:rPr>
              <a:t>E</a:t>
            </a:r>
            <a:r>
              <a:rPr lang="en-US" sz="2400" b="1" baseline="-25000" dirty="0" smtClean="0">
                <a:solidFill>
                  <a:schemeClr val="accent2"/>
                </a:solidFill>
              </a:rPr>
              <a:t>r</a:t>
            </a:r>
            <a:r>
              <a:rPr lang="en-US" sz="2400" b="1" dirty="0" smtClean="0">
                <a:solidFill>
                  <a:schemeClr val="accent2"/>
                </a:solidFill>
              </a:rPr>
              <a:t> Calculated by Enforcing </a:t>
            </a:r>
            <a:r>
              <a:rPr lang="en-US" sz="2400" b="1" dirty="0" err="1" smtClean="0">
                <a:solidFill>
                  <a:schemeClr val="accent2"/>
                </a:solidFill>
              </a:rPr>
              <a:t>Ambipolar</a:t>
            </a:r>
            <a:r>
              <a:rPr lang="en-US" sz="2400" b="1" dirty="0" smtClean="0">
                <a:solidFill>
                  <a:schemeClr val="accent2"/>
                </a:solidFill>
              </a:rPr>
              <a:t> Transport</a:t>
            </a:r>
            <a:endParaRPr lang="en-US" sz="2400" b="1" dirty="0">
              <a:solidFill>
                <a:schemeClr val="accent2"/>
              </a:solidFill>
            </a:endParaRPr>
          </a:p>
        </p:txBody>
      </p:sp>
      <p:sp>
        <p:nvSpPr>
          <p:cNvPr id="263" name="TextBox 262"/>
          <p:cNvSpPr txBox="1"/>
          <p:nvPr/>
        </p:nvSpPr>
        <p:spPr>
          <a:xfrm>
            <a:off x="9331136" y="5901487"/>
            <a:ext cx="8820386" cy="4179606"/>
          </a:xfrm>
          <a:prstGeom prst="rect">
            <a:avLst/>
          </a:prstGeom>
          <a:noFill/>
        </p:spPr>
        <p:txBody>
          <a:bodyPr wrap="square" rtlCol="0">
            <a:spAutoFit/>
          </a:bodyPr>
          <a:lstStyle/>
          <a:p>
            <a:pPr marL="107950" indent="-107950">
              <a:buFont typeface="Arial" pitchFamily="34" charset="0"/>
              <a:buChar char="•"/>
            </a:pPr>
            <a:r>
              <a:rPr lang="en-US" dirty="0" smtClean="0"/>
              <a:t>Particle flux (</a:t>
            </a:r>
            <a:r>
              <a:rPr lang="el-GR" dirty="0" smtClean="0">
                <a:latin typeface="Times New Roman"/>
                <a:cs typeface="Times New Roman"/>
              </a:rPr>
              <a:t>Γ</a:t>
            </a:r>
            <a:r>
              <a:rPr lang="en-US" baseline="-25000" dirty="0" smtClean="0">
                <a:latin typeface="Times New Roman"/>
                <a:cs typeface="Times New Roman"/>
              </a:rPr>
              <a:t>s</a:t>
            </a:r>
            <a:r>
              <a:rPr lang="en-US" dirty="0" smtClean="0"/>
              <a:t>) is not inherently </a:t>
            </a:r>
            <a:r>
              <a:rPr lang="en-US" dirty="0" err="1" smtClean="0"/>
              <a:t>ambipolar</a:t>
            </a:r>
            <a:r>
              <a:rPr lang="en-US" dirty="0" smtClean="0"/>
              <a:t> in devices with significant non-symmetric magnetic field components.  </a:t>
            </a:r>
          </a:p>
          <a:p>
            <a:pPr marL="107950" indent="-107950">
              <a:buFont typeface="Arial" pitchFamily="34" charset="0"/>
              <a:buChar char="•"/>
            </a:pPr>
            <a:r>
              <a:rPr lang="en-US" dirty="0" smtClean="0"/>
              <a:t>The radial electric field can be determined by enforcing </a:t>
            </a:r>
            <a:r>
              <a:rPr lang="en-US" dirty="0" err="1" smtClean="0"/>
              <a:t>ambipolar</a:t>
            </a:r>
            <a:r>
              <a:rPr lang="en-US" dirty="0" smtClean="0"/>
              <a:t> particle transport. (</a:t>
            </a:r>
            <a:r>
              <a:rPr lang="el-GR" dirty="0" smtClean="0">
                <a:latin typeface="Times New Roman"/>
                <a:cs typeface="Times New Roman"/>
              </a:rPr>
              <a:t>Γ</a:t>
            </a:r>
            <a:r>
              <a:rPr lang="en-US" baseline="-25000" dirty="0" smtClean="0">
                <a:latin typeface="Times New Roman"/>
                <a:cs typeface="Times New Roman"/>
              </a:rPr>
              <a:t>e</a:t>
            </a:r>
            <a:r>
              <a:rPr lang="en-US" dirty="0" smtClean="0">
                <a:latin typeface="Times New Roman"/>
                <a:cs typeface="Times New Roman"/>
              </a:rPr>
              <a:t>=</a:t>
            </a:r>
            <a:r>
              <a:rPr lang="el-GR" dirty="0" smtClean="0">
                <a:latin typeface="Times New Roman"/>
                <a:cs typeface="Times New Roman"/>
              </a:rPr>
              <a:t>Γ</a:t>
            </a:r>
            <a:r>
              <a:rPr lang="en-US" baseline="-25000" dirty="0" err="1" smtClean="0">
                <a:latin typeface="Times New Roman"/>
                <a:cs typeface="Times New Roman"/>
              </a:rPr>
              <a:t>i</a:t>
            </a:r>
            <a:r>
              <a:rPr lang="en-US" dirty="0" smtClean="0">
                <a:latin typeface="Times New Roman"/>
                <a:cs typeface="Times New Roman"/>
              </a:rPr>
              <a:t>)</a:t>
            </a:r>
          </a:p>
          <a:p>
            <a:pPr marL="107950" indent="-107950">
              <a:buFont typeface="Arial" pitchFamily="34" charset="0"/>
              <a:buChar char="•"/>
            </a:pPr>
            <a:r>
              <a:rPr lang="en-US" dirty="0" smtClean="0"/>
              <a:t>The electrons are in the long mean free path regime so </a:t>
            </a:r>
            <a:r>
              <a:rPr lang="el-GR" dirty="0" smtClean="0">
                <a:latin typeface="Times New Roman"/>
                <a:cs typeface="Times New Roman"/>
              </a:rPr>
              <a:t>Γ</a:t>
            </a:r>
            <a:r>
              <a:rPr lang="en-US" baseline="-25000" dirty="0" smtClean="0">
                <a:latin typeface="Arial" pitchFamily="34" charset="0"/>
                <a:cs typeface="Arial" pitchFamily="34" charset="0"/>
              </a:rPr>
              <a:t>e </a:t>
            </a:r>
            <a:r>
              <a:rPr lang="en-US" dirty="0" smtClean="0">
                <a:latin typeface="Arial" pitchFamily="34" charset="0"/>
                <a:cs typeface="Arial" pitchFamily="34" charset="0"/>
              </a:rPr>
              <a:t>has a maximum at E</a:t>
            </a:r>
            <a:r>
              <a:rPr lang="en-US" baseline="-25000" dirty="0" smtClean="0">
                <a:latin typeface="Arial" pitchFamily="34" charset="0"/>
                <a:cs typeface="Arial" pitchFamily="34" charset="0"/>
              </a:rPr>
              <a:t>r</a:t>
            </a:r>
            <a:r>
              <a:rPr lang="en-US" dirty="0" smtClean="0">
                <a:latin typeface="Arial" pitchFamily="34" charset="0"/>
                <a:cs typeface="Arial" pitchFamily="34" charset="0"/>
              </a:rPr>
              <a:t>=0.</a:t>
            </a:r>
          </a:p>
          <a:p>
            <a:pPr marL="107950" indent="-107950">
              <a:buFont typeface="Arial" pitchFamily="34" charset="0"/>
              <a:buChar char="•"/>
            </a:pPr>
            <a:r>
              <a:rPr lang="en-US" dirty="0" smtClean="0"/>
              <a:t>Multiple solutions (roots) are calculated near r/a~0.3 as a result of a maximum in the ion flux cause by helical resonance between the radial electric field and the ion thermal motion along the field lines, which causes large radial drifts.  </a:t>
            </a:r>
            <a:r>
              <a:rPr lang="en-US" dirty="0" smtClean="0"/>
              <a:t>[5]</a:t>
            </a:r>
            <a:endParaRPr lang="en-US" dirty="0" smtClean="0"/>
          </a:p>
          <a:p>
            <a:pPr marL="2060575" indent="-2060575">
              <a:buFont typeface="Arial" pitchFamily="34" charset="0"/>
              <a:buChar char="•"/>
            </a:pPr>
            <a:r>
              <a:rPr lang="en-US" dirty="0" smtClean="0"/>
              <a:t>m and n are the poloidal and toroidal mode numbers of the magnetic field component causing the resonance.  </a:t>
            </a:r>
            <a:r>
              <a:rPr lang="en-US" dirty="0" err="1" smtClean="0"/>
              <a:t>V</a:t>
            </a:r>
            <a:r>
              <a:rPr lang="en-US" baseline="-25000" dirty="0" err="1" smtClean="0"/>
              <a:t>Tha</a:t>
            </a:r>
            <a:r>
              <a:rPr lang="en-US" dirty="0" smtClean="0"/>
              <a:t> is the thermal velocity of the </a:t>
            </a:r>
            <a:r>
              <a:rPr lang="en-US" dirty="0" smtClean="0">
                <a:latin typeface="Arial" pitchFamily="34" charset="0"/>
                <a:cs typeface="Arial" pitchFamily="34" charset="0"/>
              </a:rPr>
              <a:t>resonating species.  B</a:t>
            </a:r>
            <a:r>
              <a:rPr lang="el-GR" baseline="-25000" dirty="0" smtClean="0">
                <a:latin typeface="Times New Roman"/>
                <a:cs typeface="Times New Roman"/>
              </a:rPr>
              <a:t>ϴ</a:t>
            </a:r>
            <a:r>
              <a:rPr lang="en-US" baseline="-25000" dirty="0" smtClean="0">
                <a:latin typeface="Times New Roman"/>
                <a:cs typeface="Times New Roman"/>
              </a:rPr>
              <a:t> </a:t>
            </a:r>
            <a:r>
              <a:rPr lang="en-US" dirty="0" smtClean="0">
                <a:latin typeface="Arial" pitchFamily="34" charset="0"/>
                <a:cs typeface="Arial" pitchFamily="34" charset="0"/>
              </a:rPr>
              <a:t>is the poloidal magnetic field. </a:t>
            </a:r>
          </a:p>
          <a:p>
            <a:pPr marL="107950" indent="-107950">
              <a:buFont typeface="Arial" pitchFamily="34" charset="0"/>
              <a:buChar char="•"/>
            </a:pPr>
            <a:r>
              <a:rPr lang="en-US" dirty="0" smtClean="0"/>
              <a:t>In HSX the m=1, n=4 component of the magnetic field causes the dominant resonance.</a:t>
            </a:r>
          </a:p>
          <a:p>
            <a:pPr marL="107950" indent="-107950">
              <a:buFont typeface="Arial" pitchFamily="34" charset="0"/>
              <a:buChar char="•"/>
            </a:pPr>
            <a:r>
              <a:rPr lang="en-US" dirty="0" smtClean="0"/>
              <a:t>The three roots are known as </a:t>
            </a:r>
            <a:r>
              <a:rPr lang="en-US" dirty="0" smtClean="0"/>
              <a:t>electron</a:t>
            </a:r>
            <a:r>
              <a:rPr lang="en-US" dirty="0" smtClean="0"/>
              <a:t>, </a:t>
            </a:r>
            <a:r>
              <a:rPr lang="en-US" dirty="0" smtClean="0"/>
              <a:t>ion </a:t>
            </a:r>
            <a:r>
              <a:rPr lang="en-US" dirty="0" smtClean="0"/>
              <a:t>and </a:t>
            </a:r>
            <a:r>
              <a:rPr lang="en-US" dirty="0" smtClean="0"/>
              <a:t>unstable</a:t>
            </a:r>
            <a:r>
              <a:rPr lang="en-US" dirty="0" smtClean="0"/>
              <a:t>.  The unstable root cannot exist as any perturbation from that solution would drive the E</a:t>
            </a:r>
            <a:r>
              <a:rPr lang="en-US" baseline="-25000" dirty="0" smtClean="0"/>
              <a:t>r</a:t>
            </a:r>
            <a:r>
              <a:rPr lang="en-US" dirty="0" smtClean="0"/>
              <a:t> towards one of the stable roots.</a:t>
            </a:r>
          </a:p>
          <a:p>
            <a:pPr marL="107950" indent="-107950">
              <a:buFont typeface="Arial" pitchFamily="34" charset="0"/>
              <a:buChar char="•"/>
            </a:pPr>
            <a:r>
              <a:rPr lang="en-US" dirty="0" smtClean="0"/>
              <a:t>Neglecting momentum conservation does not significantly alter the calculated value of E</a:t>
            </a:r>
            <a:r>
              <a:rPr lang="en-US" baseline="-25000" dirty="0" smtClean="0"/>
              <a:t>r</a:t>
            </a:r>
            <a:r>
              <a:rPr lang="en-US" dirty="0" smtClean="0"/>
              <a:t>.</a:t>
            </a:r>
          </a:p>
          <a:p>
            <a:pPr marL="107950" indent="-107950">
              <a:buFont typeface="Arial" pitchFamily="34" charset="0"/>
              <a:buChar char="•"/>
            </a:pPr>
            <a:endParaRPr lang="en-US" dirty="0" smtClean="0"/>
          </a:p>
        </p:txBody>
      </p:sp>
      <p:pic>
        <p:nvPicPr>
          <p:cNvPr id="1113" name="Picture 89"/>
          <p:cNvPicPr>
            <a:picLocks noChangeAspect="1" noChangeArrowheads="1"/>
          </p:cNvPicPr>
          <p:nvPr/>
        </p:nvPicPr>
        <p:blipFill>
          <a:blip r:embed="rId11" cstate="print"/>
          <a:srcRect r="3279"/>
          <a:stretch>
            <a:fillRect/>
          </a:stretch>
        </p:blipFill>
        <p:spPr bwMode="auto">
          <a:xfrm>
            <a:off x="18511635" y="10719404"/>
            <a:ext cx="2581275" cy="1990725"/>
          </a:xfrm>
          <a:prstGeom prst="rect">
            <a:avLst/>
          </a:prstGeom>
          <a:noFill/>
          <a:ln w="9525">
            <a:noFill/>
            <a:miter lim="800000"/>
            <a:headEnd/>
            <a:tailEnd/>
          </a:ln>
        </p:spPr>
      </p:pic>
      <p:pic>
        <p:nvPicPr>
          <p:cNvPr id="1119" name="Picture 95"/>
          <p:cNvPicPr>
            <a:picLocks noChangeAspect="1" noChangeArrowheads="1"/>
          </p:cNvPicPr>
          <p:nvPr/>
        </p:nvPicPr>
        <p:blipFill>
          <a:blip r:embed="rId12" cstate="print"/>
          <a:srcRect l="2229" t="4499" r="7542"/>
          <a:stretch>
            <a:fillRect/>
          </a:stretch>
        </p:blipFill>
        <p:spPr bwMode="auto">
          <a:xfrm>
            <a:off x="18849662" y="3756681"/>
            <a:ext cx="2325790" cy="1868127"/>
          </a:xfrm>
          <a:prstGeom prst="rect">
            <a:avLst/>
          </a:prstGeom>
          <a:noFill/>
          <a:ln w="9525">
            <a:noFill/>
            <a:miter lim="800000"/>
            <a:headEnd/>
            <a:tailEnd/>
          </a:ln>
        </p:spPr>
      </p:pic>
      <p:pic>
        <p:nvPicPr>
          <p:cNvPr id="1121" name="Picture 97"/>
          <p:cNvPicPr>
            <a:picLocks noChangeAspect="1" noChangeArrowheads="1"/>
          </p:cNvPicPr>
          <p:nvPr/>
        </p:nvPicPr>
        <p:blipFill>
          <a:blip r:embed="rId13" cstate="print"/>
          <a:srcRect t="5243"/>
          <a:stretch>
            <a:fillRect/>
          </a:stretch>
        </p:blipFill>
        <p:spPr bwMode="auto">
          <a:xfrm>
            <a:off x="29725783" y="3772476"/>
            <a:ext cx="1600200" cy="1137224"/>
          </a:xfrm>
          <a:prstGeom prst="rect">
            <a:avLst/>
          </a:prstGeom>
          <a:noFill/>
          <a:ln w="9525">
            <a:noFill/>
            <a:miter lim="800000"/>
            <a:headEnd/>
            <a:tailEnd/>
          </a:ln>
        </p:spPr>
      </p:pic>
      <p:sp>
        <p:nvSpPr>
          <p:cNvPr id="1124" name="Rectangle 100"/>
          <p:cNvSpPr>
            <a:spLocks noChangeArrowheads="1"/>
          </p:cNvSpPr>
          <p:nvPr/>
        </p:nvSpPr>
        <p:spPr bwMode="auto">
          <a:xfrm>
            <a:off x="0" y="0"/>
            <a:ext cx="32918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23" name="Object 99"/>
          <p:cNvGraphicFramePr>
            <a:graphicFrameLocks noChangeAspect="1"/>
          </p:cNvGraphicFramePr>
          <p:nvPr/>
        </p:nvGraphicFramePr>
        <p:xfrm>
          <a:off x="9534525" y="7870825"/>
          <a:ext cx="1893888" cy="661988"/>
        </p:xfrm>
        <a:graphic>
          <a:graphicData uri="http://schemas.openxmlformats.org/presentationml/2006/ole">
            <p:oleObj spid="_x0000_s1123" name="Equation" r:id="rId14" imgW="1447560" imgH="507960" progId="Equation.3">
              <p:embed/>
            </p:oleObj>
          </a:graphicData>
        </a:graphic>
      </p:graphicFrame>
      <p:sp>
        <p:nvSpPr>
          <p:cNvPr id="250" name="Text Box 137"/>
          <p:cNvSpPr txBox="1">
            <a:spLocks noChangeArrowheads="1"/>
          </p:cNvSpPr>
          <p:nvPr/>
        </p:nvSpPr>
        <p:spPr bwMode="auto">
          <a:xfrm>
            <a:off x="9454114" y="9706858"/>
            <a:ext cx="8483600" cy="461665"/>
          </a:xfrm>
          <a:prstGeom prst="rect">
            <a:avLst/>
          </a:prstGeom>
          <a:noFill/>
          <a:ln w="9525">
            <a:noFill/>
            <a:miter lim="800000"/>
            <a:headEnd/>
            <a:tailEnd/>
          </a:ln>
          <a:effectLst/>
        </p:spPr>
        <p:txBody>
          <a:bodyPr wrap="square">
            <a:spAutoFit/>
          </a:bodyPr>
          <a:lstStyle/>
          <a:p>
            <a:pPr algn="ctr">
              <a:buNone/>
            </a:pPr>
            <a:r>
              <a:rPr lang="en-US" sz="2400" b="1" dirty="0" smtClean="0">
                <a:solidFill>
                  <a:schemeClr val="accent2"/>
                </a:solidFill>
              </a:rPr>
              <a:t>Parallel Flow is Related to E</a:t>
            </a:r>
            <a:r>
              <a:rPr lang="en-US" sz="2400" b="1" baseline="-25000" dirty="0" smtClean="0">
                <a:solidFill>
                  <a:schemeClr val="accent2"/>
                </a:solidFill>
              </a:rPr>
              <a:t>r</a:t>
            </a:r>
            <a:r>
              <a:rPr lang="en-US" sz="2400" b="1" dirty="0" smtClean="0">
                <a:solidFill>
                  <a:schemeClr val="accent2"/>
                </a:solidFill>
              </a:rPr>
              <a:t> by Viscosity </a:t>
            </a:r>
            <a:endParaRPr lang="en-US" sz="2400" b="1" dirty="0">
              <a:solidFill>
                <a:schemeClr val="accent2"/>
              </a:solidFill>
            </a:endParaRPr>
          </a:p>
        </p:txBody>
      </p:sp>
      <p:sp>
        <p:nvSpPr>
          <p:cNvPr id="295" name="Text Box 177"/>
          <p:cNvSpPr txBox="1">
            <a:spLocks noChangeArrowheads="1"/>
          </p:cNvSpPr>
          <p:nvPr/>
        </p:nvSpPr>
        <p:spPr bwMode="auto">
          <a:xfrm>
            <a:off x="9345344" y="10030800"/>
            <a:ext cx="6328482" cy="2702278"/>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HSX is a quasi-helically symmetric device.  HSX’s optimized configuration has a helical direction of approximately constant magnetic field strength.</a:t>
            </a:r>
          </a:p>
          <a:p>
            <a:pPr marL="119063" indent="-119063">
              <a:spcBef>
                <a:spcPct val="20000"/>
              </a:spcBef>
              <a:buFontTx/>
              <a:buChar char="•"/>
            </a:pPr>
            <a:r>
              <a:rPr lang="en-US" dirty="0" smtClean="0"/>
              <a:t>Reduced flow damping has been predicted and measured </a:t>
            </a:r>
            <a:r>
              <a:rPr lang="en-US" dirty="0" smtClean="0"/>
              <a:t>[6] </a:t>
            </a:r>
            <a:r>
              <a:rPr lang="en-US" dirty="0" smtClean="0"/>
              <a:t>along HSX’s helical direction of symmetry.</a:t>
            </a:r>
          </a:p>
          <a:p>
            <a:pPr marL="119063" indent="-119063"/>
            <a:r>
              <a:rPr lang="en-US" dirty="0" smtClean="0"/>
              <a:t>For small E</a:t>
            </a:r>
            <a:r>
              <a:rPr lang="en-US" baseline="-25000" dirty="0" smtClean="0"/>
              <a:t>r </a:t>
            </a:r>
            <a:r>
              <a:rPr lang="en-US" dirty="0" smtClean="0"/>
              <a:t>(&lt; E</a:t>
            </a:r>
            <a:r>
              <a:rPr lang="en-US" baseline="-25000" dirty="0" smtClean="0"/>
              <a:t>r </a:t>
            </a:r>
            <a:r>
              <a:rPr lang="en-US" baseline="30000" dirty="0" smtClean="0"/>
              <a:t>res</a:t>
            </a:r>
            <a:r>
              <a:rPr lang="en-US" dirty="0" smtClean="0"/>
              <a:t>) PENTA predicts parallel flow which causes the intrinsic flow to move in the helical direction of symmetry will arise as a result of viscosity.</a:t>
            </a:r>
          </a:p>
          <a:p>
            <a:pPr marL="119063" indent="-119063"/>
            <a:r>
              <a:rPr lang="en-US" dirty="0" smtClean="0"/>
              <a:t>Large values of E</a:t>
            </a:r>
            <a:r>
              <a:rPr lang="en-US" baseline="-25000" dirty="0" smtClean="0"/>
              <a:t>r </a:t>
            </a:r>
            <a:r>
              <a:rPr lang="en-US" dirty="0" smtClean="0"/>
              <a:t>will reduce particle trapping and therefore viscosity.   Small V</a:t>
            </a:r>
            <a:r>
              <a:rPr lang="en-US" baseline="-25000" dirty="0" smtClean="0"/>
              <a:t>||</a:t>
            </a:r>
            <a:r>
              <a:rPr lang="en-US" dirty="0" smtClean="0"/>
              <a:t> values are predicted at large E</a:t>
            </a:r>
            <a:r>
              <a:rPr lang="en-US" baseline="-25000" dirty="0" smtClean="0"/>
              <a:t>r</a:t>
            </a:r>
            <a:endParaRPr lang="en-US" dirty="0" smtClean="0"/>
          </a:p>
        </p:txBody>
      </p:sp>
      <p:sp>
        <p:nvSpPr>
          <p:cNvPr id="296" name="Text Box 137"/>
          <p:cNvSpPr txBox="1">
            <a:spLocks noChangeArrowheads="1"/>
          </p:cNvSpPr>
          <p:nvPr/>
        </p:nvSpPr>
        <p:spPr bwMode="auto">
          <a:xfrm>
            <a:off x="9197031" y="12670743"/>
            <a:ext cx="9873947" cy="461665"/>
          </a:xfrm>
          <a:prstGeom prst="rect">
            <a:avLst/>
          </a:prstGeom>
          <a:noFill/>
          <a:ln w="9525">
            <a:noFill/>
            <a:miter lim="800000"/>
            <a:headEnd/>
            <a:tailEnd/>
          </a:ln>
          <a:effectLst/>
        </p:spPr>
        <p:txBody>
          <a:bodyPr wrap="square">
            <a:spAutoFit/>
          </a:bodyPr>
          <a:lstStyle/>
          <a:p>
            <a:pPr algn="ctr">
              <a:buNone/>
            </a:pPr>
            <a:r>
              <a:rPr lang="en-US" sz="2400" b="1" dirty="0" smtClean="0">
                <a:solidFill>
                  <a:schemeClr val="accent2"/>
                </a:solidFill>
              </a:rPr>
              <a:t>Non-Momentum Conserving Calculations Under-Predict V</a:t>
            </a:r>
            <a:r>
              <a:rPr lang="en-US" sz="2400" b="1" baseline="-25000" dirty="0" smtClean="0">
                <a:solidFill>
                  <a:schemeClr val="accent2"/>
                </a:solidFill>
              </a:rPr>
              <a:t>|| </a:t>
            </a:r>
            <a:endParaRPr lang="en-US" sz="2400" b="1" dirty="0">
              <a:solidFill>
                <a:schemeClr val="accent2"/>
              </a:solidFill>
            </a:endParaRPr>
          </a:p>
        </p:txBody>
      </p:sp>
      <p:sp>
        <p:nvSpPr>
          <p:cNvPr id="297" name="Text Box 177"/>
          <p:cNvSpPr txBox="1">
            <a:spLocks noChangeArrowheads="1"/>
          </p:cNvSpPr>
          <p:nvPr/>
        </p:nvSpPr>
        <p:spPr bwMode="auto">
          <a:xfrm>
            <a:off x="9370770" y="13084495"/>
            <a:ext cx="8527800" cy="2800767"/>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A  non-momentum conserving  collision operator is typically used in flow calculations in  stellarators with large flow damping in all directions.</a:t>
            </a:r>
          </a:p>
          <a:p>
            <a:pPr marL="119063" indent="-119063"/>
            <a:r>
              <a:rPr lang="en-US" dirty="0" smtClean="0"/>
              <a:t>Non-momentum conserving  calculations predict V</a:t>
            </a:r>
            <a:r>
              <a:rPr lang="en-US" baseline="-25000" dirty="0" smtClean="0"/>
              <a:t>||</a:t>
            </a:r>
            <a:r>
              <a:rPr lang="en-US" dirty="0" smtClean="0"/>
              <a:t>&gt;~1km/s while CHERS measurements show V</a:t>
            </a:r>
            <a:r>
              <a:rPr lang="en-US" baseline="-25000" dirty="0" smtClean="0"/>
              <a:t>||</a:t>
            </a:r>
            <a:r>
              <a:rPr lang="en-US" dirty="0" smtClean="0"/>
              <a:t>&gt;~10km/s.</a:t>
            </a:r>
          </a:p>
          <a:p>
            <a:pPr marL="119063" indent="-119063"/>
            <a:r>
              <a:rPr lang="en-US" dirty="0" smtClean="0"/>
              <a:t>Agreement is seen between measured velocities and PENTA calculations which include the effects of momentum conservation in the outer half of the plasma. </a:t>
            </a:r>
          </a:p>
          <a:p>
            <a:pPr marL="119063" indent="-119063"/>
            <a:r>
              <a:rPr lang="en-US" dirty="0" smtClean="0"/>
              <a:t>In the region where multiple roots are predicted the measured V</a:t>
            </a:r>
            <a:r>
              <a:rPr lang="en-US" baseline="-25000" dirty="0" smtClean="0"/>
              <a:t>||</a:t>
            </a:r>
            <a:r>
              <a:rPr lang="en-US" dirty="0" smtClean="0"/>
              <a:t> agrees better with the electron root solution, while the measured E</a:t>
            </a:r>
            <a:r>
              <a:rPr lang="en-US" baseline="-25000" dirty="0" smtClean="0"/>
              <a:t>r </a:t>
            </a:r>
            <a:r>
              <a:rPr lang="en-US" dirty="0" smtClean="0"/>
              <a:t>agrees with the ion root solution. </a:t>
            </a:r>
          </a:p>
          <a:p>
            <a:pPr marL="119063" indent="-119063"/>
            <a:r>
              <a:rPr lang="en-US" dirty="0" smtClean="0"/>
              <a:t>E</a:t>
            </a:r>
            <a:r>
              <a:rPr lang="en-US" baseline="-25000" dirty="0" smtClean="0"/>
              <a:t>r</a:t>
            </a:r>
            <a:r>
              <a:rPr lang="en-US" dirty="0" smtClean="0"/>
              <a:t> measurements are complicated in this region by relatively poor spatial resolution.</a:t>
            </a:r>
          </a:p>
          <a:p>
            <a:pPr marL="119063" indent="-119063"/>
            <a:r>
              <a:rPr lang="en-US" dirty="0" smtClean="0"/>
              <a:t>PENTA calculations may also be inaccurate when </a:t>
            </a:r>
            <a:r>
              <a:rPr lang="en-US" dirty="0" err="1" smtClean="0"/>
              <a:t>E</a:t>
            </a:r>
            <a:r>
              <a:rPr lang="en-US" baseline="-25000" dirty="0" err="1" smtClean="0"/>
              <a:t>r</a:t>
            </a:r>
            <a:r>
              <a:rPr lang="en-US" dirty="0" err="1" smtClean="0"/>
              <a:t>~E</a:t>
            </a:r>
            <a:r>
              <a:rPr lang="en-US" baseline="-25000" dirty="0" err="1" smtClean="0"/>
              <a:t>r</a:t>
            </a:r>
            <a:r>
              <a:rPr lang="en-US" baseline="30000" dirty="0" err="1" smtClean="0"/>
              <a:t>res</a:t>
            </a:r>
            <a:r>
              <a:rPr lang="en-US" dirty="0" smtClean="0"/>
              <a:t>.</a:t>
            </a:r>
          </a:p>
        </p:txBody>
      </p:sp>
      <p:sp>
        <p:nvSpPr>
          <p:cNvPr id="339" name="Text Box 177"/>
          <p:cNvSpPr txBox="1">
            <a:spLocks noChangeArrowheads="1"/>
          </p:cNvSpPr>
          <p:nvPr/>
        </p:nvSpPr>
        <p:spPr bwMode="auto">
          <a:xfrm>
            <a:off x="21363709" y="9626683"/>
            <a:ext cx="8984195" cy="2012859"/>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Without momentum conservation different species are predicted </a:t>
            </a:r>
            <a:r>
              <a:rPr lang="en-US" dirty="0" smtClean="0"/>
              <a:t>to move </a:t>
            </a:r>
            <a:r>
              <a:rPr lang="en-US" dirty="0" smtClean="0"/>
              <a:t>at significantly different speeds and in some cases in opposite directions.</a:t>
            </a:r>
          </a:p>
          <a:p>
            <a:pPr marL="119063" indent="-119063">
              <a:spcBef>
                <a:spcPct val="20000"/>
              </a:spcBef>
              <a:buFontTx/>
              <a:buChar char="•"/>
            </a:pPr>
            <a:r>
              <a:rPr lang="en-US" dirty="0" smtClean="0"/>
              <a:t>More massive ions will resonate at lower values of E</a:t>
            </a:r>
            <a:r>
              <a:rPr lang="en-US" baseline="-25000" dirty="0" smtClean="0"/>
              <a:t>r </a:t>
            </a:r>
            <a:r>
              <a:rPr lang="en-US" dirty="0" smtClean="0"/>
              <a:t>which significantly alters their viscosity.</a:t>
            </a:r>
          </a:p>
          <a:p>
            <a:pPr marL="119063" indent="-119063">
              <a:spcBef>
                <a:spcPct val="20000"/>
              </a:spcBef>
              <a:buFontTx/>
              <a:buChar char="•"/>
            </a:pPr>
            <a:r>
              <a:rPr lang="en-US" dirty="0" smtClean="0"/>
              <a:t>Changing the ion content of the plasma will also change the collisionality.</a:t>
            </a:r>
          </a:p>
          <a:p>
            <a:pPr marL="119063" indent="-119063">
              <a:spcBef>
                <a:spcPct val="20000"/>
              </a:spcBef>
              <a:buFontTx/>
              <a:buChar char="•"/>
            </a:pPr>
            <a:r>
              <a:rPr lang="en-US" dirty="0" smtClean="0"/>
              <a:t>When the effects of momentum conservation are included in the calculations all ion species are predicted to have approximately the same parallel velocity for typical HSX plasma parameters.</a:t>
            </a:r>
          </a:p>
          <a:p>
            <a:pPr marL="119063" indent="-119063"/>
            <a:r>
              <a:rPr lang="en-US" dirty="0" smtClean="0"/>
              <a:t>CHERS measurements are made using C</a:t>
            </a:r>
            <a:r>
              <a:rPr lang="en-US" baseline="30000" dirty="0" smtClean="0"/>
              <a:t>+6</a:t>
            </a:r>
            <a:r>
              <a:rPr lang="en-US" dirty="0" smtClean="0"/>
              <a:t>.</a:t>
            </a:r>
          </a:p>
        </p:txBody>
      </p:sp>
      <p:sp>
        <p:nvSpPr>
          <p:cNvPr id="98" name="Text Box 177"/>
          <p:cNvSpPr txBox="1">
            <a:spLocks noChangeArrowheads="1"/>
          </p:cNvSpPr>
          <p:nvPr/>
        </p:nvSpPr>
        <p:spPr bwMode="auto">
          <a:xfrm>
            <a:off x="157052" y="8868655"/>
            <a:ext cx="3277911" cy="2456057"/>
          </a:xfrm>
          <a:prstGeom prst="rect">
            <a:avLst/>
          </a:prstGeom>
          <a:noFill/>
          <a:ln w="9525">
            <a:noFill/>
            <a:miter lim="800000"/>
            <a:headEnd/>
            <a:tailEnd/>
          </a:ln>
          <a:effectLst/>
        </p:spPr>
        <p:txBody>
          <a:bodyPr wrap="square">
            <a:spAutoFit/>
          </a:bodyPr>
          <a:lstStyle/>
          <a:p>
            <a:pPr marL="107950" indent="-107950">
              <a:buFont typeface="Arial" pitchFamily="34" charset="0"/>
              <a:buChar char="•"/>
            </a:pPr>
            <a:r>
              <a:rPr lang="en-US" dirty="0" smtClean="0"/>
              <a:t> 30keV 4Amp 4ms hydrogen diagnostic neutral beam</a:t>
            </a:r>
          </a:p>
          <a:p>
            <a:pPr marL="107950" indent="-107950">
              <a:buFont typeface="Arial" pitchFamily="34" charset="0"/>
              <a:buChar char="•"/>
            </a:pPr>
            <a:r>
              <a:rPr lang="en-US" dirty="0" smtClean="0"/>
              <a:t>Two 0.75m Czerny-Turner spectrometers with EMCCDs</a:t>
            </a:r>
          </a:p>
          <a:p>
            <a:pPr marL="107950" indent="-107950">
              <a:buFont typeface="Arial" pitchFamily="34" charset="0"/>
              <a:buChar char="•"/>
            </a:pPr>
            <a:r>
              <a:rPr lang="en-US" dirty="0" smtClean="0"/>
              <a:t>10 </a:t>
            </a:r>
            <a:r>
              <a:rPr lang="en-US" dirty="0" smtClean="0"/>
              <a:t>radial locations are viewed from two different directions. </a:t>
            </a:r>
          </a:p>
          <a:p>
            <a:pPr marL="107950" indent="-107950">
              <a:buFont typeface="Arial" pitchFamily="34" charset="0"/>
              <a:buChar char="•"/>
            </a:pPr>
            <a:r>
              <a:rPr lang="en-US" dirty="0" smtClean="0"/>
              <a:t>Flows will not have a component in the radial direction, so the flow velocity vector is uniquely</a:t>
            </a:r>
            <a:endParaRPr lang="en-US" dirty="0" smtClean="0"/>
          </a:p>
        </p:txBody>
      </p:sp>
      <p:sp>
        <p:nvSpPr>
          <p:cNvPr id="99" name="Text Box 137"/>
          <p:cNvSpPr txBox="1">
            <a:spLocks noChangeArrowheads="1"/>
          </p:cNvSpPr>
          <p:nvPr/>
        </p:nvSpPr>
        <p:spPr bwMode="auto">
          <a:xfrm>
            <a:off x="227254" y="8560889"/>
            <a:ext cx="8974103" cy="461665"/>
          </a:xfrm>
          <a:prstGeom prst="rect">
            <a:avLst/>
          </a:prstGeom>
          <a:noFill/>
          <a:ln w="9525">
            <a:noFill/>
            <a:miter lim="800000"/>
            <a:headEnd/>
            <a:tailEnd/>
          </a:ln>
          <a:effectLst/>
        </p:spPr>
        <p:txBody>
          <a:bodyPr wrap="square">
            <a:spAutoFit/>
          </a:bodyPr>
          <a:lstStyle/>
          <a:p>
            <a:pPr algn="ctr">
              <a:buNone/>
            </a:pPr>
            <a:r>
              <a:rPr lang="en-US" sz="2400" b="1" dirty="0" smtClean="0">
                <a:solidFill>
                  <a:schemeClr val="accent2"/>
                </a:solidFill>
              </a:rPr>
              <a:t>Charge Exchange Recombination Spectroscopy (CHERS)</a:t>
            </a:r>
            <a:endParaRPr lang="en-US" sz="2400" b="1" dirty="0">
              <a:solidFill>
                <a:schemeClr val="accent2"/>
              </a:solidFill>
            </a:endParaRPr>
          </a:p>
        </p:txBody>
      </p:sp>
      <p:sp>
        <p:nvSpPr>
          <p:cNvPr id="2" name="Rectangle 101"/>
          <p:cNvSpPr>
            <a:spLocks noChangeArrowheads="1"/>
          </p:cNvSpPr>
          <p:nvPr/>
        </p:nvSpPr>
        <p:spPr bwMode="auto">
          <a:xfrm>
            <a:off x="0" y="0"/>
            <a:ext cx="32918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100"/>
          <p:cNvGraphicFramePr>
            <a:graphicFrameLocks noChangeAspect="1"/>
          </p:cNvGraphicFramePr>
          <p:nvPr/>
        </p:nvGraphicFramePr>
        <p:xfrm>
          <a:off x="3576240" y="13221629"/>
          <a:ext cx="1596013" cy="540004"/>
        </p:xfrm>
        <a:graphic>
          <a:graphicData uri="http://schemas.openxmlformats.org/presentationml/2006/ole">
            <p:oleObj spid="_x0000_s1124" name="Equation" r:id="rId15" imgW="1269449" imgH="431613" progId="Equation.3">
              <p:embed/>
            </p:oleObj>
          </a:graphicData>
        </a:graphic>
      </p:graphicFrame>
      <p:sp>
        <p:nvSpPr>
          <p:cNvPr id="106" name="Text Box 137"/>
          <p:cNvSpPr txBox="1">
            <a:spLocks noChangeArrowheads="1"/>
          </p:cNvSpPr>
          <p:nvPr/>
        </p:nvSpPr>
        <p:spPr bwMode="auto">
          <a:xfrm>
            <a:off x="0" y="13625205"/>
            <a:ext cx="8974103" cy="461665"/>
          </a:xfrm>
          <a:prstGeom prst="rect">
            <a:avLst/>
          </a:prstGeom>
          <a:noFill/>
          <a:ln w="9525">
            <a:noFill/>
            <a:miter lim="800000"/>
            <a:headEnd/>
            <a:tailEnd/>
          </a:ln>
          <a:effectLst/>
        </p:spPr>
        <p:txBody>
          <a:bodyPr wrap="square">
            <a:spAutoFit/>
          </a:bodyPr>
          <a:lstStyle/>
          <a:p>
            <a:pPr algn="ctr">
              <a:buNone/>
            </a:pPr>
            <a:r>
              <a:rPr lang="en-US" sz="2400" b="1" dirty="0" smtClean="0">
                <a:solidFill>
                  <a:schemeClr val="accent2"/>
                </a:solidFill>
              </a:rPr>
              <a:t>PENTA Calculations</a:t>
            </a:r>
            <a:endParaRPr lang="en-US" sz="2400" b="1" dirty="0">
              <a:solidFill>
                <a:schemeClr val="accent2"/>
              </a:solidFill>
            </a:endParaRPr>
          </a:p>
        </p:txBody>
      </p:sp>
      <p:sp>
        <p:nvSpPr>
          <p:cNvPr id="110" name="Text Box 177"/>
          <p:cNvSpPr txBox="1">
            <a:spLocks noChangeArrowheads="1"/>
          </p:cNvSpPr>
          <p:nvPr/>
        </p:nvSpPr>
        <p:spPr bwMode="auto">
          <a:xfrm>
            <a:off x="141130" y="13950742"/>
            <a:ext cx="9333946" cy="2554545"/>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The PENTA code [1</a:t>
            </a:r>
            <a:r>
              <a:rPr lang="en-US" dirty="0" smtClean="0"/>
              <a:t>][2] was </a:t>
            </a:r>
            <a:r>
              <a:rPr lang="en-US" dirty="0" smtClean="0"/>
              <a:t>used to calculate neoclassical particle fluxes, radial electric field, and  parallel flow velocities.</a:t>
            </a:r>
          </a:p>
          <a:p>
            <a:pPr marL="119063" indent="-119063">
              <a:spcBef>
                <a:spcPct val="20000"/>
              </a:spcBef>
              <a:buFontTx/>
              <a:buChar char="•"/>
            </a:pPr>
            <a:r>
              <a:rPr lang="en-US" dirty="0" err="1" smtClean="0"/>
              <a:t>Monoenergetic</a:t>
            </a:r>
            <a:r>
              <a:rPr lang="en-US" dirty="0" smtClean="0"/>
              <a:t> transport coefficients were calculated using the Drift Kinetic Equation Solver (DKES</a:t>
            </a:r>
            <a:r>
              <a:rPr lang="en-US" dirty="0" smtClean="0"/>
              <a:t>).</a:t>
            </a:r>
          </a:p>
          <a:p>
            <a:pPr marL="119063" indent="-119063">
              <a:spcBef>
                <a:spcPct val="20000"/>
              </a:spcBef>
              <a:buFontTx/>
              <a:buChar char="•"/>
            </a:pPr>
            <a:r>
              <a:rPr lang="en-US" dirty="0" smtClean="0"/>
              <a:t>DKES</a:t>
            </a:r>
            <a:r>
              <a:rPr lang="en-US" dirty="0" smtClean="0"/>
              <a:t> [3][4] uses </a:t>
            </a:r>
            <a:r>
              <a:rPr lang="en-US" dirty="0" smtClean="0"/>
              <a:t>a non-momentum conserving collision </a:t>
            </a:r>
            <a:r>
              <a:rPr lang="en-US" dirty="0" smtClean="0"/>
              <a:t>operator, which was previously assumed to be sufficiently accurate for calculations in stellarators, which do not posses a direction of symmetry.</a:t>
            </a:r>
            <a:endParaRPr lang="en-US" dirty="0" smtClean="0"/>
          </a:p>
          <a:p>
            <a:pPr marL="119063" indent="-119063"/>
            <a:r>
              <a:rPr lang="en-US" dirty="0" smtClean="0"/>
              <a:t>PENTA </a:t>
            </a:r>
            <a:r>
              <a:rPr lang="en-US" dirty="0" smtClean="0"/>
              <a:t>can reintroduce the effects of momentum conservation, making the </a:t>
            </a:r>
            <a:r>
              <a:rPr lang="en-US" dirty="0" smtClean="0"/>
              <a:t>calculations applicable </a:t>
            </a:r>
            <a:r>
              <a:rPr lang="en-US" dirty="0" smtClean="0"/>
              <a:t>to devices with a variety of levels of symmetry in their magnetic field structure.</a:t>
            </a:r>
          </a:p>
          <a:p>
            <a:pPr marL="119063" indent="-119063"/>
            <a:r>
              <a:rPr lang="en-US" dirty="0" smtClean="0"/>
              <a:t>PENTA can </a:t>
            </a:r>
            <a:r>
              <a:rPr lang="en-US" dirty="0" smtClean="0"/>
              <a:t>also include </a:t>
            </a:r>
            <a:r>
              <a:rPr lang="en-US" dirty="0" smtClean="0"/>
              <a:t>the effects of multiple ion species.</a:t>
            </a:r>
          </a:p>
          <a:p>
            <a:pPr marL="119063" indent="-119063"/>
            <a:endParaRPr lang="en-US" dirty="0" smtClean="0"/>
          </a:p>
        </p:txBody>
      </p:sp>
      <p:pic>
        <p:nvPicPr>
          <p:cNvPr id="9" name="Picture 101"/>
          <p:cNvPicPr>
            <a:picLocks noChangeAspect="1" noChangeArrowheads="1"/>
          </p:cNvPicPr>
          <p:nvPr/>
        </p:nvPicPr>
        <p:blipFill>
          <a:blip r:embed="rId16" cstate="print"/>
          <a:srcRect t="4502" r="7513" b="210"/>
          <a:stretch>
            <a:fillRect/>
          </a:stretch>
        </p:blipFill>
        <p:spPr bwMode="auto">
          <a:xfrm>
            <a:off x="16418872" y="3732929"/>
            <a:ext cx="2466641" cy="1905990"/>
          </a:xfrm>
          <a:prstGeom prst="rect">
            <a:avLst/>
          </a:prstGeom>
          <a:noFill/>
          <a:ln w="9525">
            <a:noFill/>
            <a:miter lim="800000"/>
            <a:headEnd/>
            <a:tailEnd/>
          </a:ln>
        </p:spPr>
      </p:pic>
      <p:sp>
        <p:nvSpPr>
          <p:cNvPr id="100" name="Text Box 113"/>
          <p:cNvSpPr txBox="1">
            <a:spLocks noChangeArrowheads="1"/>
          </p:cNvSpPr>
          <p:nvPr/>
        </p:nvSpPr>
        <p:spPr bwMode="auto">
          <a:xfrm>
            <a:off x="21306146" y="2774880"/>
            <a:ext cx="11410950" cy="830997"/>
          </a:xfrm>
          <a:prstGeom prst="rect">
            <a:avLst/>
          </a:prstGeom>
          <a:solidFill>
            <a:srgbClr val="800080"/>
          </a:solidFill>
          <a:ln w="9525">
            <a:noFill/>
            <a:miter lim="800000"/>
            <a:headEnd/>
            <a:tailEnd/>
          </a:ln>
          <a:effectLst/>
        </p:spPr>
        <p:txBody>
          <a:bodyPr wrap="square">
            <a:spAutoFit/>
          </a:bodyPr>
          <a:lstStyle/>
          <a:p>
            <a:pPr algn="ctr">
              <a:spcBef>
                <a:spcPct val="0"/>
              </a:spcBef>
              <a:buFontTx/>
              <a:buNone/>
              <a:defRPr/>
            </a:pPr>
            <a:r>
              <a:rPr lang="en-US" sz="4800" b="1" dirty="0" smtClean="0">
                <a:solidFill>
                  <a:schemeClr val="bg1"/>
                </a:solidFill>
                <a:effectLst>
                  <a:outerShdw blurRad="38100" dist="38100" dir="2700000" algn="tl">
                    <a:srgbClr val="000000"/>
                  </a:outerShdw>
                </a:effectLst>
              </a:rPr>
              <a:t>Non-Symmetric Magnetic Field Effects</a:t>
            </a:r>
            <a:endParaRPr lang="en-US" sz="4800" b="1" dirty="0">
              <a:solidFill>
                <a:schemeClr val="bg1"/>
              </a:solidFill>
              <a:effectLst>
                <a:outerShdw blurRad="38100" dist="38100" dir="2700000" algn="tl">
                  <a:srgbClr val="000000"/>
                </a:outerShdw>
              </a:effectLst>
            </a:endParaRPr>
          </a:p>
        </p:txBody>
      </p:sp>
      <p:sp>
        <p:nvSpPr>
          <p:cNvPr id="109" name="Text Box 177"/>
          <p:cNvSpPr txBox="1">
            <a:spLocks noChangeArrowheads="1"/>
          </p:cNvSpPr>
          <p:nvPr/>
        </p:nvSpPr>
        <p:spPr bwMode="auto">
          <a:xfrm>
            <a:off x="9306558" y="3574331"/>
            <a:ext cx="7294531" cy="2062103"/>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Electron temperature and density were measured using Thomson scattering.</a:t>
            </a:r>
          </a:p>
          <a:p>
            <a:pPr marL="119063" indent="-119063">
              <a:spcBef>
                <a:spcPct val="20000"/>
              </a:spcBef>
              <a:buFontTx/>
              <a:buChar char="•"/>
            </a:pPr>
            <a:r>
              <a:rPr lang="en-US" dirty="0" smtClean="0"/>
              <a:t>Ion temperature was measured using CHERS.</a:t>
            </a:r>
          </a:p>
          <a:p>
            <a:pPr marL="119063" indent="-119063"/>
            <a:r>
              <a:rPr lang="en-US" dirty="0" smtClean="0"/>
              <a:t>B</a:t>
            </a:r>
            <a:r>
              <a:rPr lang="en-US" baseline="-25000" dirty="0" smtClean="0"/>
              <a:t>o</a:t>
            </a:r>
            <a:r>
              <a:rPr lang="en-US" dirty="0" smtClean="0"/>
              <a:t>=1T and 100kW on-axis O-mode ECRH was used for the case shown.</a:t>
            </a:r>
          </a:p>
          <a:p>
            <a:pPr marL="119063" indent="-119063">
              <a:spcBef>
                <a:spcPct val="20000"/>
              </a:spcBef>
              <a:buFontTx/>
              <a:buChar char="•"/>
            </a:pPr>
            <a:r>
              <a:rPr lang="en-US" dirty="0" smtClean="0"/>
              <a:t>The ions are not heated directly.  T</a:t>
            </a:r>
            <a:r>
              <a:rPr lang="en-US" baseline="-25000" dirty="0" smtClean="0"/>
              <a:t>i</a:t>
            </a:r>
            <a:r>
              <a:rPr lang="en-US" dirty="0" smtClean="0"/>
              <a:t>&lt;&lt;T</a:t>
            </a:r>
            <a:r>
              <a:rPr lang="en-US" baseline="-25000" dirty="0" smtClean="0"/>
              <a:t>e</a:t>
            </a:r>
            <a:r>
              <a:rPr lang="en-US" dirty="0" smtClean="0"/>
              <a:t> </a:t>
            </a:r>
          </a:p>
          <a:p>
            <a:pPr marL="119063" indent="-119063"/>
            <a:r>
              <a:rPr lang="en-US" dirty="0" smtClean="0"/>
              <a:t>HSX’s average major radius =1.2m and average minor radius=12cm.</a:t>
            </a:r>
          </a:p>
          <a:p>
            <a:pPr marL="119063" indent="-119063"/>
            <a:r>
              <a:rPr lang="en-US" dirty="0" smtClean="0"/>
              <a:t>The optimized quasi-helically symmetric magnetic configuration was used for results shown in this section.</a:t>
            </a:r>
          </a:p>
        </p:txBody>
      </p:sp>
      <p:pic>
        <p:nvPicPr>
          <p:cNvPr id="10" name="Picture 102"/>
          <p:cNvPicPr>
            <a:picLocks noChangeAspect="1" noChangeArrowheads="1"/>
          </p:cNvPicPr>
          <p:nvPr/>
        </p:nvPicPr>
        <p:blipFill>
          <a:blip r:embed="rId17" cstate="print"/>
          <a:srcRect r="4682"/>
          <a:stretch>
            <a:fillRect/>
          </a:stretch>
        </p:blipFill>
        <p:spPr bwMode="auto">
          <a:xfrm>
            <a:off x="27314363" y="11894069"/>
            <a:ext cx="822561" cy="1200150"/>
          </a:xfrm>
          <a:prstGeom prst="rect">
            <a:avLst/>
          </a:prstGeom>
          <a:noFill/>
          <a:ln w="9525">
            <a:noFill/>
            <a:miter lim="800000"/>
            <a:headEnd/>
            <a:tailEnd/>
          </a:ln>
        </p:spPr>
      </p:pic>
      <p:pic>
        <p:nvPicPr>
          <p:cNvPr id="1133" name="Picture 109"/>
          <p:cNvPicPr>
            <a:picLocks noChangeAspect="1" noChangeArrowheads="1"/>
          </p:cNvPicPr>
          <p:nvPr/>
        </p:nvPicPr>
        <p:blipFill>
          <a:blip r:embed="rId18" cstate="print"/>
          <a:srcRect r="4961"/>
          <a:stretch>
            <a:fillRect/>
          </a:stretch>
        </p:blipFill>
        <p:spPr bwMode="auto">
          <a:xfrm>
            <a:off x="28928308" y="11878537"/>
            <a:ext cx="798428" cy="1200150"/>
          </a:xfrm>
          <a:prstGeom prst="rect">
            <a:avLst/>
          </a:prstGeom>
          <a:noFill/>
          <a:ln w="9525">
            <a:noFill/>
            <a:miter lim="800000"/>
            <a:headEnd/>
            <a:tailEnd/>
          </a:ln>
        </p:spPr>
      </p:pic>
      <p:sp>
        <p:nvSpPr>
          <p:cNvPr id="114" name="TextBox 113"/>
          <p:cNvSpPr txBox="1"/>
          <p:nvPr/>
        </p:nvSpPr>
        <p:spPr>
          <a:xfrm>
            <a:off x="27899586" y="11757004"/>
            <a:ext cx="1880007" cy="246221"/>
          </a:xfrm>
          <a:prstGeom prst="rect">
            <a:avLst/>
          </a:prstGeom>
          <a:noFill/>
        </p:spPr>
        <p:txBody>
          <a:bodyPr wrap="square" rtlCol="0">
            <a:spAutoFit/>
          </a:bodyPr>
          <a:lstStyle/>
          <a:p>
            <a:pPr>
              <a:buNone/>
            </a:pPr>
            <a:r>
              <a:rPr lang="en-US" sz="1000" dirty="0" smtClean="0"/>
              <a:t>Ion Density Profiles</a:t>
            </a:r>
            <a:endParaRPr lang="en-US" sz="1000" dirty="0"/>
          </a:p>
        </p:txBody>
      </p:sp>
      <p:pic>
        <p:nvPicPr>
          <p:cNvPr id="1135" name="Picture 111"/>
          <p:cNvPicPr>
            <a:picLocks noChangeAspect="1" noChangeArrowheads="1"/>
          </p:cNvPicPr>
          <p:nvPr/>
        </p:nvPicPr>
        <p:blipFill>
          <a:blip r:embed="rId19" cstate="print"/>
          <a:srcRect t="4327" r="7449"/>
          <a:stretch>
            <a:fillRect/>
          </a:stretch>
        </p:blipFill>
        <p:spPr bwMode="auto">
          <a:xfrm>
            <a:off x="28115329" y="11945098"/>
            <a:ext cx="803972" cy="1148219"/>
          </a:xfrm>
          <a:prstGeom prst="rect">
            <a:avLst/>
          </a:prstGeom>
          <a:noFill/>
          <a:ln w="9525">
            <a:noFill/>
            <a:miter lim="800000"/>
            <a:headEnd/>
            <a:tailEnd/>
          </a:ln>
        </p:spPr>
      </p:pic>
      <p:pic>
        <p:nvPicPr>
          <p:cNvPr id="1147" name="Picture 123"/>
          <p:cNvPicPr>
            <a:picLocks noChangeAspect="1" noChangeArrowheads="1"/>
          </p:cNvPicPr>
          <p:nvPr/>
        </p:nvPicPr>
        <p:blipFill>
          <a:blip r:embed="rId20" cstate="print"/>
          <a:srcRect t="3761" r="7661"/>
          <a:stretch>
            <a:fillRect/>
          </a:stretch>
        </p:blipFill>
        <p:spPr bwMode="auto">
          <a:xfrm>
            <a:off x="18506834" y="8502552"/>
            <a:ext cx="2462681" cy="1925021"/>
          </a:xfrm>
          <a:prstGeom prst="rect">
            <a:avLst/>
          </a:prstGeom>
          <a:noFill/>
          <a:ln w="9525">
            <a:noFill/>
            <a:miter lim="800000"/>
            <a:headEnd/>
            <a:tailEnd/>
          </a:ln>
        </p:spPr>
      </p:pic>
      <p:pic>
        <p:nvPicPr>
          <p:cNvPr id="1148" name="Picture 124"/>
          <p:cNvPicPr>
            <a:picLocks noChangeAspect="1" noChangeArrowheads="1"/>
          </p:cNvPicPr>
          <p:nvPr/>
        </p:nvPicPr>
        <p:blipFill>
          <a:blip r:embed="rId21" cstate="print"/>
          <a:srcRect t="4751" r="8325"/>
          <a:stretch>
            <a:fillRect/>
          </a:stretch>
        </p:blipFill>
        <p:spPr bwMode="auto">
          <a:xfrm>
            <a:off x="17797140" y="13335511"/>
            <a:ext cx="3422962" cy="2648253"/>
          </a:xfrm>
          <a:prstGeom prst="rect">
            <a:avLst/>
          </a:prstGeom>
          <a:noFill/>
          <a:ln w="9525">
            <a:noFill/>
            <a:miter lim="800000"/>
            <a:headEnd/>
            <a:tailEnd/>
          </a:ln>
        </p:spPr>
      </p:pic>
      <p:pic>
        <p:nvPicPr>
          <p:cNvPr id="1150" name="Picture 126"/>
          <p:cNvPicPr>
            <a:picLocks noChangeAspect="1" noChangeArrowheads="1"/>
          </p:cNvPicPr>
          <p:nvPr/>
        </p:nvPicPr>
        <p:blipFill>
          <a:blip r:embed="rId22" cstate="print"/>
          <a:srcRect t="3697" r="6994"/>
          <a:stretch>
            <a:fillRect/>
          </a:stretch>
        </p:blipFill>
        <p:spPr bwMode="auto">
          <a:xfrm>
            <a:off x="24832339" y="13634785"/>
            <a:ext cx="2480470" cy="1926292"/>
          </a:xfrm>
          <a:prstGeom prst="rect">
            <a:avLst/>
          </a:prstGeom>
          <a:noFill/>
          <a:ln w="9525">
            <a:noFill/>
            <a:miter lim="800000"/>
            <a:headEnd/>
            <a:tailEnd/>
          </a:ln>
        </p:spPr>
      </p:pic>
      <p:sp>
        <p:nvSpPr>
          <p:cNvPr id="146" name="Text Box 177"/>
          <p:cNvSpPr txBox="1">
            <a:spLocks noChangeArrowheads="1"/>
          </p:cNvSpPr>
          <p:nvPr/>
        </p:nvSpPr>
        <p:spPr bwMode="auto">
          <a:xfrm>
            <a:off x="17437183" y="3549309"/>
            <a:ext cx="2647719" cy="276999"/>
          </a:xfrm>
          <a:prstGeom prst="rect">
            <a:avLst/>
          </a:prstGeom>
          <a:noFill/>
          <a:ln w="9525">
            <a:noFill/>
            <a:miter lim="800000"/>
            <a:headEnd/>
            <a:tailEnd/>
          </a:ln>
          <a:effectLst/>
        </p:spPr>
        <p:txBody>
          <a:bodyPr wrap="square">
            <a:spAutoFit/>
          </a:bodyPr>
          <a:lstStyle/>
          <a:p>
            <a:pPr marL="119063" indent="-119063">
              <a:spcBef>
                <a:spcPct val="20000"/>
              </a:spcBef>
              <a:buNone/>
            </a:pPr>
            <a:r>
              <a:rPr lang="en-US" sz="1200" dirty="0" smtClean="0"/>
              <a:t>Plasma Temperatures and Density</a:t>
            </a:r>
          </a:p>
        </p:txBody>
      </p:sp>
      <p:sp>
        <p:nvSpPr>
          <p:cNvPr id="149" name="Text Box 177"/>
          <p:cNvSpPr txBox="1">
            <a:spLocks noChangeArrowheads="1"/>
          </p:cNvSpPr>
          <p:nvPr/>
        </p:nvSpPr>
        <p:spPr bwMode="auto">
          <a:xfrm>
            <a:off x="18883836" y="10541512"/>
            <a:ext cx="2731825" cy="276999"/>
          </a:xfrm>
          <a:prstGeom prst="rect">
            <a:avLst/>
          </a:prstGeom>
          <a:noFill/>
          <a:ln w="9525">
            <a:noFill/>
            <a:miter lim="800000"/>
            <a:headEnd/>
            <a:tailEnd/>
          </a:ln>
          <a:effectLst/>
        </p:spPr>
        <p:txBody>
          <a:bodyPr wrap="square">
            <a:spAutoFit/>
          </a:bodyPr>
          <a:lstStyle/>
          <a:p>
            <a:pPr marL="119063" indent="-119063">
              <a:spcBef>
                <a:spcPct val="20000"/>
              </a:spcBef>
              <a:buNone/>
            </a:pPr>
            <a:r>
              <a:rPr lang="en-US" sz="1200" dirty="0" smtClean="0"/>
              <a:t>V</a:t>
            </a:r>
            <a:r>
              <a:rPr lang="en-US" sz="1200" baseline="-25000" dirty="0" smtClean="0"/>
              <a:t>|| </a:t>
            </a:r>
            <a:r>
              <a:rPr lang="en-US" sz="1200" dirty="0" smtClean="0"/>
              <a:t>is Non-linearly Related to E</a:t>
            </a:r>
            <a:r>
              <a:rPr lang="en-US" sz="1200" baseline="-25000" dirty="0" smtClean="0"/>
              <a:t>r</a:t>
            </a:r>
            <a:endParaRPr lang="en-US" sz="1200" dirty="0" smtClean="0"/>
          </a:p>
        </p:txBody>
      </p:sp>
      <p:sp>
        <p:nvSpPr>
          <p:cNvPr id="150" name="Text Box 177"/>
          <p:cNvSpPr txBox="1">
            <a:spLocks noChangeArrowheads="1"/>
          </p:cNvSpPr>
          <p:nvPr/>
        </p:nvSpPr>
        <p:spPr bwMode="auto">
          <a:xfrm>
            <a:off x="18922453" y="8368385"/>
            <a:ext cx="2028724" cy="276999"/>
          </a:xfrm>
          <a:prstGeom prst="rect">
            <a:avLst/>
          </a:prstGeom>
          <a:noFill/>
          <a:ln w="9525">
            <a:noFill/>
            <a:miter lim="800000"/>
            <a:headEnd/>
            <a:tailEnd/>
          </a:ln>
          <a:effectLst/>
        </p:spPr>
        <p:txBody>
          <a:bodyPr wrap="square">
            <a:spAutoFit/>
          </a:bodyPr>
          <a:lstStyle/>
          <a:p>
            <a:pPr marL="119063" indent="-119063">
              <a:spcBef>
                <a:spcPct val="20000"/>
              </a:spcBef>
              <a:buNone/>
            </a:pPr>
            <a:r>
              <a:rPr lang="en-US" sz="1200" dirty="0" smtClean="0"/>
              <a:t>Radial Electric Field Profile</a:t>
            </a:r>
          </a:p>
        </p:txBody>
      </p:sp>
      <p:sp>
        <p:nvSpPr>
          <p:cNvPr id="151" name="Text Box 177"/>
          <p:cNvSpPr txBox="1">
            <a:spLocks noChangeArrowheads="1"/>
          </p:cNvSpPr>
          <p:nvPr/>
        </p:nvSpPr>
        <p:spPr bwMode="auto">
          <a:xfrm>
            <a:off x="18837437" y="13181411"/>
            <a:ext cx="2154070" cy="276999"/>
          </a:xfrm>
          <a:prstGeom prst="rect">
            <a:avLst/>
          </a:prstGeom>
          <a:noFill/>
          <a:ln w="9525">
            <a:noFill/>
            <a:miter lim="800000"/>
            <a:headEnd/>
            <a:tailEnd/>
          </a:ln>
          <a:effectLst/>
        </p:spPr>
        <p:txBody>
          <a:bodyPr wrap="square">
            <a:spAutoFit/>
          </a:bodyPr>
          <a:lstStyle/>
          <a:p>
            <a:pPr marL="119063" indent="-119063">
              <a:spcBef>
                <a:spcPct val="20000"/>
              </a:spcBef>
              <a:buNone/>
            </a:pPr>
            <a:r>
              <a:rPr lang="en-US" sz="1200" dirty="0" smtClean="0"/>
              <a:t>Parallel Flow Profile</a:t>
            </a:r>
          </a:p>
        </p:txBody>
      </p:sp>
      <p:pic>
        <p:nvPicPr>
          <p:cNvPr id="1156" name="Picture 132"/>
          <p:cNvPicPr>
            <a:picLocks noChangeAspect="1" noChangeArrowheads="1"/>
          </p:cNvPicPr>
          <p:nvPr/>
        </p:nvPicPr>
        <p:blipFill>
          <a:blip r:embed="rId23" cstate="print"/>
          <a:srcRect t="5401" r="6746"/>
          <a:stretch>
            <a:fillRect/>
          </a:stretch>
        </p:blipFill>
        <p:spPr bwMode="auto">
          <a:xfrm>
            <a:off x="31221854" y="3797876"/>
            <a:ext cx="1492250" cy="1135324"/>
          </a:xfrm>
          <a:prstGeom prst="rect">
            <a:avLst/>
          </a:prstGeom>
          <a:noFill/>
          <a:ln w="9525">
            <a:noFill/>
            <a:miter lim="800000"/>
            <a:headEnd/>
            <a:tailEnd/>
          </a:ln>
        </p:spPr>
      </p:pic>
      <p:sp>
        <p:nvSpPr>
          <p:cNvPr id="160" name="Text Box 177"/>
          <p:cNvSpPr txBox="1">
            <a:spLocks noChangeArrowheads="1"/>
          </p:cNvSpPr>
          <p:nvPr/>
        </p:nvSpPr>
        <p:spPr bwMode="auto">
          <a:xfrm>
            <a:off x="30580637" y="9661873"/>
            <a:ext cx="2147978" cy="246221"/>
          </a:xfrm>
          <a:prstGeom prst="rect">
            <a:avLst/>
          </a:prstGeom>
          <a:noFill/>
          <a:ln w="9525">
            <a:noFill/>
            <a:miter lim="800000"/>
            <a:headEnd/>
            <a:tailEnd/>
          </a:ln>
          <a:effectLst/>
        </p:spPr>
        <p:txBody>
          <a:bodyPr wrap="square">
            <a:spAutoFit/>
          </a:bodyPr>
          <a:lstStyle/>
          <a:p>
            <a:pPr marL="119063" indent="-119063">
              <a:spcBef>
                <a:spcPct val="20000"/>
              </a:spcBef>
              <a:buNone/>
            </a:pPr>
            <a:r>
              <a:rPr lang="en-US" sz="1000" dirty="0" smtClean="0"/>
              <a:t>C</a:t>
            </a:r>
            <a:r>
              <a:rPr lang="en-US" sz="1000" baseline="30000" dirty="0" smtClean="0"/>
              <a:t>+6</a:t>
            </a:r>
            <a:r>
              <a:rPr lang="en-US" sz="1000" dirty="0" smtClean="0"/>
              <a:t> and H</a:t>
            </a:r>
            <a:r>
              <a:rPr lang="en-US" sz="1000" baseline="30000" dirty="0" smtClean="0"/>
              <a:t>+</a:t>
            </a:r>
            <a:r>
              <a:rPr lang="en-US" sz="1000" dirty="0" smtClean="0"/>
              <a:t> will have the same V</a:t>
            </a:r>
            <a:r>
              <a:rPr lang="en-US" sz="1000" baseline="-25000" dirty="0" smtClean="0"/>
              <a:t>||</a:t>
            </a:r>
            <a:endParaRPr lang="en-US" sz="1000" dirty="0" smtClean="0"/>
          </a:p>
        </p:txBody>
      </p:sp>
      <p:sp>
        <p:nvSpPr>
          <p:cNvPr id="161" name="Text Box 177"/>
          <p:cNvSpPr txBox="1">
            <a:spLocks noChangeArrowheads="1"/>
          </p:cNvSpPr>
          <p:nvPr/>
        </p:nvSpPr>
        <p:spPr bwMode="auto">
          <a:xfrm>
            <a:off x="26230133" y="5192363"/>
            <a:ext cx="2968509" cy="276999"/>
          </a:xfrm>
          <a:prstGeom prst="rect">
            <a:avLst/>
          </a:prstGeom>
          <a:noFill/>
          <a:ln w="9525">
            <a:noFill/>
            <a:miter lim="800000"/>
            <a:headEnd/>
            <a:tailEnd/>
          </a:ln>
          <a:effectLst/>
        </p:spPr>
        <p:txBody>
          <a:bodyPr wrap="square">
            <a:spAutoFit/>
          </a:bodyPr>
          <a:lstStyle/>
          <a:p>
            <a:pPr marL="119063" indent="-119063">
              <a:buNone/>
            </a:pPr>
            <a:r>
              <a:rPr lang="en-US" sz="1200" dirty="0" smtClean="0"/>
              <a:t>Parallel Flow in the “Mirror” Configuration</a:t>
            </a:r>
          </a:p>
        </p:txBody>
      </p:sp>
      <p:sp>
        <p:nvSpPr>
          <p:cNvPr id="164" name="Text Box 177"/>
          <p:cNvSpPr txBox="1">
            <a:spLocks noChangeArrowheads="1"/>
          </p:cNvSpPr>
          <p:nvPr/>
        </p:nvSpPr>
        <p:spPr bwMode="auto">
          <a:xfrm>
            <a:off x="30049169" y="3582953"/>
            <a:ext cx="2536711" cy="276999"/>
          </a:xfrm>
          <a:prstGeom prst="rect">
            <a:avLst/>
          </a:prstGeom>
          <a:noFill/>
          <a:ln w="9525">
            <a:noFill/>
            <a:miter lim="800000"/>
            <a:headEnd/>
            <a:tailEnd/>
          </a:ln>
          <a:effectLst/>
        </p:spPr>
        <p:txBody>
          <a:bodyPr wrap="square">
            <a:spAutoFit/>
          </a:bodyPr>
          <a:lstStyle/>
          <a:p>
            <a:pPr marL="119063" indent="-119063">
              <a:spcBef>
                <a:spcPct val="20000"/>
              </a:spcBef>
              <a:buNone/>
            </a:pPr>
            <a:r>
              <a:rPr lang="en-US" sz="1200" dirty="0" smtClean="0"/>
              <a:t>Plasma Temperatures and Density</a:t>
            </a:r>
          </a:p>
        </p:txBody>
      </p:sp>
      <p:sp>
        <p:nvSpPr>
          <p:cNvPr id="166" name="Text Box 177"/>
          <p:cNvSpPr txBox="1">
            <a:spLocks noChangeArrowheads="1"/>
          </p:cNvSpPr>
          <p:nvPr/>
        </p:nvSpPr>
        <p:spPr bwMode="auto">
          <a:xfrm>
            <a:off x="29918359" y="5185695"/>
            <a:ext cx="2968509" cy="276999"/>
          </a:xfrm>
          <a:prstGeom prst="rect">
            <a:avLst/>
          </a:prstGeom>
          <a:noFill/>
          <a:ln w="9525">
            <a:noFill/>
            <a:miter lim="800000"/>
            <a:headEnd/>
            <a:tailEnd/>
          </a:ln>
          <a:effectLst/>
        </p:spPr>
        <p:txBody>
          <a:bodyPr wrap="square">
            <a:spAutoFit/>
          </a:bodyPr>
          <a:lstStyle/>
          <a:p>
            <a:pPr marL="119063" indent="-119063">
              <a:buNone/>
            </a:pPr>
            <a:r>
              <a:rPr lang="en-US" sz="1200" dirty="0" smtClean="0"/>
              <a:t>E</a:t>
            </a:r>
            <a:r>
              <a:rPr lang="en-US" sz="1200" baseline="-25000" dirty="0" smtClean="0"/>
              <a:t>r</a:t>
            </a:r>
            <a:r>
              <a:rPr lang="en-US" sz="1200" dirty="0" smtClean="0"/>
              <a:t> in the “Mirror” Configuration</a:t>
            </a:r>
          </a:p>
        </p:txBody>
      </p:sp>
      <p:sp>
        <p:nvSpPr>
          <p:cNvPr id="167" name="Rectangle 166"/>
          <p:cNvSpPr/>
          <p:nvPr/>
        </p:nvSpPr>
        <p:spPr>
          <a:xfrm>
            <a:off x="29958104" y="4859923"/>
            <a:ext cx="2940228" cy="246221"/>
          </a:xfrm>
          <a:prstGeom prst="rect">
            <a:avLst/>
          </a:prstGeom>
        </p:spPr>
        <p:txBody>
          <a:bodyPr wrap="none">
            <a:spAutoFit/>
          </a:bodyPr>
          <a:lstStyle/>
          <a:p>
            <a:pPr marL="119063" indent="-119063">
              <a:buNone/>
            </a:pPr>
            <a:r>
              <a:rPr lang="en-US" sz="1000" dirty="0" smtClean="0"/>
              <a:t>50kW on-axis O-Mode ECRH was used, B</a:t>
            </a:r>
            <a:r>
              <a:rPr lang="en-US" sz="1000" baseline="-25000" dirty="0" smtClean="0"/>
              <a:t>o</a:t>
            </a:r>
            <a:r>
              <a:rPr lang="en-US" sz="1000" dirty="0" smtClean="0"/>
              <a:t>=1T</a:t>
            </a:r>
          </a:p>
        </p:txBody>
      </p:sp>
      <p:sp>
        <p:nvSpPr>
          <p:cNvPr id="116" name="TextBox 115"/>
          <p:cNvSpPr txBox="1"/>
          <p:nvPr/>
        </p:nvSpPr>
        <p:spPr>
          <a:xfrm>
            <a:off x="25193551" y="11571596"/>
            <a:ext cx="2194559" cy="246221"/>
          </a:xfrm>
          <a:prstGeom prst="rect">
            <a:avLst/>
          </a:prstGeom>
          <a:noFill/>
        </p:spPr>
        <p:txBody>
          <a:bodyPr wrap="square" rtlCol="0">
            <a:spAutoFit/>
          </a:bodyPr>
          <a:lstStyle/>
          <a:p>
            <a:pPr>
              <a:buNone/>
            </a:pPr>
            <a:r>
              <a:rPr lang="en-US" sz="1000" dirty="0" smtClean="0"/>
              <a:t>Calculations Using Different Ions</a:t>
            </a:r>
            <a:endParaRPr lang="en-US" sz="1000" dirty="0"/>
          </a:p>
        </p:txBody>
      </p:sp>
      <p:sp>
        <p:nvSpPr>
          <p:cNvPr id="169" name="TextBox 168"/>
          <p:cNvSpPr txBox="1"/>
          <p:nvPr/>
        </p:nvSpPr>
        <p:spPr>
          <a:xfrm>
            <a:off x="21233482" y="8944498"/>
            <a:ext cx="11637818" cy="707886"/>
          </a:xfrm>
          <a:prstGeom prst="rect">
            <a:avLst/>
          </a:prstGeom>
          <a:noFill/>
        </p:spPr>
        <p:txBody>
          <a:bodyPr wrap="square" rtlCol="0">
            <a:spAutoFit/>
          </a:bodyPr>
          <a:lstStyle/>
          <a:p>
            <a:pPr algn="ctr">
              <a:buNone/>
            </a:pPr>
            <a:r>
              <a:rPr lang="en-US" sz="2000" b="1" dirty="0" smtClean="0"/>
              <a:t>In all other sections of this poster the calculations shown were performed including only H</a:t>
            </a:r>
            <a:r>
              <a:rPr lang="en-US" sz="2000" b="1" baseline="30000" dirty="0" smtClean="0"/>
              <a:t>+</a:t>
            </a:r>
            <a:r>
              <a:rPr lang="en-US" sz="2000" b="1" dirty="0" smtClean="0"/>
              <a:t> ions.  In this section calculations are performed with C</a:t>
            </a:r>
            <a:r>
              <a:rPr lang="en-US" sz="2000" b="1" baseline="30000" dirty="0" smtClean="0"/>
              <a:t>+6</a:t>
            </a:r>
            <a:r>
              <a:rPr lang="en-US" sz="2000" b="1" baseline="-25000" dirty="0" smtClean="0"/>
              <a:t>,</a:t>
            </a:r>
            <a:r>
              <a:rPr lang="en-US" sz="2000" b="1" dirty="0" smtClean="0"/>
              <a:t> H</a:t>
            </a:r>
            <a:r>
              <a:rPr lang="en-US" sz="2000" b="1" baseline="30000" dirty="0" smtClean="0"/>
              <a:t>+</a:t>
            </a:r>
            <a:r>
              <a:rPr lang="en-US" sz="2000" b="1" dirty="0" smtClean="0"/>
              <a:t> and a mix for comparison.</a:t>
            </a:r>
            <a:endParaRPr lang="en-US" sz="2000" b="1" dirty="0"/>
          </a:p>
        </p:txBody>
      </p:sp>
      <p:sp>
        <p:nvSpPr>
          <p:cNvPr id="170" name="Text Box 177"/>
          <p:cNvSpPr txBox="1">
            <a:spLocks noChangeArrowheads="1"/>
          </p:cNvSpPr>
          <p:nvPr/>
        </p:nvSpPr>
        <p:spPr bwMode="auto">
          <a:xfrm>
            <a:off x="21371164" y="11571309"/>
            <a:ext cx="3501875" cy="4475071"/>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Calculations performed including only H</a:t>
            </a:r>
            <a:r>
              <a:rPr lang="en-US" baseline="30000" dirty="0" smtClean="0"/>
              <a:t>+</a:t>
            </a:r>
            <a:r>
              <a:rPr lang="en-US" dirty="0" smtClean="0"/>
              <a:t> showed a significantly higher parallel flow velocity than the other two cases.</a:t>
            </a:r>
          </a:p>
          <a:p>
            <a:pPr marL="119063" indent="-119063"/>
            <a:r>
              <a:rPr lang="en-US" dirty="0" smtClean="0"/>
              <a:t>A C</a:t>
            </a:r>
            <a:r>
              <a:rPr lang="en-US" baseline="30000" dirty="0" smtClean="0"/>
              <a:t>+6 </a:t>
            </a:r>
            <a:r>
              <a:rPr lang="en-US" dirty="0" smtClean="0"/>
              <a:t>density</a:t>
            </a:r>
            <a:r>
              <a:rPr lang="en-US" baseline="30000" dirty="0" smtClean="0"/>
              <a:t> </a:t>
            </a:r>
            <a:r>
              <a:rPr lang="en-US" dirty="0" smtClean="0"/>
              <a:t>consistent with that measured by CHERS was included in the mixed case.  The calculated velocity for this case was slightly lower than the measured velocity for r/a&gt;0.5.</a:t>
            </a:r>
          </a:p>
          <a:p>
            <a:pPr marL="119063" indent="-119063"/>
            <a:r>
              <a:rPr lang="en-US" dirty="0" smtClean="0"/>
              <a:t>A multi-root region was not predicted when all the ions were assumed to be C</a:t>
            </a:r>
            <a:r>
              <a:rPr lang="en-US" baseline="30000" dirty="0" smtClean="0"/>
              <a:t>+6</a:t>
            </a:r>
            <a:r>
              <a:rPr lang="en-US" dirty="0" smtClean="0"/>
              <a:t>.</a:t>
            </a:r>
            <a:r>
              <a:rPr lang="en-US" baseline="30000" dirty="0" smtClean="0"/>
              <a:t> </a:t>
            </a:r>
            <a:r>
              <a:rPr lang="en-US" dirty="0" smtClean="0"/>
              <a:t> The predicted E</a:t>
            </a:r>
            <a:r>
              <a:rPr lang="en-US" baseline="-25000" dirty="0" smtClean="0"/>
              <a:t>r</a:t>
            </a:r>
            <a:r>
              <a:rPr lang="en-US" dirty="0" smtClean="0"/>
              <a:t> profiles were otherwise similar for all the cases.</a:t>
            </a:r>
          </a:p>
          <a:p>
            <a:pPr marL="119063" indent="-119063">
              <a:buNone/>
            </a:pPr>
            <a:endParaRPr lang="en-US" dirty="0" smtClean="0"/>
          </a:p>
          <a:p>
            <a:pPr marL="119063" indent="-119063"/>
            <a:endParaRPr lang="en-US" dirty="0" smtClean="0"/>
          </a:p>
        </p:txBody>
      </p:sp>
      <p:sp>
        <p:nvSpPr>
          <p:cNvPr id="172" name="TextBox 171"/>
          <p:cNvSpPr txBox="1"/>
          <p:nvPr/>
        </p:nvSpPr>
        <p:spPr>
          <a:xfrm>
            <a:off x="30234570" y="11720945"/>
            <a:ext cx="2671949" cy="1015663"/>
          </a:xfrm>
          <a:prstGeom prst="rect">
            <a:avLst/>
          </a:prstGeom>
          <a:noFill/>
        </p:spPr>
        <p:txBody>
          <a:bodyPr wrap="square" rtlCol="0">
            <a:spAutoFit/>
          </a:bodyPr>
          <a:lstStyle/>
          <a:p>
            <a:pPr>
              <a:buNone/>
            </a:pPr>
            <a:r>
              <a:rPr lang="en-US" sz="1200" dirty="0" smtClean="0"/>
              <a:t>Carbonization was used to condition the walls for the cases shown. Carbon was the dominant impurity, but may not have been fully ionized throughout the plasma.</a:t>
            </a:r>
            <a:endParaRPr lang="en-US" sz="1200" dirty="0"/>
          </a:p>
        </p:txBody>
      </p:sp>
      <p:grpSp>
        <p:nvGrpSpPr>
          <p:cNvPr id="101" name="Group 100"/>
          <p:cNvGrpSpPr/>
          <p:nvPr/>
        </p:nvGrpSpPr>
        <p:grpSpPr>
          <a:xfrm>
            <a:off x="15268353" y="10108891"/>
            <a:ext cx="3148667" cy="2554485"/>
            <a:chOff x="15611807" y="10169128"/>
            <a:chExt cx="2679361" cy="2243554"/>
          </a:xfrm>
        </p:grpSpPr>
        <p:grpSp>
          <p:nvGrpSpPr>
            <p:cNvPr id="255" name="Group 254"/>
            <p:cNvGrpSpPr/>
            <p:nvPr/>
          </p:nvGrpSpPr>
          <p:grpSpPr>
            <a:xfrm>
              <a:off x="15611807" y="10169128"/>
              <a:ext cx="2679361" cy="2243554"/>
              <a:chOff x="12350427" y="9280524"/>
              <a:chExt cx="2679361" cy="2243554"/>
            </a:xfrm>
          </p:grpSpPr>
          <p:grpSp>
            <p:nvGrpSpPr>
              <p:cNvPr id="200" name="Group 199"/>
              <p:cNvGrpSpPr/>
              <p:nvPr/>
            </p:nvGrpSpPr>
            <p:grpSpPr>
              <a:xfrm>
                <a:off x="12362788" y="9280524"/>
                <a:ext cx="2667000" cy="2243554"/>
                <a:chOff x="19278600" y="3352800"/>
                <a:chExt cx="2667000" cy="2243554"/>
              </a:xfrm>
            </p:grpSpPr>
            <p:pic>
              <p:nvPicPr>
                <p:cNvPr id="201" name="Picture 92"/>
                <p:cNvPicPr>
                  <a:picLocks noChangeAspect="1" noChangeArrowheads="1"/>
                </p:cNvPicPr>
                <p:nvPr/>
              </p:nvPicPr>
              <p:blipFill>
                <a:blip r:embed="rId24" cstate="print"/>
                <a:srcRect/>
                <a:stretch>
                  <a:fillRect/>
                </a:stretch>
              </p:blipFill>
              <p:spPr bwMode="auto">
                <a:xfrm>
                  <a:off x="19278600" y="3511923"/>
                  <a:ext cx="2667000" cy="2000250"/>
                </a:xfrm>
                <a:prstGeom prst="rect">
                  <a:avLst/>
                </a:prstGeom>
                <a:noFill/>
                <a:ln w="9525">
                  <a:noFill/>
                  <a:miter lim="800000"/>
                  <a:headEnd/>
                  <a:tailEnd/>
                </a:ln>
                <a:effectLst/>
              </p:spPr>
            </p:pic>
            <p:cxnSp>
              <p:nvCxnSpPr>
                <p:cNvPr id="206" name="Straight Arrow Connector 205"/>
                <p:cNvCxnSpPr>
                  <a:endCxn id="210" idx="2"/>
                </p:cNvCxnSpPr>
                <p:nvPr/>
              </p:nvCxnSpPr>
              <p:spPr bwMode="auto">
                <a:xfrm flipV="1">
                  <a:off x="20401429" y="4388920"/>
                  <a:ext cx="390526" cy="375823"/>
                </a:xfrm>
                <a:prstGeom prst="straightConnector1">
                  <a:avLst/>
                </a:prstGeom>
                <a:noFill/>
                <a:ln w="25400" cap="flat" cmpd="sng" algn="ctr">
                  <a:solidFill>
                    <a:schemeClr val="tx1"/>
                  </a:solidFill>
                  <a:prstDash val="solid"/>
                  <a:round/>
                  <a:headEnd type="none" w="med" len="med"/>
                  <a:tailEnd type="arrow"/>
                </a:ln>
                <a:effectLst/>
              </p:spPr>
            </p:cxnSp>
            <p:cxnSp>
              <p:nvCxnSpPr>
                <p:cNvPr id="208" name="Straight Arrow Connector 207"/>
                <p:cNvCxnSpPr/>
                <p:nvPr/>
              </p:nvCxnSpPr>
              <p:spPr bwMode="auto">
                <a:xfrm rot="10800000">
                  <a:off x="20525255" y="4221818"/>
                  <a:ext cx="209550" cy="185736"/>
                </a:xfrm>
                <a:prstGeom prst="straightConnector1">
                  <a:avLst/>
                </a:prstGeom>
                <a:noFill/>
                <a:ln w="25400" cap="flat" cmpd="sng" algn="ctr">
                  <a:solidFill>
                    <a:schemeClr val="tx1"/>
                  </a:solidFill>
                  <a:prstDash val="solid"/>
                  <a:round/>
                  <a:headEnd type="none" w="med" len="med"/>
                  <a:tailEnd type="arrow"/>
                </a:ln>
                <a:effectLst/>
              </p:spPr>
            </p:cxnSp>
            <p:cxnSp>
              <p:nvCxnSpPr>
                <p:cNvPr id="209" name="Straight Arrow Connector 208"/>
                <p:cNvCxnSpPr/>
                <p:nvPr/>
              </p:nvCxnSpPr>
              <p:spPr bwMode="auto">
                <a:xfrm rot="5400000" flipH="1" flipV="1">
                  <a:off x="20201405" y="4412317"/>
                  <a:ext cx="542925" cy="161925"/>
                </a:xfrm>
                <a:prstGeom prst="straightConnector1">
                  <a:avLst/>
                </a:prstGeom>
                <a:noFill/>
                <a:ln w="25400" cap="flat" cmpd="sng" algn="ctr">
                  <a:solidFill>
                    <a:schemeClr val="tx1"/>
                  </a:solidFill>
                  <a:prstDash val="solid"/>
                  <a:round/>
                  <a:headEnd type="none" w="med" len="med"/>
                  <a:tailEnd type="arrow"/>
                </a:ln>
                <a:effectLst/>
              </p:spPr>
            </p:cxnSp>
            <p:sp>
              <p:nvSpPr>
                <p:cNvPr id="210" name="TextBox 209"/>
                <p:cNvSpPr txBox="1"/>
                <p:nvPr/>
              </p:nvSpPr>
              <p:spPr>
                <a:xfrm>
                  <a:off x="20553830" y="4050366"/>
                  <a:ext cx="476250" cy="338554"/>
                </a:xfrm>
                <a:prstGeom prst="rect">
                  <a:avLst/>
                </a:prstGeom>
                <a:noFill/>
              </p:spPr>
              <p:txBody>
                <a:bodyPr wrap="square" rtlCol="0">
                  <a:spAutoFit/>
                </a:bodyPr>
                <a:lstStyle/>
                <a:p>
                  <a:pPr>
                    <a:buNone/>
                  </a:pPr>
                  <a:r>
                    <a:rPr lang="en-US" b="1" dirty="0" smtClean="0"/>
                    <a:t>V</a:t>
                  </a:r>
                  <a:r>
                    <a:rPr lang="en-US" baseline="-25000" dirty="0" smtClean="0"/>
                    <a:t>┴</a:t>
                  </a:r>
                  <a:endParaRPr lang="en-US" baseline="30000" dirty="0"/>
                </a:p>
              </p:txBody>
            </p:sp>
            <p:sp>
              <p:nvSpPr>
                <p:cNvPr id="215" name="TextBox 214"/>
                <p:cNvSpPr txBox="1"/>
                <p:nvPr/>
              </p:nvSpPr>
              <p:spPr>
                <a:xfrm>
                  <a:off x="20204672" y="4371496"/>
                  <a:ext cx="619125" cy="338554"/>
                </a:xfrm>
                <a:prstGeom prst="rect">
                  <a:avLst/>
                </a:prstGeom>
                <a:noFill/>
              </p:spPr>
              <p:txBody>
                <a:bodyPr wrap="square" rtlCol="0">
                  <a:spAutoFit/>
                </a:bodyPr>
                <a:lstStyle/>
                <a:p>
                  <a:pPr>
                    <a:buNone/>
                  </a:pPr>
                  <a:r>
                    <a:rPr lang="en-US" b="1" dirty="0" smtClean="0"/>
                    <a:t>V</a:t>
                  </a:r>
                  <a:endParaRPr lang="en-US" b="1" baseline="30000" dirty="0"/>
                </a:p>
              </p:txBody>
            </p:sp>
            <p:sp>
              <p:nvSpPr>
                <p:cNvPr id="227" name="TextBox 226"/>
                <p:cNvSpPr txBox="1"/>
                <p:nvPr/>
              </p:nvSpPr>
              <p:spPr>
                <a:xfrm>
                  <a:off x="20515729" y="4564716"/>
                  <a:ext cx="733425" cy="338554"/>
                </a:xfrm>
                <a:prstGeom prst="rect">
                  <a:avLst/>
                </a:prstGeom>
                <a:noFill/>
              </p:spPr>
              <p:txBody>
                <a:bodyPr wrap="square" rtlCol="0">
                  <a:spAutoFit/>
                </a:bodyPr>
                <a:lstStyle/>
                <a:p>
                  <a:pPr>
                    <a:buNone/>
                  </a:pPr>
                  <a:r>
                    <a:rPr lang="en-US" b="1" dirty="0" smtClean="0"/>
                    <a:t>V</a:t>
                  </a:r>
                  <a:r>
                    <a:rPr lang="en-US" b="1" baseline="-25000" dirty="0" smtClean="0"/>
                    <a:t>||</a:t>
                  </a:r>
                  <a:endParaRPr lang="en-US" b="1" baseline="30000" dirty="0"/>
                </a:p>
              </p:txBody>
            </p:sp>
            <p:sp>
              <p:nvSpPr>
                <p:cNvPr id="229" name="TextBox 228"/>
                <p:cNvSpPr txBox="1"/>
                <p:nvPr/>
              </p:nvSpPr>
              <p:spPr>
                <a:xfrm>
                  <a:off x="20201406" y="5257800"/>
                  <a:ext cx="771524" cy="338554"/>
                </a:xfrm>
                <a:prstGeom prst="rect">
                  <a:avLst/>
                </a:prstGeom>
                <a:noFill/>
              </p:spPr>
              <p:txBody>
                <a:bodyPr wrap="square" rtlCol="0">
                  <a:spAutoFit/>
                </a:bodyPr>
                <a:lstStyle/>
                <a:p>
                  <a:pPr>
                    <a:buNone/>
                  </a:pPr>
                  <a:r>
                    <a:rPr lang="el-GR" dirty="0" smtClean="0"/>
                    <a:t>ζ</a:t>
                  </a:r>
                  <a:r>
                    <a:rPr lang="en-US" baseline="-25000" dirty="0" smtClean="0"/>
                    <a:t>Boozer</a:t>
                  </a:r>
                  <a:r>
                    <a:rPr lang="en-US" dirty="0" smtClean="0"/>
                    <a:t> </a:t>
                  </a:r>
                  <a:endParaRPr lang="en-US" dirty="0"/>
                </a:p>
              </p:txBody>
            </p:sp>
            <p:sp>
              <p:nvSpPr>
                <p:cNvPr id="230" name="TextBox 229"/>
                <p:cNvSpPr txBox="1"/>
                <p:nvPr/>
              </p:nvSpPr>
              <p:spPr>
                <a:xfrm>
                  <a:off x="19449905" y="3352800"/>
                  <a:ext cx="2425564" cy="338554"/>
                </a:xfrm>
                <a:prstGeom prst="rect">
                  <a:avLst/>
                </a:prstGeom>
                <a:noFill/>
              </p:spPr>
              <p:txBody>
                <a:bodyPr wrap="square" rtlCol="0">
                  <a:spAutoFit/>
                </a:bodyPr>
                <a:lstStyle/>
                <a:p>
                  <a:pPr>
                    <a:buNone/>
                  </a:pPr>
                  <a:r>
                    <a:rPr lang="en-US" dirty="0" smtClean="0"/>
                    <a:t>|B| and Velocity in HSX</a:t>
                  </a:r>
                  <a:endParaRPr lang="en-US" dirty="0"/>
                </a:p>
              </p:txBody>
            </p:sp>
          </p:grpSp>
          <p:sp>
            <p:nvSpPr>
              <p:cNvPr id="308" name="Rectangle 307"/>
              <p:cNvSpPr/>
              <p:nvPr/>
            </p:nvSpPr>
            <p:spPr>
              <a:xfrm rot="16200000">
                <a:off x="12154860" y="10141064"/>
                <a:ext cx="729687" cy="338554"/>
              </a:xfrm>
              <a:prstGeom prst="rect">
                <a:avLst/>
              </a:prstGeom>
            </p:spPr>
            <p:txBody>
              <a:bodyPr wrap="none">
                <a:spAutoFit/>
              </a:bodyPr>
              <a:lstStyle/>
              <a:p>
                <a:pPr>
                  <a:buNone/>
                </a:pPr>
                <a:r>
                  <a:rPr lang="el-GR" dirty="0" smtClean="0"/>
                  <a:t>θ</a:t>
                </a:r>
                <a:r>
                  <a:rPr lang="en-US" baseline="-25000" dirty="0" smtClean="0"/>
                  <a:t>Boozer</a:t>
                </a:r>
                <a:endParaRPr lang="en-US" baseline="-25000" dirty="0"/>
              </a:p>
            </p:txBody>
          </p:sp>
        </p:grpSp>
        <p:cxnSp>
          <p:nvCxnSpPr>
            <p:cNvPr id="141" name="Straight Arrow Connector 140"/>
            <p:cNvCxnSpPr/>
            <p:nvPr/>
          </p:nvCxnSpPr>
          <p:spPr bwMode="auto">
            <a:xfrm rot="5400000" flipH="1" flipV="1">
              <a:off x="16299180" y="11803380"/>
              <a:ext cx="224790" cy="217170"/>
            </a:xfrm>
            <a:prstGeom prst="straightConnector1">
              <a:avLst/>
            </a:prstGeom>
            <a:noFill/>
            <a:ln w="25400" cap="flat" cmpd="sng" algn="ctr">
              <a:solidFill>
                <a:schemeClr val="tx1"/>
              </a:solidFill>
              <a:prstDash val="solid"/>
              <a:round/>
              <a:headEnd type="none" w="med" len="med"/>
              <a:tailEnd type="arrow"/>
            </a:ln>
            <a:effectLst/>
          </p:spPr>
        </p:cxnSp>
      </p:grpSp>
      <p:pic>
        <p:nvPicPr>
          <p:cNvPr id="1126" name="Picture 102"/>
          <p:cNvPicPr>
            <a:picLocks noChangeAspect="1" noChangeArrowheads="1"/>
          </p:cNvPicPr>
          <p:nvPr/>
        </p:nvPicPr>
        <p:blipFill>
          <a:blip r:embed="rId25" cstate="print"/>
          <a:srcRect t="1367" r="5684"/>
          <a:stretch>
            <a:fillRect/>
          </a:stretch>
        </p:blipFill>
        <p:spPr bwMode="auto">
          <a:xfrm>
            <a:off x="17978985" y="5805578"/>
            <a:ext cx="3231221" cy="2519308"/>
          </a:xfrm>
          <a:prstGeom prst="rect">
            <a:avLst/>
          </a:prstGeom>
          <a:noFill/>
          <a:ln w="9525">
            <a:noFill/>
            <a:miter lim="800000"/>
            <a:headEnd/>
            <a:tailEnd/>
          </a:ln>
        </p:spPr>
      </p:pic>
      <p:sp>
        <p:nvSpPr>
          <p:cNvPr id="104" name="TextBox 103"/>
          <p:cNvSpPr txBox="1"/>
          <p:nvPr/>
        </p:nvSpPr>
        <p:spPr>
          <a:xfrm>
            <a:off x="20823195" y="14032252"/>
            <a:ext cx="394132" cy="230832"/>
          </a:xfrm>
          <a:prstGeom prst="rect">
            <a:avLst/>
          </a:prstGeom>
          <a:noFill/>
        </p:spPr>
        <p:txBody>
          <a:bodyPr wrap="square" rtlCol="0">
            <a:spAutoFit/>
          </a:bodyPr>
          <a:lstStyle/>
          <a:p>
            <a:pPr>
              <a:buNone/>
            </a:pPr>
            <a:r>
              <a:rPr lang="en-US" sz="900" dirty="0" smtClean="0"/>
              <a:t>H</a:t>
            </a:r>
            <a:r>
              <a:rPr lang="en-US" sz="900" baseline="30000" dirty="0" smtClean="0"/>
              <a:t>+</a:t>
            </a:r>
            <a:endParaRPr lang="en-US" sz="900" dirty="0"/>
          </a:p>
        </p:txBody>
      </p:sp>
      <p:sp>
        <p:nvSpPr>
          <p:cNvPr id="105" name="TextBox 104"/>
          <p:cNvSpPr txBox="1"/>
          <p:nvPr/>
        </p:nvSpPr>
        <p:spPr>
          <a:xfrm>
            <a:off x="16083726" y="12044310"/>
            <a:ext cx="607325" cy="338554"/>
          </a:xfrm>
          <a:prstGeom prst="rect">
            <a:avLst/>
          </a:prstGeom>
          <a:noFill/>
        </p:spPr>
        <p:txBody>
          <a:bodyPr wrap="square" rtlCol="0">
            <a:spAutoFit/>
          </a:bodyPr>
          <a:lstStyle/>
          <a:p>
            <a:pPr>
              <a:buNone/>
            </a:pPr>
            <a:r>
              <a:rPr lang="en-US" dirty="0" smtClean="0"/>
              <a:t>B</a:t>
            </a:r>
            <a:endParaRPr lang="en-US" dirty="0"/>
          </a:p>
        </p:txBody>
      </p:sp>
      <p:sp>
        <p:nvSpPr>
          <p:cNvPr id="107" name="Rectangle 106"/>
          <p:cNvSpPr/>
          <p:nvPr/>
        </p:nvSpPr>
        <p:spPr>
          <a:xfrm>
            <a:off x="225639" y="11178303"/>
            <a:ext cx="16459200" cy="634020"/>
          </a:xfrm>
          <a:prstGeom prst="rect">
            <a:avLst/>
          </a:prstGeom>
        </p:spPr>
        <p:txBody>
          <a:bodyPr>
            <a:spAutoFit/>
          </a:bodyPr>
          <a:lstStyle/>
          <a:p>
            <a:pPr marL="107950" indent="-107950">
              <a:buNone/>
            </a:pPr>
            <a:r>
              <a:rPr lang="en-US" dirty="0" smtClean="0"/>
              <a:t>determine by the two velocity measurements</a:t>
            </a:r>
          </a:p>
          <a:p>
            <a:pPr marL="107950" indent="-107950">
              <a:buFont typeface="Arial" pitchFamily="34" charset="0"/>
              <a:buChar char="•"/>
            </a:pPr>
            <a:endParaRPr lang="en-US" dirty="0" smtClean="0"/>
          </a:p>
        </p:txBody>
      </p:sp>
      <p:sp>
        <p:nvSpPr>
          <p:cNvPr id="148" name="Text Box 177"/>
          <p:cNvSpPr txBox="1">
            <a:spLocks noChangeArrowheads="1"/>
          </p:cNvSpPr>
          <p:nvPr/>
        </p:nvSpPr>
        <p:spPr bwMode="auto">
          <a:xfrm>
            <a:off x="18735991" y="5641281"/>
            <a:ext cx="2085825" cy="276999"/>
          </a:xfrm>
          <a:prstGeom prst="rect">
            <a:avLst/>
          </a:prstGeom>
          <a:noFill/>
          <a:ln w="9525">
            <a:noFill/>
            <a:miter lim="800000"/>
            <a:headEnd/>
            <a:tailEnd/>
          </a:ln>
          <a:effectLst/>
        </p:spPr>
        <p:txBody>
          <a:bodyPr wrap="square">
            <a:spAutoFit/>
          </a:bodyPr>
          <a:lstStyle/>
          <a:p>
            <a:pPr marL="119063" indent="-119063">
              <a:spcBef>
                <a:spcPct val="20000"/>
              </a:spcBef>
              <a:buNone/>
            </a:pPr>
            <a:r>
              <a:rPr lang="en-US" sz="1200" dirty="0" smtClean="0"/>
              <a:t>Calculated Particle Flux</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1" fontAlgn="base" latinLnBrk="0" hangingPunct="1">
          <a:lnSpc>
            <a:spcPct val="100000"/>
          </a:lnSpc>
          <a:spcBef>
            <a:spcPct val="20000"/>
          </a:spcBef>
          <a:spcAft>
            <a:spcPct val="0"/>
          </a:spcAft>
          <a:buClrTx/>
          <a:buSzTx/>
          <a:buFontTx/>
          <a:buChar char="•"/>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1" fontAlgn="base" latinLnBrk="0" hangingPunct="1">
          <a:lnSpc>
            <a:spcPct val="100000"/>
          </a:lnSpc>
          <a:spcBef>
            <a:spcPct val="20000"/>
          </a:spcBef>
          <a:spcAft>
            <a:spcPct val="0"/>
          </a:spcAft>
          <a:buClrTx/>
          <a:buSzTx/>
          <a:buFontTx/>
          <a:buChar char="•"/>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24220</TotalTime>
  <Words>1518</Words>
  <Application>Microsoft Office PowerPoint</Application>
  <PresentationFormat>Custom</PresentationFormat>
  <Paragraphs>107</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Default Design</vt:lpstr>
      <vt:lpstr>Equation</vt:lpstr>
      <vt:lpstr>Slide 1</vt:lpstr>
    </vt:vector>
  </TitlesOfParts>
  <Company>HSX</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WalterG</dc:creator>
  <cp:lastModifiedBy>Alexis Briesemeister</cp:lastModifiedBy>
  <cp:revision>949</cp:revision>
  <dcterms:created xsi:type="dcterms:W3CDTF">2005-10-11T17:07:47Z</dcterms:created>
  <dcterms:modified xsi:type="dcterms:W3CDTF">2010-11-05T23:51:15Z</dcterms:modified>
</cp:coreProperties>
</file>