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325" r:id="rId2"/>
    <p:sldId id="266" r:id="rId3"/>
    <p:sldId id="345" r:id="rId4"/>
    <p:sldId id="288" r:id="rId5"/>
    <p:sldId id="339" r:id="rId6"/>
    <p:sldId id="274" r:id="rId7"/>
    <p:sldId id="256" r:id="rId8"/>
    <p:sldId id="328" r:id="rId9"/>
    <p:sldId id="257" r:id="rId10"/>
    <p:sldId id="326" r:id="rId11"/>
    <p:sldId id="299" r:id="rId12"/>
    <p:sldId id="321" r:id="rId13"/>
    <p:sldId id="333" r:id="rId14"/>
    <p:sldId id="337" r:id="rId15"/>
    <p:sldId id="338" r:id="rId16"/>
    <p:sldId id="280" r:id="rId17"/>
    <p:sldId id="342" r:id="rId18"/>
    <p:sldId id="343" r:id="rId19"/>
    <p:sldId id="263" r:id="rId20"/>
    <p:sldId id="347" r:id="rId21"/>
    <p:sldId id="346" r:id="rId22"/>
    <p:sldId id="334" r:id="rId23"/>
    <p:sldId id="332" r:id="rId24"/>
    <p:sldId id="330" r:id="rId25"/>
    <p:sldId id="318" r:id="rId26"/>
    <p:sldId id="320" r:id="rId27"/>
    <p:sldId id="316" r:id="rId28"/>
    <p:sldId id="297" r:id="rId29"/>
    <p:sldId id="283" r:id="rId30"/>
    <p:sldId id="309" r:id="rId31"/>
    <p:sldId id="300" r:id="rId32"/>
    <p:sldId id="306" r:id="rId33"/>
    <p:sldId id="341" r:id="rId34"/>
    <p:sldId id="329" r:id="rId3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6600FF"/>
    <a:srgbClr val="AC0488"/>
    <a:srgbClr val="009612"/>
    <a:srgbClr val="00B015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0" autoAdjust="0"/>
    <p:restoredTop sz="73691" autoAdjust="0"/>
  </p:normalViewPr>
  <p:slideViewPr>
    <p:cSldViewPr snapToGrid="0">
      <p:cViewPr>
        <p:scale>
          <a:sx n="80" d="100"/>
          <a:sy n="80" d="100"/>
        </p:scale>
        <p:origin x="-1074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74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29" tIns="45714" rIns="91429" bIns="45714" rtlCol="0"/>
          <a:lstStyle>
            <a:lvl1pPr algn="r">
              <a:defRPr sz="1200"/>
            </a:lvl1pPr>
          </a:lstStyle>
          <a:p>
            <a:fld id="{A7BCC5A5-9BF8-422D-94E7-E8302F30CDDA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6913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4" rIns="91429" bIns="457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29" tIns="45714" rIns="91429" bIns="457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29" tIns="45714" rIns="91429" bIns="45714" rtlCol="0" anchor="b"/>
          <a:lstStyle>
            <a:lvl1pPr algn="r">
              <a:defRPr sz="1200"/>
            </a:lvl1pPr>
          </a:lstStyle>
          <a:p>
            <a:fld id="{0CE7A100-59F9-498A-A5ED-A8D147C8E3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404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966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179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6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6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510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765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2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24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242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55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03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308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2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6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67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6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6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6766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24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6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8367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997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314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03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60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09443" indent="-272863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91451" indent="-21829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28031" indent="-21829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964611" indent="-21829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01192" indent="-2182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837772" indent="-2182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274352" indent="-2182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710932" indent="-21829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F5EF29F-489B-431A-8884-3E4392A21A5A}" type="slidenum">
              <a:rPr lang="en-US" smtClean="0"/>
              <a:pPr eaLnBrk="1" hangingPunct="1"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0357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1747" indent="-231747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4601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586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60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6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4705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471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7A100-59F9-498A-A5ED-A8D147C8E3F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24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026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2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29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96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001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4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5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98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197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91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41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B3CA-2F81-4DFB-91B4-708BA8349B3E}" type="datetimeFigureOut">
              <a:rPr lang="en-US" smtClean="0"/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386BE-5824-4D14-9C22-3298CE50B59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366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13" y="6073775"/>
            <a:ext cx="763587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qhs"/>
          <p:cNvPicPr>
            <a:picLocks noChangeAspect="1" noChangeArrowheads="1"/>
          </p:cNvPicPr>
          <p:nvPr userDrawn="1"/>
        </p:nvPicPr>
        <p:blipFill rotWithShape="1">
          <a:blip r:embed="rId14" cstate="print"/>
          <a:srcRect l="16170" t="1" r="23078" b="6736"/>
          <a:stretch/>
        </p:blipFill>
        <p:spPr bwMode="auto">
          <a:xfrm>
            <a:off x="0" y="6087424"/>
            <a:ext cx="785044" cy="770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7741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png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1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1.png"/><Relationship Id="rId5" Type="http://schemas.openxmlformats.org/officeDocument/2006/relationships/image" Target="../media/image19.wmf"/><Relationship Id="rId10" Type="http://schemas.openxmlformats.org/officeDocument/2006/relationships/image" Target="../media/image21.wmf"/><Relationship Id="rId4" Type="http://schemas.openxmlformats.org/officeDocument/2006/relationships/oleObject" Target="../embeddings/oleObject3.bin"/><Relationship Id="rId9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1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.png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0.png"/><Relationship Id="rId11" Type="http://schemas.openxmlformats.org/officeDocument/2006/relationships/image" Target="../media/image20.wmf"/><Relationship Id="rId10" Type="http://schemas.openxmlformats.org/officeDocument/2006/relationships/oleObject" Target="../embeddings/oleObject8.bin"/><Relationship Id="rId4" Type="http://schemas.openxmlformats.org/officeDocument/2006/relationships/image" Target="../media/image28.png"/><Relationship Id="rId9" Type="http://schemas.openxmlformats.org/officeDocument/2006/relationships/image" Target="../media/image19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0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3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36.wmf"/><Relationship Id="rId5" Type="http://schemas.openxmlformats.org/officeDocument/2006/relationships/image" Target="../media/image33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3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emf"/><Relationship Id="rId5" Type="http://schemas.openxmlformats.org/officeDocument/2006/relationships/image" Target="../media/image40.wmf"/><Relationship Id="rId4" Type="http://schemas.openxmlformats.org/officeDocument/2006/relationships/oleObject" Target="../embeddings/oleObject15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10.png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ng"/><Relationship Id="rId3" Type="http://schemas.openxmlformats.org/officeDocument/2006/relationships/image" Target="../media/image45.png"/><Relationship Id="rId7" Type="http://schemas.openxmlformats.org/officeDocument/2006/relationships/image" Target="../media/image41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9.png"/><Relationship Id="rId7" Type="http://schemas.openxmlformats.org/officeDocument/2006/relationships/image" Target="../media/image48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450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6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045" y="1372071"/>
            <a:ext cx="3179116" cy="257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 Flows Move Primarily Along the Helical Direction of Symmetry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9906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2030" y="4540101"/>
            <a:ext cx="7942119" cy="2286000"/>
          </a:xfrm>
        </p:spPr>
        <p:txBody>
          <a:bodyPr>
            <a:normAutofit lnSpcReduction="10000"/>
          </a:bodyPr>
          <a:lstStyle/>
          <a:p>
            <a:pPr marL="166688" indent="-166688"/>
            <a:r>
              <a:rPr lang="en-US" sz="2800" dirty="0" smtClean="0"/>
              <a:t>Geometric factors are used to relate the measured velocities to the average flow in the symmetry and cross symmetry directions</a:t>
            </a:r>
            <a:r>
              <a:rPr lang="en-US" sz="2800" dirty="0"/>
              <a:t> </a:t>
            </a:r>
            <a:r>
              <a:rPr lang="en-US" sz="2800" dirty="0" smtClean="0"/>
              <a:t>within the view</a:t>
            </a:r>
          </a:p>
          <a:p>
            <a:pPr marL="166688" indent="-166688"/>
            <a:r>
              <a:rPr lang="en-US" sz="2800" dirty="0" smtClean="0"/>
              <a:t>Near the axis the flow direction change significantly across the beam/view volume</a:t>
            </a:r>
          </a:p>
          <a:p>
            <a:pPr marL="166688" indent="-166688"/>
            <a:endParaRPr lang="en-US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32"/>
          <a:stretch/>
        </p:blipFill>
        <p:spPr bwMode="auto">
          <a:xfrm>
            <a:off x="116958" y="1457575"/>
            <a:ext cx="3354842" cy="236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6872190" y="934115"/>
            <a:ext cx="2705621" cy="3564813"/>
            <a:chOff x="28817422" y="9220507"/>
            <a:chExt cx="2705621" cy="3564813"/>
          </a:xfrm>
        </p:grpSpPr>
        <p:grpSp>
          <p:nvGrpSpPr>
            <p:cNvPr id="11" name="Group 10"/>
            <p:cNvGrpSpPr/>
            <p:nvPr/>
          </p:nvGrpSpPr>
          <p:grpSpPr>
            <a:xfrm>
              <a:off x="28817422" y="9566382"/>
              <a:ext cx="1444632" cy="3218938"/>
              <a:chOff x="28817422" y="9566382"/>
              <a:chExt cx="1444632" cy="3218938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5"/>
              <a:srcRect l="37679" t="59926" r="44942" b="17946"/>
              <a:stretch/>
            </p:blipFill>
            <p:spPr bwMode="auto">
              <a:xfrm>
                <a:off x="28817422" y="9566382"/>
                <a:ext cx="1444632" cy="3218938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6" name="Rectangle 15"/>
              <p:cNvSpPr/>
              <p:nvPr/>
            </p:nvSpPr>
            <p:spPr bwMode="auto">
              <a:xfrm>
                <a:off x="28874572" y="11163969"/>
                <a:ext cx="1072027" cy="144289"/>
              </a:xfrm>
              <a:prstGeom prst="rect">
                <a:avLst/>
              </a:prstGeom>
              <a:solidFill>
                <a:srgbClr val="00FF00">
                  <a:alpha val="35000"/>
                </a:srgb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457200" marR="0" indent="-45720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>
                <a:off x="28881238" y="11308258"/>
                <a:ext cx="1065361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28874572" y="11175852"/>
                <a:ext cx="1072027" cy="0"/>
              </a:xfrm>
              <a:prstGeom prst="line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12" name="Right Arrow 11"/>
            <p:cNvSpPr/>
            <p:nvPr/>
          </p:nvSpPr>
          <p:spPr bwMode="auto">
            <a:xfrm flipH="1">
              <a:off x="29886782" y="11149478"/>
              <a:ext cx="273672" cy="188594"/>
            </a:xfrm>
            <a:prstGeom prst="rightArrow">
              <a:avLst/>
            </a:prstGeom>
            <a:solidFill>
              <a:srgbClr val="00FF00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457200" marR="0" indent="-4572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932242" y="9220507"/>
              <a:ext cx="25908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Neutral Beam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102898" y="10687696"/>
              <a:ext cx="11047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000" dirty="0" smtClean="0"/>
                <a:t>Typical</a:t>
              </a:r>
            </a:p>
            <a:p>
              <a:pPr>
                <a:buNone/>
              </a:pPr>
              <a:r>
                <a:rPr lang="en-US" sz="2000" dirty="0" err="1" smtClean="0"/>
                <a:t>Poloidal</a:t>
              </a:r>
              <a:endParaRPr lang="en-US" sz="2000" dirty="0" smtClean="0"/>
            </a:p>
            <a:p>
              <a:pPr>
                <a:buNone/>
              </a:pPr>
              <a:r>
                <a:rPr lang="en-US" sz="2000" dirty="0" smtClean="0"/>
                <a:t>View</a:t>
              </a:r>
            </a:p>
            <a:p>
              <a:pPr>
                <a:buNone/>
              </a:pPr>
              <a:r>
                <a:rPr lang="en-US" sz="2000" dirty="0" smtClean="0"/>
                <a:t>Volume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32030" y="1831526"/>
            <a:ext cx="18894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15"/>
                </a:solidFill>
              </a:rPr>
              <a:t>“</a:t>
            </a:r>
            <a:r>
              <a:rPr lang="en-US" dirty="0" err="1" smtClean="0">
                <a:solidFill>
                  <a:srgbClr val="00B015"/>
                </a:solidFill>
              </a:rPr>
              <a:t>Toroidal</a:t>
            </a:r>
            <a:r>
              <a:rPr lang="en-US" dirty="0" smtClean="0">
                <a:solidFill>
                  <a:srgbClr val="00B015"/>
                </a:solidFill>
              </a:rPr>
              <a:t>” Views</a:t>
            </a:r>
            <a:endParaRPr lang="en-US" dirty="0">
              <a:solidFill>
                <a:srgbClr val="00B015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4430" y="2801594"/>
            <a:ext cx="18894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AC0488"/>
                </a:solidFill>
              </a:rPr>
              <a:t>“</a:t>
            </a:r>
            <a:r>
              <a:rPr lang="en-US" dirty="0" err="1" smtClean="0">
                <a:solidFill>
                  <a:srgbClr val="AC0488"/>
                </a:solidFill>
              </a:rPr>
              <a:t>Poloidal</a:t>
            </a:r>
            <a:r>
              <a:rPr lang="en-US" dirty="0" smtClean="0">
                <a:solidFill>
                  <a:srgbClr val="AC0488"/>
                </a:solidFill>
              </a:rPr>
              <a:t>” Views</a:t>
            </a:r>
            <a:endParaRPr lang="en-US" dirty="0">
              <a:solidFill>
                <a:srgbClr val="AC048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" y="1207126"/>
            <a:ext cx="321103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Velocity Measured By Each View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724973" y="973414"/>
            <a:ext cx="321103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Velocity Along and Across the Symmetry Direction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232295" y="2073349"/>
            <a:ext cx="689361" cy="7191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Arrow 2"/>
          <p:cNvSpPr/>
          <p:nvPr/>
        </p:nvSpPr>
        <p:spPr>
          <a:xfrm>
            <a:off x="7246961" y="1279990"/>
            <a:ext cx="333897" cy="29646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886200"/>
            <a:ext cx="8382000" cy="2895601"/>
          </a:xfrm>
        </p:spPr>
        <p:txBody>
          <a:bodyPr>
            <a:noAutofit/>
          </a:bodyPr>
          <a:lstStyle/>
          <a:p>
            <a:pPr marL="112713" indent="-112713"/>
            <a:r>
              <a:rPr lang="en-US" sz="2400" dirty="0" smtClean="0">
                <a:latin typeface="Arial" pitchFamily="34" charset="0"/>
                <a:cs typeface="Arial" pitchFamily="34" charset="0"/>
              </a:rPr>
              <a:t>30keV, 4Amp, 3ms hydrogen neutral beam is fired radially</a:t>
            </a:r>
          </a:p>
          <a:p>
            <a:pPr marL="112713" indent="-112713"/>
            <a:r>
              <a:rPr lang="en-US" sz="2400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+6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ions charge exchange with the neutral beam</a:t>
            </a:r>
          </a:p>
          <a:p>
            <a:pPr marL="112713" indent="-112713"/>
            <a:r>
              <a:rPr lang="en-US" sz="2400" dirty="0" smtClean="0">
                <a:latin typeface="Arial" pitchFamily="34" charset="0"/>
                <a:cs typeface="Arial" pitchFamily="34" charset="0"/>
              </a:rPr>
              <a:t>529nm light from the C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+5</a:t>
            </a:r>
            <a:r>
              <a:rPr lang="en-US" sz="24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ions is collected</a:t>
            </a:r>
          </a:p>
          <a:p>
            <a:pPr marL="112713" indent="-112713"/>
            <a:r>
              <a:rPr lang="en-US" sz="2400" dirty="0" smtClean="0">
                <a:latin typeface="Arial" pitchFamily="34" charset="0"/>
                <a:cs typeface="Arial" pitchFamily="34" charset="0"/>
              </a:rPr>
              <a:t>Two 0.75m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imaging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Czerny-Turner spectrometers with electron multiplying 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ccds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image the spectra</a:t>
            </a:r>
          </a:p>
          <a:p>
            <a:pPr marL="112713" indent="-112713"/>
            <a:r>
              <a:rPr lang="en-US" sz="2400" dirty="0" smtClean="0">
                <a:latin typeface="Arial" pitchFamily="34" charset="0"/>
                <a:cs typeface="Arial" pitchFamily="34" charset="0"/>
              </a:rPr>
              <a:t>Frames integrated for 5ms are taken before, during and after the beam fires</a:t>
            </a:r>
          </a:p>
          <a:p>
            <a:pPr marL="112713" indent="-112713"/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76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00FF"/>
                </a:solidFill>
              </a:rPr>
              <a:t>Charge Exchange Recombination Spectroscopy (CHERS) On HSX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0668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7543801" y="1066800"/>
            <a:ext cx="1214097" cy="2627390"/>
            <a:chOff x="28817422" y="9544696"/>
            <a:chExt cx="1444632" cy="3240624"/>
          </a:xfrm>
        </p:grpSpPr>
        <p:pic>
          <p:nvPicPr>
            <p:cNvPr id="61" name="Picture 60"/>
            <p:cNvPicPr>
              <a:picLocks noChangeAspect="1"/>
            </p:cNvPicPr>
            <p:nvPr/>
          </p:nvPicPr>
          <p:blipFill rotWithShape="1">
            <a:blip r:embed="rId3"/>
            <a:srcRect l="37679" t="59926" r="44942" b="17946"/>
            <a:stretch/>
          </p:blipFill>
          <p:spPr bwMode="auto">
            <a:xfrm>
              <a:off x="28817422" y="9566382"/>
              <a:ext cx="1444632" cy="321893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9" name="TextBox 58"/>
            <p:cNvSpPr txBox="1"/>
            <p:nvPr/>
          </p:nvSpPr>
          <p:spPr>
            <a:xfrm>
              <a:off x="29413918" y="9544696"/>
              <a:ext cx="799911" cy="720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200" dirty="0" smtClean="0"/>
                <a:t>Neutral </a:t>
              </a:r>
            </a:p>
            <a:p>
              <a:pPr>
                <a:buNone/>
              </a:pPr>
              <a:r>
                <a:rPr lang="en-US" sz="1200" dirty="0" smtClean="0"/>
                <a:t>Beam</a:t>
              </a:r>
            </a:p>
            <a:p>
              <a:pPr>
                <a:buNone/>
              </a:pPr>
              <a:r>
                <a:rPr lang="en-US" sz="1200" dirty="0" smtClean="0"/>
                <a:t>Density</a:t>
              </a:r>
              <a:endParaRPr lang="en-US" sz="1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581399" y="1163450"/>
            <a:ext cx="3576596" cy="2712570"/>
            <a:chOff x="3581399" y="1163450"/>
            <a:chExt cx="3576596" cy="2712570"/>
          </a:xfrm>
        </p:grpSpPr>
        <p:grpSp>
          <p:nvGrpSpPr>
            <p:cNvPr id="6" name="Group 5"/>
            <p:cNvGrpSpPr/>
            <p:nvPr/>
          </p:nvGrpSpPr>
          <p:grpSpPr>
            <a:xfrm>
              <a:off x="3581399" y="1163450"/>
              <a:ext cx="3576596" cy="2712570"/>
              <a:chOff x="5070257" y="9289901"/>
              <a:chExt cx="4343400" cy="3033208"/>
            </a:xfrm>
          </p:grpSpPr>
          <p:pic>
            <p:nvPicPr>
              <p:cNvPr id="7" name="Picture 6" descr="BothViewsAndHSXBlue.jpg"/>
              <p:cNvPicPr>
                <a:picLocks noChangeAspect="1"/>
              </p:cNvPicPr>
              <p:nvPr/>
            </p:nvPicPr>
            <p:blipFill>
              <a:blip r:embed="rId4" cstate="print"/>
              <a:srcRect l="19028" r="17174"/>
              <a:stretch>
                <a:fillRect/>
              </a:stretch>
            </p:blipFill>
            <p:spPr>
              <a:xfrm>
                <a:off x="5070257" y="9289901"/>
                <a:ext cx="4343400" cy="2828926"/>
              </a:xfrm>
              <a:prstGeom prst="rect">
                <a:avLst/>
              </a:prstGeom>
            </p:spPr>
          </p:pic>
          <p:sp>
            <p:nvSpPr>
              <p:cNvPr id="8" name="TextBox 29"/>
              <p:cNvSpPr txBox="1">
                <a:spLocks noChangeArrowheads="1"/>
              </p:cNvSpPr>
              <p:nvPr/>
            </p:nvSpPr>
            <p:spPr bwMode="auto">
              <a:xfrm>
                <a:off x="6273238" y="11738042"/>
                <a:ext cx="1191402" cy="58506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sz="1400" dirty="0" smtClean="0"/>
                  <a:t>“</a:t>
                </a:r>
                <a:r>
                  <a:rPr lang="en-US" sz="1400" dirty="0" err="1" smtClean="0"/>
                  <a:t>Poloidal</a:t>
                </a:r>
                <a:r>
                  <a:rPr lang="en-US" sz="1400" dirty="0" smtClean="0"/>
                  <a:t>”</a:t>
                </a:r>
              </a:p>
              <a:p>
                <a:pPr algn="ctr">
                  <a:buFontTx/>
                  <a:buNone/>
                </a:pPr>
                <a:r>
                  <a:rPr lang="en-US" sz="1400" dirty="0" smtClean="0"/>
                  <a:t>Views</a:t>
                </a:r>
                <a:endParaRPr lang="en-US" sz="1400" dirty="0"/>
              </a:p>
            </p:txBody>
          </p:sp>
          <p:cxnSp>
            <p:nvCxnSpPr>
              <p:cNvPr id="9" name="Straight Arrow Connector 8"/>
              <p:cNvCxnSpPr/>
              <p:nvPr/>
            </p:nvCxnSpPr>
            <p:spPr bwMode="auto">
              <a:xfrm rot="5400000" flipH="1" flipV="1">
                <a:off x="7351486" y="11743487"/>
                <a:ext cx="228030" cy="132338"/>
              </a:xfrm>
              <a:prstGeom prst="straightConnector1">
                <a:avLst/>
              </a:prstGeom>
              <a:ln w="38100">
                <a:solidFill>
                  <a:srgbClr val="CC00FF"/>
                </a:solidFill>
                <a:headEnd type="none" w="med" len="med"/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TextBox 43"/>
              <p:cNvSpPr txBox="1">
                <a:spLocks noChangeArrowheads="1"/>
              </p:cNvSpPr>
              <p:nvPr/>
            </p:nvSpPr>
            <p:spPr bwMode="auto">
              <a:xfrm>
                <a:off x="6458312" y="10762553"/>
                <a:ext cx="1063533" cy="58506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buFontTx/>
                  <a:buNone/>
                </a:pPr>
                <a:r>
                  <a:rPr lang="en-US" sz="1400" dirty="0"/>
                  <a:t>Neutral Beam</a:t>
                </a:r>
              </a:p>
            </p:txBody>
          </p:sp>
          <p:cxnSp>
            <p:nvCxnSpPr>
              <p:cNvPr id="13" name="Straight Arrow Connector 45"/>
              <p:cNvCxnSpPr>
                <a:cxnSpLocks noChangeShapeType="1"/>
              </p:cNvCxnSpPr>
              <p:nvPr/>
            </p:nvCxnSpPr>
            <p:spPr bwMode="auto">
              <a:xfrm>
                <a:off x="7259449" y="11139149"/>
                <a:ext cx="258299" cy="175300"/>
              </a:xfrm>
              <a:prstGeom prst="straightConnector1">
                <a:avLst/>
              </a:prstGeom>
              <a:noFill/>
              <a:ln w="38100" algn="ctr">
                <a:solidFill>
                  <a:schemeClr val="tx1"/>
                </a:solidFill>
                <a:round/>
                <a:headEnd/>
                <a:tailEnd type="arrow" w="med" len="med"/>
              </a:ln>
            </p:spPr>
          </p:cxnSp>
        </p:grpSp>
        <p:sp>
          <p:nvSpPr>
            <p:cNvPr id="38" name="TextBox 38"/>
            <p:cNvSpPr txBox="1">
              <a:spLocks noChangeArrowheads="1"/>
            </p:cNvSpPr>
            <p:nvPr/>
          </p:nvSpPr>
          <p:spPr bwMode="auto">
            <a:xfrm>
              <a:off x="5959135" y="1873934"/>
              <a:ext cx="965539" cy="52322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Tx/>
                <a:buNone/>
              </a:pPr>
              <a:r>
                <a:rPr lang="en-US" sz="1400" dirty="0" smtClean="0"/>
                <a:t>“</a:t>
              </a:r>
              <a:r>
                <a:rPr lang="en-US" sz="1400" dirty="0" err="1" smtClean="0"/>
                <a:t>Toroidal</a:t>
              </a:r>
              <a:r>
                <a:rPr lang="en-US" sz="1400" dirty="0" smtClean="0"/>
                <a:t>”</a:t>
              </a:r>
            </a:p>
            <a:p>
              <a:pPr algn="ctr">
                <a:buFontTx/>
                <a:buNone/>
              </a:pPr>
              <a:r>
                <a:rPr lang="en-US" sz="1400" dirty="0" smtClean="0"/>
                <a:t>Views</a:t>
              </a:r>
              <a:endParaRPr lang="en-US" sz="1400" dirty="0"/>
            </a:p>
          </p:txBody>
        </p:sp>
      </p:grpSp>
      <p:cxnSp>
        <p:nvCxnSpPr>
          <p:cNvPr id="43" name="Straight Arrow Connector 45"/>
          <p:cNvCxnSpPr>
            <a:cxnSpLocks noChangeShapeType="1"/>
          </p:cNvCxnSpPr>
          <p:nvPr/>
        </p:nvCxnSpPr>
        <p:spPr bwMode="auto">
          <a:xfrm flipH="1">
            <a:off x="5959136" y="2224061"/>
            <a:ext cx="136864" cy="189922"/>
          </a:xfrm>
          <a:prstGeom prst="straightConnector1">
            <a:avLst/>
          </a:prstGeom>
          <a:noFill/>
          <a:ln w="38100" algn="ctr">
            <a:solidFill>
              <a:srgbClr val="00FF00"/>
            </a:solidFill>
            <a:round/>
            <a:headEnd/>
            <a:tailEnd type="arrow" w="med" len="med"/>
          </a:ln>
        </p:spPr>
      </p:cxnSp>
      <p:grpSp>
        <p:nvGrpSpPr>
          <p:cNvPr id="17" name="Group 16"/>
          <p:cNvGrpSpPr/>
          <p:nvPr/>
        </p:nvGrpSpPr>
        <p:grpSpPr>
          <a:xfrm>
            <a:off x="-5326" y="1184712"/>
            <a:ext cx="3586727" cy="2625282"/>
            <a:chOff x="5759498" y="12498769"/>
            <a:chExt cx="3687361" cy="2491294"/>
          </a:xfrm>
        </p:grpSpPr>
        <p:pic>
          <p:nvPicPr>
            <p:cNvPr id="18" name="Picture 17" descr="BeamBothViews.JP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24599" y="12649199"/>
              <a:ext cx="3122260" cy="2340864"/>
            </a:xfrm>
            <a:prstGeom prst="rect">
              <a:avLst/>
            </a:prstGeom>
          </p:spPr>
        </p:pic>
        <p:sp>
          <p:nvSpPr>
            <p:cNvPr id="19" name="TextBox 43"/>
            <p:cNvSpPr txBox="1">
              <a:spLocks noChangeArrowheads="1"/>
            </p:cNvSpPr>
            <p:nvPr/>
          </p:nvSpPr>
          <p:spPr bwMode="auto">
            <a:xfrm>
              <a:off x="6115922" y="12498769"/>
              <a:ext cx="1126135" cy="496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Tx/>
                <a:buNone/>
              </a:pPr>
              <a:r>
                <a:rPr lang="en-US" sz="1400" dirty="0"/>
                <a:t>Neutral Beam</a:t>
              </a:r>
            </a:p>
          </p:txBody>
        </p:sp>
        <p:sp>
          <p:nvSpPr>
            <p:cNvPr id="20" name="TextBox 38"/>
            <p:cNvSpPr txBox="1">
              <a:spLocks noChangeArrowheads="1"/>
            </p:cNvSpPr>
            <p:nvPr/>
          </p:nvSpPr>
          <p:spPr bwMode="auto">
            <a:xfrm>
              <a:off x="8323232" y="13046964"/>
              <a:ext cx="1045287" cy="496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Tx/>
                <a:buNone/>
              </a:pPr>
              <a:r>
                <a:rPr lang="en-US" sz="1400" dirty="0" smtClean="0"/>
                <a:t>“</a:t>
              </a:r>
              <a:r>
                <a:rPr lang="en-US" sz="1400" dirty="0" err="1" smtClean="0"/>
                <a:t>Toroidal</a:t>
              </a:r>
              <a:r>
                <a:rPr lang="en-US" sz="1400" dirty="0" smtClean="0"/>
                <a:t>”</a:t>
              </a:r>
            </a:p>
            <a:p>
              <a:pPr algn="ctr">
                <a:buFontTx/>
                <a:buNone/>
              </a:pPr>
              <a:r>
                <a:rPr lang="en-US" sz="1400" dirty="0" smtClean="0"/>
                <a:t>Views</a:t>
              </a:r>
              <a:endParaRPr lang="en-US" sz="1400" dirty="0"/>
            </a:p>
          </p:txBody>
        </p:sp>
        <p:sp>
          <p:nvSpPr>
            <p:cNvPr id="21" name="TextBox 29"/>
            <p:cNvSpPr txBox="1">
              <a:spLocks noChangeArrowheads="1"/>
            </p:cNvSpPr>
            <p:nvPr/>
          </p:nvSpPr>
          <p:spPr bwMode="auto">
            <a:xfrm>
              <a:off x="5759498" y="13693793"/>
              <a:ext cx="989016" cy="4965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Tx/>
                <a:buNone/>
              </a:pPr>
              <a:r>
                <a:rPr lang="en-US" sz="1400" dirty="0" smtClean="0"/>
                <a:t>“</a:t>
              </a:r>
              <a:r>
                <a:rPr lang="en-US" sz="1400" dirty="0" err="1" smtClean="0"/>
                <a:t>Poloidal</a:t>
              </a:r>
              <a:r>
                <a:rPr lang="en-US" sz="1400" dirty="0" smtClean="0"/>
                <a:t>”</a:t>
              </a:r>
            </a:p>
            <a:p>
              <a:pPr algn="ctr">
                <a:buFontTx/>
                <a:buNone/>
              </a:pPr>
              <a:r>
                <a:rPr lang="en-US" sz="1400" dirty="0" smtClean="0"/>
                <a:t>Views</a:t>
              </a:r>
              <a:endParaRPr lang="en-US" sz="1400" dirty="0"/>
            </a:p>
          </p:txBody>
        </p:sp>
        <p:cxnSp>
          <p:nvCxnSpPr>
            <p:cNvPr id="22" name="Straight Arrow Connector 21"/>
            <p:cNvCxnSpPr/>
            <p:nvPr/>
          </p:nvCxnSpPr>
          <p:spPr bwMode="auto">
            <a:xfrm>
              <a:off x="6094060" y="14151864"/>
              <a:ext cx="347870" cy="183874"/>
            </a:xfrm>
            <a:prstGeom prst="straightConnector1">
              <a:avLst/>
            </a:prstGeom>
            <a:ln w="63500">
              <a:solidFill>
                <a:srgbClr val="CC00FF"/>
              </a:solidFill>
              <a:headEnd type="none" w="med" len="med"/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45"/>
            <p:cNvCxnSpPr>
              <a:cxnSpLocks noChangeShapeType="1"/>
            </p:cNvCxnSpPr>
            <p:nvPr/>
          </p:nvCxnSpPr>
          <p:spPr bwMode="auto">
            <a:xfrm>
              <a:off x="7031350" y="12805162"/>
              <a:ext cx="114300" cy="292593"/>
            </a:xfrm>
            <a:prstGeom prst="straightConnector1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4" name="Straight Arrow Connector 42"/>
            <p:cNvCxnSpPr>
              <a:cxnSpLocks noChangeShapeType="1"/>
            </p:cNvCxnSpPr>
            <p:nvPr/>
          </p:nvCxnSpPr>
          <p:spPr bwMode="auto">
            <a:xfrm flipH="1">
              <a:off x="8142950" y="13313623"/>
              <a:ext cx="360565" cy="380170"/>
            </a:xfrm>
            <a:prstGeom prst="straightConnector1">
              <a:avLst/>
            </a:prstGeom>
            <a:noFill/>
            <a:ln w="63500" algn="ctr">
              <a:solidFill>
                <a:srgbClr val="00FF00"/>
              </a:solidFill>
              <a:round/>
              <a:headEnd/>
              <a:tailEnd type="arrow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35797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71" y="4620581"/>
            <a:ext cx="7675007" cy="241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DKES predicts ~0 V</a:t>
            </a:r>
            <a:r>
              <a:rPr lang="en-US" baseline="-25000" dirty="0" smtClean="0"/>
              <a:t>||</a:t>
            </a:r>
            <a:r>
              <a:rPr lang="en-US" dirty="0" smtClean="0"/>
              <a:t> for all values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because it does not account for momentum conservation in collisions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itle 1"/>
              <p:cNvSpPr txBox="1">
                <a:spLocks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solidFill>
                      <a:srgbClr val="0000FF"/>
                    </a:solidFill>
                  </a:rPr>
                  <a:t>V</a:t>
                </a:r>
                <a:r>
                  <a:rPr lang="en-US" baseline="-25000" dirty="0">
                    <a:solidFill>
                      <a:srgbClr val="0000FF"/>
                    </a:solidFill>
                  </a:rPr>
                  <a:t>||</a:t>
                </a:r>
                <a:r>
                  <a:rPr lang="en-US" dirty="0">
                    <a:solidFill>
                      <a:srgbClr val="0000FF"/>
                    </a:solidFill>
                  </a:rPr>
                  <a:t> is Determined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by and </a:t>
                </a:r>
                <a:r>
                  <a:rPr lang="en-US" dirty="0">
                    <a:solidFill>
                      <a:srgbClr val="0000FF"/>
                    </a:solidFill>
                  </a:rPr>
                  <a:t>Viscosity</a:t>
                </a:r>
              </a:p>
            </p:txBody>
          </p:sp>
        </mc:Choice>
        <mc:Fallback xmlns="">
          <p:sp>
            <p:nvSpPr>
              <p:cNvPr id="2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  <a:blipFill rotWithShape="1">
                <a:blip r:embed="rId6"/>
                <a:stretch>
                  <a:fillRect l="-2000" r="-2000" b="-4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733" y="1258316"/>
            <a:ext cx="4031439" cy="2883096"/>
            <a:chOff x="70733" y="1258316"/>
            <a:chExt cx="4031439" cy="2883096"/>
          </a:xfrm>
        </p:grpSpPr>
        <p:grpSp>
          <p:nvGrpSpPr>
            <p:cNvPr id="5" name="Group 4"/>
            <p:cNvGrpSpPr/>
            <p:nvPr/>
          </p:nvGrpSpPr>
          <p:grpSpPr>
            <a:xfrm>
              <a:off x="70733" y="1258316"/>
              <a:ext cx="4031439" cy="2883096"/>
              <a:chOff x="15611807" y="10169128"/>
              <a:chExt cx="2828984" cy="2243554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5611807" y="10169128"/>
                <a:ext cx="2828984" cy="2243554"/>
                <a:chOff x="12350427" y="9280524"/>
                <a:chExt cx="2828984" cy="2243554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2362787" y="9280524"/>
                  <a:ext cx="2816624" cy="2243554"/>
                  <a:chOff x="19278599" y="3352800"/>
                  <a:chExt cx="2816624" cy="2243554"/>
                </a:xfrm>
              </p:grpSpPr>
              <p:pic>
                <p:nvPicPr>
                  <p:cNvPr id="10" name="Picture 92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>
                    <a:off x="19278599" y="3511923"/>
                    <a:ext cx="2667000" cy="2000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11" name="Straight Arrow Connector 10"/>
                  <p:cNvCxnSpPr/>
                  <p:nvPr/>
                </p:nvCxnSpPr>
                <p:spPr bwMode="auto">
                  <a:xfrm flipV="1">
                    <a:off x="20401429" y="4409622"/>
                    <a:ext cx="333376" cy="355122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2" name="Straight Arrow Connector 11"/>
                  <p:cNvCxnSpPr/>
                  <p:nvPr/>
                </p:nvCxnSpPr>
                <p:spPr bwMode="auto">
                  <a:xfrm rot="10800000">
                    <a:off x="20525255" y="4221818"/>
                    <a:ext cx="209550" cy="185736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3" name="Straight Arrow Connector 12"/>
                  <p:cNvCxnSpPr/>
                  <p:nvPr/>
                </p:nvCxnSpPr>
                <p:spPr bwMode="auto">
                  <a:xfrm rot="5400000" flipH="1" flipV="1">
                    <a:off x="20201405" y="4412317"/>
                    <a:ext cx="542925" cy="16192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0553830" y="4050366"/>
                    <a:ext cx="476250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aseline="-25000" dirty="0" smtClean="0"/>
                      <a:t>┴</a:t>
                    </a:r>
                    <a:endParaRPr lang="en-US" sz="2400" baseline="30000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0204673" y="4382617"/>
                    <a:ext cx="293641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444433" y="4594366"/>
                    <a:ext cx="733425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="1" baseline="-25000" dirty="0" smtClean="0"/>
                      <a:t>||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0201406" y="5257800"/>
                    <a:ext cx="77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l-GR" dirty="0" smtClean="0"/>
                      <a:t>ζ</a:t>
                    </a:r>
                    <a:r>
                      <a:rPr lang="en-US" baseline="-25000" dirty="0" smtClean="0"/>
                      <a:t>Boozer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9669659" y="3352800"/>
                    <a:ext cx="242556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dirty="0" smtClean="0"/>
                      <a:t>|B| and Velocity in HSX</a:t>
                    </a:r>
                    <a:endParaRPr lang="en-US" dirty="0"/>
                  </a:p>
                </p:txBody>
              </p:sp>
            </p:grpSp>
            <p:sp>
              <p:nvSpPr>
                <p:cNvPr id="9" name="Rectangle 8"/>
                <p:cNvSpPr/>
                <p:nvPr/>
              </p:nvSpPr>
              <p:spPr>
                <a:xfrm rot="16200000">
                  <a:off x="12154860" y="10141064"/>
                  <a:ext cx="7296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l-GR" dirty="0" smtClean="0"/>
                    <a:t>θ</a:t>
                  </a:r>
                  <a:r>
                    <a:rPr lang="en-US" baseline="-25000" dirty="0" smtClean="0"/>
                    <a:t>Boozer</a:t>
                  </a:r>
                  <a:endParaRPr lang="en-US" baseline="-25000" dirty="0"/>
                </a:p>
              </p:txBody>
            </p:sp>
          </p:grpSp>
          <p:cxnSp>
            <p:nvCxnSpPr>
              <p:cNvPr id="7" name="Straight Arrow Connector 6"/>
              <p:cNvCxnSpPr/>
              <p:nvPr/>
            </p:nvCxnSpPr>
            <p:spPr bwMode="auto">
              <a:xfrm rot="5400000" flipH="1" flipV="1">
                <a:off x="16299180" y="11803380"/>
                <a:ext cx="224790" cy="21717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0" name="TextBox 19"/>
            <p:cNvSpPr txBox="1"/>
            <p:nvPr/>
          </p:nvSpPr>
          <p:spPr>
            <a:xfrm>
              <a:off x="881349" y="3250759"/>
              <a:ext cx="329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</p:grp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051" y="1276222"/>
            <a:ext cx="4000500" cy="296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897816" y="1512592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PENTA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733564" y="1866746"/>
            <a:ext cx="266806" cy="2879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23852" y="2813490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DKES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7220376" y="2652579"/>
            <a:ext cx="110004" cy="290646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987071" y="1637464"/>
            <a:ext cx="188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Helical Flow</a:t>
            </a:r>
            <a:endParaRPr lang="en-US" dirty="0">
              <a:solidFill>
                <a:srgbClr val="FF00FF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6197680" y="1616637"/>
            <a:ext cx="323770" cy="153479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65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Arrow Connector 24"/>
          <p:cNvCxnSpPr/>
          <p:nvPr/>
        </p:nvCxnSpPr>
        <p:spPr>
          <a:xfrm>
            <a:off x="5867400" y="3810000"/>
            <a:ext cx="228600" cy="227608"/>
          </a:xfrm>
          <a:prstGeom prst="straightConnector1">
            <a:avLst/>
          </a:prstGeom>
          <a:ln w="38100">
            <a:solidFill>
              <a:srgbClr val="66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71371" y="3352800"/>
            <a:ext cx="853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FF"/>
                </a:solidFill>
              </a:rPr>
              <a:t>n</a:t>
            </a:r>
            <a:r>
              <a:rPr lang="en-US" sz="2400" baseline="-25000" dirty="0">
                <a:solidFill>
                  <a:srgbClr val="6600FF"/>
                </a:solidFill>
              </a:rPr>
              <a:t>C</a:t>
            </a:r>
            <a:r>
              <a:rPr lang="en-US" sz="2400" baseline="-25000" dirty="0" smtClean="0">
                <a:solidFill>
                  <a:srgbClr val="6600FF"/>
                </a:solidFill>
              </a:rPr>
              <a:t>+6</a:t>
            </a:r>
            <a:endParaRPr lang="en-US" sz="2400" dirty="0">
              <a:solidFill>
                <a:srgbClr val="6600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6172200" y="2546762"/>
            <a:ext cx="243629" cy="27263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867400" y="2590800"/>
            <a:ext cx="853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n</a:t>
            </a:r>
            <a:r>
              <a:rPr lang="en-US" sz="2400" baseline="-25000" dirty="0" err="1">
                <a:solidFill>
                  <a:srgbClr val="0000FF"/>
                </a:solidFill>
              </a:rPr>
              <a:t>H</a:t>
            </a:r>
            <a:r>
              <a:rPr lang="en-US" sz="2400" baseline="-25000" dirty="0" smtClean="0">
                <a:solidFill>
                  <a:srgbClr val="0000FF"/>
                </a:solidFill>
              </a:rPr>
              <a:t>+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211" y="1295400"/>
            <a:ext cx="4460789" cy="3345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The Measured Density and Temperature Profiles Input to PENTA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Content Placeholder 2"/>
          <p:cNvSpPr>
            <a:spLocks noGrp="1"/>
          </p:cNvSpPr>
          <p:nvPr>
            <p:ph idx="1"/>
          </p:nvPr>
        </p:nvSpPr>
        <p:spPr>
          <a:xfrm>
            <a:off x="304800" y="4640992"/>
            <a:ext cx="8913628" cy="1879672"/>
          </a:xfrm>
        </p:spPr>
        <p:txBody>
          <a:bodyPr>
            <a:normAutofit fontScale="92500"/>
          </a:bodyPr>
          <a:lstStyle/>
          <a:p>
            <a:pPr marL="285750" indent="-285750"/>
            <a:r>
              <a:rPr lang="en-US" sz="3600" dirty="0" err="1" smtClean="0"/>
              <a:t>T</a:t>
            </a:r>
            <a:r>
              <a:rPr lang="en-US" sz="3600" baseline="-25000" dirty="0" err="1" smtClean="0"/>
              <a:t>e</a:t>
            </a:r>
            <a:r>
              <a:rPr lang="en-US" sz="3600" dirty="0" smtClean="0"/>
              <a:t> and n</a:t>
            </a:r>
            <a:r>
              <a:rPr lang="en-US" sz="3600" baseline="-25000" dirty="0" smtClean="0"/>
              <a:t>e</a:t>
            </a:r>
            <a:r>
              <a:rPr lang="en-US" sz="3600" dirty="0" smtClean="0"/>
              <a:t> measured using Thomson Scattering</a:t>
            </a:r>
          </a:p>
          <a:p>
            <a:pPr marL="285750" indent="-285750"/>
            <a:r>
              <a:rPr lang="en-US" sz="3600" dirty="0" smtClean="0"/>
              <a:t>Ions </a:t>
            </a:r>
            <a:r>
              <a:rPr lang="en-US" sz="3600" dirty="0"/>
              <a:t>are collisional </a:t>
            </a:r>
            <a:r>
              <a:rPr lang="en-US" sz="3600" dirty="0" smtClean="0"/>
              <a:t>and have </a:t>
            </a:r>
            <a:r>
              <a:rPr lang="en-US" sz="3600" dirty="0"/>
              <a:t>the same temperature and V</a:t>
            </a:r>
            <a:r>
              <a:rPr lang="en-US" sz="3600" baseline="-25000" dirty="0" smtClean="0"/>
              <a:t>||</a:t>
            </a:r>
          </a:p>
          <a:p>
            <a:pPr marL="0" indent="0">
              <a:buNone/>
            </a:pPr>
            <a:endParaRPr lang="en-US" sz="2400" dirty="0" smtClean="0"/>
          </a:p>
          <a:p>
            <a:pPr marL="166688" indent="-166688"/>
            <a:endParaRPr lang="en-US" sz="2400" dirty="0"/>
          </a:p>
          <a:p>
            <a:pPr marL="166688" indent="-166688"/>
            <a:endParaRPr lang="en-US" sz="24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7" y="1268429"/>
            <a:ext cx="4480961" cy="3360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1219200" y="2318162"/>
            <a:ext cx="3048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2141517" y="3505200"/>
            <a:ext cx="304800" cy="6096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447800" y="2057400"/>
            <a:ext cx="17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T</a:t>
            </a:r>
            <a:r>
              <a:rPr lang="en-US" sz="2400" baseline="-25000" dirty="0" err="1" smtClean="0">
                <a:solidFill>
                  <a:srgbClr val="FF0000"/>
                </a:solidFill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28800" y="2819400"/>
            <a:ext cx="2323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60eV&gt;T</a:t>
            </a:r>
            <a:r>
              <a:rPr lang="en-US" sz="2400" baseline="-25000" dirty="0" smtClean="0">
                <a:solidFill>
                  <a:srgbClr val="0000FF"/>
                </a:solidFill>
              </a:rPr>
              <a:t>C+6</a:t>
            </a:r>
            <a:r>
              <a:rPr lang="en-US" sz="2400" dirty="0" smtClean="0">
                <a:solidFill>
                  <a:srgbClr val="0000FF"/>
                </a:solidFill>
              </a:rPr>
              <a:t>&gt;30eV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T</a:t>
            </a:r>
            <a:r>
              <a:rPr lang="en-US" sz="2400" baseline="-25000" dirty="0" smtClean="0">
                <a:solidFill>
                  <a:srgbClr val="0000FF"/>
                </a:solidFill>
              </a:rPr>
              <a:t>H+</a:t>
            </a:r>
            <a:r>
              <a:rPr lang="en-US" sz="2400" dirty="0" smtClean="0">
                <a:solidFill>
                  <a:srgbClr val="0000FF"/>
                </a:solidFill>
              </a:rPr>
              <a:t>=T</a:t>
            </a:r>
            <a:r>
              <a:rPr lang="en-US" sz="2400" baseline="-25000" dirty="0" smtClean="0">
                <a:solidFill>
                  <a:srgbClr val="0000FF"/>
                </a:solidFill>
              </a:rPr>
              <a:t>C+6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15200" y="1748135"/>
            <a:ext cx="63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baseline="-25000" dirty="0" smtClean="0">
                <a:solidFill>
                  <a:srgbClr val="FF0000"/>
                </a:solidFill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7075314" y="2020047"/>
            <a:ext cx="30480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210" y="1302888"/>
            <a:ext cx="4480560" cy="336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3440" y="1302888"/>
            <a:ext cx="4480560" cy="3360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185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388" y="4524375"/>
            <a:ext cx="8352430" cy="2228261"/>
          </a:xfrm>
        </p:spPr>
        <p:txBody>
          <a:bodyPr/>
          <a:lstStyle/>
          <a:p>
            <a:r>
              <a:rPr lang="en-US" dirty="0" smtClean="0"/>
              <a:t>PENTA predicts a small positive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at the edge</a:t>
            </a:r>
          </a:p>
          <a:p>
            <a:r>
              <a:rPr lang="en-US" dirty="0" smtClean="0"/>
              <a:t>Differences between the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predicted by PENTA and DKES become significant when there are multiple ion species in the calculations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Agreement Seen Between Measured </a:t>
            </a:r>
            <a:r>
              <a:rPr lang="en-US" dirty="0" err="1" smtClean="0">
                <a:solidFill>
                  <a:srgbClr val="0000FF"/>
                </a:solidFill>
              </a:rPr>
              <a:t>E</a:t>
            </a:r>
            <a:r>
              <a:rPr lang="en-US" baseline="-25000" dirty="0" err="1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 and The PENTA Value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24678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3" r="6776"/>
          <a:stretch/>
        </p:blipFill>
        <p:spPr bwMode="auto">
          <a:xfrm>
            <a:off x="2098730" y="1543006"/>
            <a:ext cx="3742745" cy="2855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361283" y="1161916"/>
            <a:ext cx="3711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 and Calculated </a:t>
            </a:r>
            <a:r>
              <a:rPr lang="en-US" sz="2400" dirty="0" err="1" smtClean="0"/>
              <a:t>E</a:t>
            </a:r>
            <a:r>
              <a:rPr lang="en-US" sz="2400" baseline="-25000" dirty="0" err="1" smtClean="0"/>
              <a:t>r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660508" y="1678173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825252" y="2025538"/>
            <a:ext cx="345485" cy="5737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150451" y="3278392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DKES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3860098" y="3268188"/>
            <a:ext cx="220007" cy="16396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664304" y="2219050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PENTA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156447" y="2592004"/>
            <a:ext cx="156127" cy="2879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523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7882" y="4771610"/>
            <a:ext cx="7613168" cy="1729658"/>
          </a:xfrm>
        </p:spPr>
        <p:txBody>
          <a:bodyPr>
            <a:normAutofit lnSpcReduction="10000"/>
          </a:bodyPr>
          <a:lstStyle/>
          <a:p>
            <a:pPr marL="231775" indent="-231775"/>
            <a:r>
              <a:rPr lang="en-US" sz="2600" dirty="0" smtClean="0"/>
              <a:t>DKES under-predicts V</a:t>
            </a:r>
            <a:r>
              <a:rPr lang="en-US" sz="2600" baseline="-25000" dirty="0" smtClean="0"/>
              <a:t>||</a:t>
            </a:r>
            <a:r>
              <a:rPr lang="en-US" sz="2600" dirty="0" smtClean="0"/>
              <a:t> by more than an order of magnitude</a:t>
            </a:r>
          </a:p>
          <a:p>
            <a:pPr marL="231775" indent="-231775"/>
            <a:r>
              <a:rPr lang="en-US" sz="2600" dirty="0" smtClean="0"/>
              <a:t>Better agreement is seen with the PENTA code which accounts for momentum conservation</a:t>
            </a:r>
            <a:endParaRPr lang="en-US" sz="2400" dirty="0"/>
          </a:p>
          <a:p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31775" indent="-231775"/>
            <a:r>
              <a:rPr lang="en-US" dirty="0" smtClean="0">
                <a:solidFill>
                  <a:srgbClr val="0000FF"/>
                </a:solidFill>
              </a:rPr>
              <a:t>Flows Predicted PENTA, Including Momentum Conservation Show better Agreement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37" r="7515"/>
          <a:stretch/>
        </p:blipFill>
        <p:spPr bwMode="auto">
          <a:xfrm>
            <a:off x="2546489" y="1612045"/>
            <a:ext cx="3699863" cy="280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098127" y="1669586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PENTA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590270" y="2042540"/>
            <a:ext cx="156127" cy="2879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92541" y="2101682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</a:t>
            </a:r>
            <a:endParaRPr lang="en-US" sz="2400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4615336" y="2505081"/>
            <a:ext cx="266598" cy="41546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521060" y="3593346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DKES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4251120" y="3606238"/>
            <a:ext cx="220007" cy="163965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721123" y="1290997"/>
            <a:ext cx="38361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Measured and Calculated V</a:t>
            </a:r>
            <a:r>
              <a:rPr lang="en-US" sz="2400" baseline="-25000" dirty="0" smtClean="0"/>
              <a:t>||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52719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279430"/>
              </p:ext>
            </p:extLst>
          </p:nvPr>
        </p:nvGraphicFramePr>
        <p:xfrm>
          <a:off x="1828800" y="1981200"/>
          <a:ext cx="5372100" cy="358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9" name="Bitmap Image" r:id="rId4" imgW="6095238" imgH="4877481" progId="PBrush">
                  <p:embed/>
                </p:oleObj>
              </mc:Choice>
              <mc:Fallback>
                <p:oleObj name="Bitmap Image" r:id="rId4" imgW="6095238" imgH="4877481" progId="PBrush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5000" b="37500"/>
                      <a:stretch>
                        <a:fillRect/>
                      </a:stretch>
                    </p:blipFill>
                    <p:spPr bwMode="auto">
                      <a:xfrm>
                        <a:off x="1828800" y="1981200"/>
                        <a:ext cx="5372100" cy="358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-457200"/>
            <a:ext cx="9144000" cy="3276600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00FF"/>
                </a:solidFill>
              </a:rPr>
              <a:t>Measurement and </a:t>
            </a:r>
            <a:r>
              <a:rPr lang="en-GB" sz="4000" b="1" dirty="0" err="1" smtClean="0">
                <a:solidFill>
                  <a:srgbClr val="0000FF"/>
                </a:solidFill>
              </a:rPr>
              <a:t>Modeling</a:t>
            </a:r>
            <a:r>
              <a:rPr lang="en-GB" sz="4000" b="1" dirty="0" smtClean="0">
                <a:solidFill>
                  <a:srgbClr val="0000FF"/>
                </a:solidFill>
              </a:rPr>
              <a:t> of Large Helical Flows in the HSX Stellarator</a:t>
            </a: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43000" y="5638800"/>
            <a:ext cx="6553200" cy="121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Alexis </a:t>
            </a:r>
            <a:r>
              <a:rPr lang="en-US" sz="2400" dirty="0" err="1" smtClean="0">
                <a:solidFill>
                  <a:schemeClr val="tx1"/>
                </a:solidFill>
              </a:rPr>
              <a:t>Briesemeister</a:t>
            </a:r>
            <a:endParaRPr lang="en-US" sz="24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1400" i="1" dirty="0" smtClean="0">
                <a:solidFill>
                  <a:schemeClr val="tx1"/>
                </a:solidFill>
              </a:rPr>
              <a:t>HSX Plasma Laboratory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sz="1400" i="1" dirty="0" smtClean="0">
                <a:solidFill>
                  <a:schemeClr val="tx1"/>
                </a:solidFill>
              </a:rPr>
              <a:t>Electrical &amp; Computer Engineering, UW-Madison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0" y="6613525"/>
            <a:ext cx="9144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200" b="1" dirty="0" smtClean="0"/>
              <a:t>54</a:t>
            </a:r>
            <a:r>
              <a:rPr lang="en-US" sz="1200" b="1" baseline="30000" dirty="0" smtClean="0"/>
              <a:t>th</a:t>
            </a:r>
            <a:r>
              <a:rPr lang="en-US" sz="1200" b="1" dirty="0" smtClean="0"/>
              <a:t> Annual Meeting of the APS-DPP,  Providence, Rhode Island   October 31, 2012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93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Motivation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8920"/>
            <a:ext cx="91440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Quasi-symmetry allows large intrinsic flows in stellarators, which typically have large flow damping</a:t>
            </a:r>
          </a:p>
          <a:p>
            <a:pPr lvl="1"/>
            <a:r>
              <a:rPr lang="en-US" dirty="0" smtClean="0"/>
              <a:t>HSX was optimized for quasi-helical symmetry</a:t>
            </a:r>
          </a:p>
          <a:p>
            <a:r>
              <a:rPr lang="en-US" dirty="0" smtClean="0"/>
              <a:t>Flows improve plasma confinement and stability</a:t>
            </a:r>
          </a:p>
          <a:p>
            <a:pPr lvl="1"/>
            <a:r>
              <a:rPr lang="en-US" dirty="0" smtClean="0"/>
              <a:t>Using neutral beams to drive flows is impractical for larger devices, intrinsic flows become important</a:t>
            </a:r>
          </a:p>
          <a:p>
            <a:r>
              <a:rPr lang="en-US" dirty="0" smtClean="0"/>
              <a:t>This is the first test of the PENTA code which can calculate intrinsic flows in devices with any level of symmetry</a:t>
            </a:r>
          </a:p>
          <a:p>
            <a:pPr lvl="1"/>
            <a:r>
              <a:rPr lang="en-US" dirty="0"/>
              <a:t>Non-symmetric fields can increase flow drive, but damp plasma rotation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04800" y="108585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38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Outline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42999"/>
            <a:ext cx="9274629" cy="5412179"/>
          </a:xfrm>
        </p:spPr>
        <p:txBody>
          <a:bodyPr>
            <a:normAutofit lnSpcReduction="10000"/>
          </a:bodyPr>
          <a:lstStyle/>
          <a:p>
            <a:pPr marL="225425" indent="-225425"/>
            <a:r>
              <a:rPr lang="en-US" dirty="0" smtClean="0"/>
              <a:t>The quasi-symmetric HSX stellarator</a:t>
            </a:r>
          </a:p>
          <a:p>
            <a:pPr marL="463550" lvl="1" indent="-238125"/>
            <a:r>
              <a:rPr lang="en-US" dirty="0" smtClean="0"/>
              <a:t>Charge exchange recombination spectroscopy (CHERS) used to measure flow speed and direction</a:t>
            </a:r>
          </a:p>
          <a:p>
            <a:pPr marL="463550" lvl="1" indent="-238125"/>
            <a:r>
              <a:rPr lang="en-US" dirty="0" smtClean="0"/>
              <a:t>Flows move in the helical direction with speed 20km/s</a:t>
            </a:r>
          </a:p>
          <a:p>
            <a:pPr marL="225425" indent="-225425"/>
            <a:r>
              <a:rPr lang="en-US" dirty="0" smtClean="0"/>
              <a:t>PENTA code is used to calculate neoclassical transport,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and parallel flow</a:t>
            </a:r>
          </a:p>
          <a:p>
            <a:pPr marL="463550" lvl="1" indent="-238125"/>
            <a:r>
              <a:rPr lang="en-US" dirty="0" smtClean="0"/>
              <a:t>The </a:t>
            </a:r>
            <a:r>
              <a:rPr lang="en-US" dirty="0" err="1" smtClean="0"/>
              <a:t>ambipolar</a:t>
            </a:r>
            <a:r>
              <a:rPr lang="en-US" dirty="0" smtClean="0"/>
              <a:t> constraint determines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in configurations with significant non-symmetric field components</a:t>
            </a:r>
          </a:p>
          <a:p>
            <a:pPr marL="463550" lvl="1" indent="-238125"/>
            <a:r>
              <a:rPr lang="en-US" dirty="0"/>
              <a:t>Includes momentum conservation and multiple ion </a:t>
            </a:r>
            <a:r>
              <a:rPr lang="en-US" dirty="0" smtClean="0"/>
              <a:t>species</a:t>
            </a:r>
          </a:p>
          <a:p>
            <a:pPr marL="225425" indent="-225425"/>
            <a:r>
              <a:rPr lang="en-US" dirty="0" smtClean="0"/>
              <a:t>Measured and predicted flows agree only when momentum conservation is accounted for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5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The Quasi-Helically Symmetric HSX Stellarator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04800" y="9906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-57150" y="942975"/>
            <a:ext cx="9420225" cy="579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5425" indent="-225425">
              <a:spcBef>
                <a:spcPct val="50000"/>
              </a:spcBef>
            </a:pPr>
            <a:r>
              <a:rPr lang="en-US" sz="2400" dirty="0" smtClean="0"/>
              <a:t>Quasihelical </a:t>
            </a:r>
            <a:r>
              <a:rPr lang="en-US" sz="2400" dirty="0"/>
              <a:t>symmetry (QHS) </a:t>
            </a:r>
            <a:r>
              <a:rPr lang="en-US" sz="2400" dirty="0" smtClean="0"/>
              <a:t>reduces </a:t>
            </a:r>
            <a:r>
              <a:rPr lang="en-US" sz="2400" dirty="0"/>
              <a:t>neoclassical </a:t>
            </a:r>
            <a:r>
              <a:rPr lang="en-US" sz="2400" dirty="0" smtClean="0"/>
              <a:t>transport </a:t>
            </a:r>
            <a:r>
              <a:rPr lang="en-US" sz="1200" dirty="0" smtClean="0">
                <a:solidFill>
                  <a:srgbClr val="0000FF"/>
                </a:solidFill>
              </a:rPr>
              <a:t>[</a:t>
            </a:r>
            <a:r>
              <a:rPr lang="en-US" sz="1200" dirty="0" err="1" smtClean="0">
                <a:solidFill>
                  <a:srgbClr val="0000FF"/>
                </a:solidFill>
              </a:rPr>
              <a:t>Canik</a:t>
            </a:r>
            <a:r>
              <a:rPr lang="en-US" sz="1200" dirty="0" smtClean="0">
                <a:solidFill>
                  <a:srgbClr val="0000FF"/>
                </a:solidFill>
              </a:rPr>
              <a:t> PRL, 2007] </a:t>
            </a:r>
            <a:r>
              <a:rPr lang="en-US" sz="2400" dirty="0" smtClean="0"/>
              <a:t>and flow </a:t>
            </a:r>
            <a:r>
              <a:rPr lang="en-US" sz="2400" dirty="0"/>
              <a:t>damping in the helical direction </a:t>
            </a:r>
            <a:r>
              <a:rPr lang="en-US" sz="1200" dirty="0" smtClean="0">
                <a:solidFill>
                  <a:srgbClr val="0000FF"/>
                </a:solidFill>
              </a:rPr>
              <a:t>[Gerhardt PRL, 2005]</a:t>
            </a:r>
          </a:p>
          <a:p>
            <a:pPr>
              <a:spcBef>
                <a:spcPct val="50000"/>
              </a:spcBef>
            </a:pPr>
            <a:endParaRPr lang="en-US" sz="1200" dirty="0" smtClean="0"/>
          </a:p>
          <a:p>
            <a:pPr>
              <a:spcBef>
                <a:spcPct val="50000"/>
              </a:spcBef>
            </a:pPr>
            <a:endParaRPr lang="en-US" sz="12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>
              <a:spcBef>
                <a:spcPct val="50000"/>
              </a:spcBef>
            </a:pPr>
            <a:endParaRPr lang="en-US" sz="1800" dirty="0" smtClean="0"/>
          </a:p>
          <a:p>
            <a:pPr algn="ctr">
              <a:spcBef>
                <a:spcPct val="50000"/>
              </a:spcBef>
              <a:buFontTx/>
              <a:buNone/>
            </a:pPr>
            <a:endParaRPr lang="en-US" sz="1800" b="1" u="sng" dirty="0" smtClean="0">
              <a:solidFill>
                <a:schemeClr val="accent2"/>
              </a:solidFill>
            </a:endParaRPr>
          </a:p>
        </p:txBody>
      </p: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304800" y="1624086"/>
            <a:ext cx="4351932" cy="4462815"/>
            <a:chOff x="219" y="913"/>
            <a:chExt cx="1652" cy="2026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7" t="4938" r="14815" b="8643"/>
            <a:stretch>
              <a:fillRect/>
            </a:stretch>
          </p:blipFill>
          <p:spPr bwMode="auto">
            <a:xfrm>
              <a:off x="273" y="1068"/>
              <a:ext cx="1457" cy="1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1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9761056"/>
                </p:ext>
              </p:extLst>
            </p:nvPr>
          </p:nvGraphicFramePr>
          <p:xfrm>
            <a:off x="219" y="2679"/>
            <a:ext cx="1652" cy="2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66" name="Equation" r:id="rId5" imgW="1688760" imgH="253800" progId="Equation.3">
                    <p:embed/>
                  </p:oleObj>
                </mc:Choice>
                <mc:Fallback>
                  <p:oleObj name="Equation" r:id="rId5" imgW="168876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9" y="2679"/>
                          <a:ext cx="1652" cy="26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840" y="913"/>
              <a:ext cx="332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/>
                <a:t>QHS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730" y="1579"/>
              <a:ext cx="838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00" dirty="0">
                  <a:sym typeface="Symbol" pitchFamily="18" charset="2"/>
                </a:rPr>
                <a:t>N=4, m=1</a:t>
              </a:r>
            </a:p>
            <a:p>
              <a:r>
                <a:rPr lang="en-US" sz="2000" dirty="0">
                  <a:sym typeface="Symbol" pitchFamily="18" charset="2"/>
                </a:rPr>
                <a:t>  1</a:t>
              </a:r>
            </a:p>
            <a:p>
              <a:r>
                <a:rPr lang="en-US" sz="2000" dirty="0">
                  <a:sym typeface="Symbol" pitchFamily="18" charset="2"/>
                </a:rPr>
                <a:t></a:t>
              </a:r>
              <a:r>
                <a:rPr lang="en-US" sz="2000" baseline="-25000" dirty="0" err="1">
                  <a:sym typeface="Symbol" pitchFamily="18" charset="2"/>
                </a:rPr>
                <a:t>eff</a:t>
              </a:r>
              <a:r>
                <a:rPr lang="en-US" sz="2000" dirty="0">
                  <a:sym typeface="Symbol" pitchFamily="18" charset="2"/>
                </a:rPr>
                <a:t> = |N-m|  3</a:t>
              </a:r>
            </a:p>
          </p:txBody>
        </p:sp>
      </p:grpSp>
      <p:graphicFrame>
        <p:nvGraphicFramePr>
          <p:cNvPr id="19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66823"/>
              </p:ext>
            </p:extLst>
          </p:nvPr>
        </p:nvGraphicFramePr>
        <p:xfrm>
          <a:off x="4743449" y="1884055"/>
          <a:ext cx="3857626" cy="4117976"/>
        </p:xfrm>
        <a:graphic>
          <a:graphicData uri="http://schemas.openxmlformats.org/drawingml/2006/table">
            <a:tbl>
              <a:tblPr/>
              <a:tblGrid>
                <a:gridCol w="1928813"/>
                <a:gridCol w="1928813"/>
              </a:tblGrid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&lt;R&gt;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1.2 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32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&lt;a&gt;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0.12 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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1.05 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sym typeface="Symbol" pitchFamily="18" charset="2"/>
                        </a:rPr>
                        <a:t>1.12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9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0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1.0 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ECRH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 GHz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100 kW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2000" dirty="0" smtClean="0">
                          <a:latin typeface="+mj-lt"/>
                        </a:rPr>
                        <a:t>&lt;n</a:t>
                      </a:r>
                      <a:r>
                        <a:rPr lang="en-US" sz="2000" baseline="-25000" dirty="0" smtClean="0">
                          <a:latin typeface="+mj-lt"/>
                        </a:rPr>
                        <a:t>e</a:t>
                      </a:r>
                      <a:r>
                        <a:rPr lang="en-US" sz="2000" dirty="0" smtClean="0">
                          <a:latin typeface="+mj-lt"/>
                        </a:rPr>
                        <a:t>&gt;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00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+mj-lt"/>
                          <a:sym typeface="Symbol" pitchFamily="18" charset="2"/>
                        </a:rPr>
                        <a:t> 6  10</a:t>
                      </a:r>
                      <a:r>
                        <a:rPr lang="en-US" sz="2000" baseline="30000" dirty="0" smtClean="0">
                          <a:latin typeface="+mj-lt"/>
                          <a:sym typeface="Symbol" pitchFamily="18" charset="2"/>
                        </a:rPr>
                        <a:t>12</a:t>
                      </a:r>
                      <a:r>
                        <a:rPr lang="en-US" sz="2000" dirty="0" smtClean="0">
                          <a:latin typeface="+mj-lt"/>
                          <a:sym typeface="Symbol" pitchFamily="18" charset="2"/>
                        </a:rPr>
                        <a:t> cm</a:t>
                      </a:r>
                      <a:r>
                        <a:rPr lang="en-US" sz="2000" baseline="30000" dirty="0" smtClean="0">
                          <a:latin typeface="+mj-lt"/>
                          <a:sym typeface="Symbol" pitchFamily="18" charset="2"/>
                        </a:rPr>
                        <a:t>-3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e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ym typeface="Symbol" pitchFamily="18" charset="2"/>
                        </a:rPr>
                        <a:t>0.5 to 2.5 </a:t>
                      </a:r>
                      <a:r>
                        <a:rPr lang="en-US" sz="2000" dirty="0" err="1" smtClean="0">
                          <a:sym typeface="Symbol" pitchFamily="18" charset="2"/>
                        </a:rPr>
                        <a:t>keV</a:t>
                      </a:r>
                      <a:endParaRPr lang="en-US" sz="2000" baseline="30000" dirty="0" smtClean="0">
                        <a:latin typeface="+mj-lt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kumimoji="0" 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>
                          <a:latin typeface="+mj-lt"/>
                          <a:sym typeface="Symbol" pitchFamily="18" charset="2"/>
                        </a:rPr>
                        <a:t>30 to 60 </a:t>
                      </a:r>
                      <a:r>
                        <a:rPr lang="en-US" sz="2000" baseline="0" dirty="0" err="1" smtClean="0">
                          <a:latin typeface="+mj-lt"/>
                          <a:sym typeface="Symbol" pitchFamily="18" charset="2"/>
                        </a:rPr>
                        <a:t>eV</a:t>
                      </a:r>
                      <a:endParaRPr lang="en-US" sz="2000" baseline="0" dirty="0" smtClean="0">
                        <a:latin typeface="+mj-lt"/>
                        <a:sym typeface="Symbol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800100" y="6270789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no external momentum source, all flows shown are intrinsic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4792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-136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 The Total Flow has Perpendicular and Parallel Components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3870329"/>
              </p:ext>
            </p:extLst>
          </p:nvPr>
        </p:nvGraphicFramePr>
        <p:xfrm>
          <a:off x="1521543" y="1165387"/>
          <a:ext cx="5914815" cy="1215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9" name="Equation" r:id="rId4" imgW="2603160" imgH="533160" progId="Equation.3">
                  <p:embed/>
                </p:oleObj>
              </mc:Choice>
              <mc:Fallback>
                <p:oleObj name="Equation" r:id="rId4" imgW="2603160" imgH="53316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1543" y="1165387"/>
                        <a:ext cx="5914815" cy="12152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>
              <a:xfrm>
                <a:off x="204716" y="3305348"/>
                <a:ext cx="8939284" cy="3552652"/>
              </a:xfrm>
            </p:spPr>
            <p:txBody>
              <a:bodyPr>
                <a:normAutofit fontScale="92500"/>
              </a:bodyPr>
              <a:lstStyle/>
              <a:p>
                <a:pPr marL="228600" indent="-228600"/>
                <a:r>
                  <a:rPr lang="en-US" dirty="0" smtClean="0"/>
                  <a:t>E</a:t>
                </a:r>
                <a:r>
                  <a:rPr lang="en-US" baseline="-25000" dirty="0" err="1" smtClean="0"/>
                  <a:t>r</a:t>
                </a:r>
                <a:r>
                  <a:rPr lang="en-US" dirty="0" smtClean="0"/>
                  <a:t> is determined by neoclassical transport</a:t>
                </a:r>
              </a:p>
              <a:p>
                <a:pPr marL="228600" indent="-228600"/>
                <a:r>
                  <a:rPr lang="en-US" dirty="0" smtClean="0"/>
                  <a:t>Diamagnetic flow small for higher Z ions like carbon</a:t>
                </a:r>
              </a:p>
              <a:p>
                <a:pPr marL="228600" indent="-228600"/>
                <a:r>
                  <a:rPr lang="en-US" dirty="0" smtClean="0"/>
                  <a:t>V</a:t>
                </a:r>
                <a:r>
                  <a:rPr lang="en-US" baseline="-25000" dirty="0" smtClean="0"/>
                  <a:t>PS</a:t>
                </a:r>
                <a:r>
                  <a:rPr lang="en-US" dirty="0" smtClean="0"/>
                  <a:t> is the Pfirsch-Schlüter flow that varies on a surface, causes the total flow to satisfy incompressibility</a:t>
                </a:r>
              </a:p>
              <a:p>
                <a:pPr marL="228600" indent="-228600"/>
                <a:r>
                  <a:rPr lang="en-US" dirty="0" smtClean="0"/>
                  <a:t>All flow components change direction if  is reversed</a:t>
                </a:r>
              </a:p>
              <a:p>
                <a:pPr marL="628650" lvl="1" indent="-228600"/>
                <a:r>
                  <a:rPr lang="en-US" dirty="0" smtClean="0"/>
                  <a:t>Using the flow reversal with  eliminates error from uncertainty in the </a:t>
                </a:r>
                <a:r>
                  <a:rPr lang="en-US" dirty="0" err="1" smtClean="0"/>
                  <a:t>unshifted</a:t>
                </a:r>
                <a:r>
                  <a:rPr lang="en-US" dirty="0" smtClean="0"/>
                  <a:t> line position</a:t>
                </a:r>
                <a:endParaRPr lang="en-US" dirty="0"/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4716" y="3305348"/>
                <a:ext cx="8939284" cy="3552652"/>
              </a:xfrm>
              <a:blipFill rotWithShape="1">
                <a:blip r:embed="rId6"/>
                <a:stretch>
                  <a:fillRect l="-1432" t="-3431" r="-15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Brace 10"/>
          <p:cNvSpPr/>
          <p:nvPr/>
        </p:nvSpPr>
        <p:spPr>
          <a:xfrm rot="5400000">
            <a:off x="3269222" y="1040531"/>
            <a:ext cx="630621" cy="2664368"/>
          </a:xfrm>
          <a:prstGeom prst="rightBrace">
            <a:avLst>
              <a:gd name="adj1" fmla="val 6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/>
          <p:cNvSpPr/>
          <p:nvPr/>
        </p:nvSpPr>
        <p:spPr>
          <a:xfrm rot="5400000">
            <a:off x="5998774" y="1332194"/>
            <a:ext cx="709445" cy="211257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788025"/>
              </p:ext>
            </p:extLst>
          </p:nvPr>
        </p:nvGraphicFramePr>
        <p:xfrm>
          <a:off x="3407804" y="2664342"/>
          <a:ext cx="490537" cy="528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0" name="Equation" r:id="rId7" imgW="215640" imgH="241200" progId="Equation.3">
                  <p:embed/>
                </p:oleObj>
              </mc:Choice>
              <mc:Fallback>
                <p:oleObj name="Equation" r:id="rId7" imgW="215640" imgH="24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7804" y="2664342"/>
                        <a:ext cx="490537" cy="5285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622012"/>
              </p:ext>
            </p:extLst>
          </p:nvPr>
        </p:nvGraphicFramePr>
        <p:xfrm>
          <a:off x="6151563" y="2716213"/>
          <a:ext cx="4032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1" name="Equation" r:id="rId9" imgW="177480" imgH="266400" progId="Equation.3">
                  <p:embed/>
                </p:oleObj>
              </mc:Choice>
              <mc:Fallback>
                <p:oleObj name="Equation" r:id="rId9" imgW="177480" imgH="266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563" y="2716213"/>
                        <a:ext cx="40322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7136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083874"/>
            <a:ext cx="9144000" cy="215067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Electron impact ionization, recombination, and charge exchange are included </a:t>
            </a:r>
            <a:r>
              <a:rPr lang="en-US" sz="1200" dirty="0" smtClean="0">
                <a:solidFill>
                  <a:srgbClr val="0000FF"/>
                </a:solidFill>
              </a:rPr>
              <a:t>[ADAS:  Summers (</a:t>
            </a:r>
            <a:r>
              <a:rPr lang="en-US" sz="1200" dirty="0">
                <a:solidFill>
                  <a:srgbClr val="0000FF"/>
                </a:solidFill>
              </a:rPr>
              <a:t>2004) </a:t>
            </a:r>
            <a:r>
              <a:rPr lang="en-US" sz="1200" dirty="0" smtClean="0">
                <a:solidFill>
                  <a:srgbClr val="0000FF"/>
                </a:solidFill>
              </a:rPr>
              <a:t>]</a:t>
            </a:r>
          </a:p>
          <a:p>
            <a:r>
              <a:rPr lang="en-US" dirty="0"/>
              <a:t>N</a:t>
            </a:r>
            <a:r>
              <a:rPr lang="en-US" dirty="0" smtClean="0"/>
              <a:t>o </a:t>
            </a:r>
            <a:r>
              <a:rPr lang="en-US" dirty="0"/>
              <a:t>measurement of all ionizations states is currently available </a:t>
            </a:r>
            <a:endParaRPr lang="en-US" dirty="0" smtClean="0"/>
          </a:p>
          <a:p>
            <a:r>
              <a:rPr lang="en-US" dirty="0" smtClean="0"/>
              <a:t>Carbon to hydrogen ratio taken to be 1 to 4, methane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0"/>
          <a:stretch>
            <a:fillRect/>
          </a:stretch>
        </p:blipFill>
        <p:spPr bwMode="auto">
          <a:xfrm>
            <a:off x="2303816" y="1012208"/>
            <a:ext cx="3789046" cy="3086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Coronal Equilibrium Used to Find Abundance of Other Carbon Ionization States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9019"/>
            <a:ext cx="9144000" cy="523467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DKES (Drift Kinetic Equation </a:t>
            </a:r>
            <a:r>
              <a:rPr lang="en-US" dirty="0"/>
              <a:t>Solver) code </a:t>
            </a:r>
            <a:r>
              <a:rPr lang="en-US" sz="2200" dirty="0" smtClean="0">
                <a:solidFill>
                  <a:srgbClr val="0000FF"/>
                </a:solidFill>
              </a:rPr>
              <a:t>[</a:t>
            </a:r>
            <a:r>
              <a:rPr lang="en-US" sz="2200" dirty="0" err="1">
                <a:solidFill>
                  <a:srgbClr val="0000FF"/>
                </a:solidFill>
              </a:rPr>
              <a:t>Hirshman</a:t>
            </a:r>
            <a:r>
              <a:rPr lang="en-US" sz="2200" dirty="0">
                <a:solidFill>
                  <a:srgbClr val="0000FF"/>
                </a:solidFill>
              </a:rPr>
              <a:t> </a:t>
            </a:r>
            <a:r>
              <a:rPr lang="en-US" sz="2200" dirty="0" err="1">
                <a:solidFill>
                  <a:srgbClr val="0000FF"/>
                </a:solidFill>
              </a:rPr>
              <a:t>PoF</a:t>
            </a:r>
            <a:r>
              <a:rPr lang="en-US" sz="2200" dirty="0">
                <a:solidFill>
                  <a:srgbClr val="0000FF"/>
                </a:solidFill>
              </a:rPr>
              <a:t> 1986]</a:t>
            </a:r>
            <a:r>
              <a:rPr lang="en-US" sz="2200" dirty="0" smtClean="0"/>
              <a:t> </a:t>
            </a:r>
            <a:r>
              <a:rPr lang="en-US" dirty="0" smtClean="0"/>
              <a:t>is used to find the mono-energetic diffusion coefficients</a:t>
            </a:r>
          </a:p>
          <a:p>
            <a:pPr lvl="1"/>
            <a:r>
              <a:rPr lang="en-US" dirty="0"/>
              <a:t>Uses a non-momentum conserving collision </a:t>
            </a:r>
            <a:r>
              <a:rPr lang="en-US" dirty="0" smtClean="0"/>
              <a:t>operator</a:t>
            </a:r>
          </a:p>
          <a:p>
            <a:pPr lvl="1"/>
            <a:r>
              <a:rPr lang="en-US" dirty="0" smtClean="0"/>
              <a:t>Developed for conventional stellarators with large flow damping</a:t>
            </a:r>
          </a:p>
          <a:p>
            <a:r>
              <a:rPr lang="en-US" dirty="0" smtClean="0"/>
              <a:t>The PENTA code</a:t>
            </a:r>
            <a:r>
              <a:rPr lang="en-US" sz="2200" dirty="0" smtClean="0">
                <a:solidFill>
                  <a:srgbClr val="0000FF"/>
                </a:solidFill>
              </a:rPr>
              <a:t>[</a:t>
            </a:r>
            <a:r>
              <a:rPr lang="en-US" sz="2200" dirty="0" err="1" smtClean="0">
                <a:solidFill>
                  <a:srgbClr val="0000FF"/>
                </a:solidFill>
              </a:rPr>
              <a:t>Spong</a:t>
            </a:r>
            <a:r>
              <a:rPr lang="en-US" sz="2200" dirty="0" smtClean="0">
                <a:solidFill>
                  <a:srgbClr val="0000FF"/>
                </a:solidFill>
              </a:rPr>
              <a:t> </a:t>
            </a:r>
            <a:r>
              <a:rPr lang="en-US" sz="2200" dirty="0" err="1" smtClean="0">
                <a:solidFill>
                  <a:srgbClr val="0000FF"/>
                </a:solidFill>
              </a:rPr>
              <a:t>PoP</a:t>
            </a:r>
            <a:r>
              <a:rPr lang="en-US" sz="2200" dirty="0" smtClean="0">
                <a:solidFill>
                  <a:srgbClr val="0000FF"/>
                </a:solidFill>
              </a:rPr>
              <a:t> </a:t>
            </a:r>
            <a:r>
              <a:rPr lang="en-US" sz="2200" dirty="0">
                <a:solidFill>
                  <a:srgbClr val="0000FF"/>
                </a:solidFill>
              </a:rPr>
              <a:t>2005] </a:t>
            </a:r>
            <a:r>
              <a:rPr lang="en-US" dirty="0" smtClean="0"/>
              <a:t>corrects the mono-energetic diffusion coefficients from DKES for momentum exchange</a:t>
            </a:r>
          </a:p>
          <a:p>
            <a:pPr lvl="1"/>
            <a:r>
              <a:rPr lang="en-US" dirty="0" smtClean="0"/>
              <a:t>This correction makes PENTA valid for devices with any level of symmetry from ideal tokamaks to conventional stellarators</a:t>
            </a:r>
          </a:p>
          <a:p>
            <a:pPr lvl="1"/>
            <a:r>
              <a:rPr lang="en-US" dirty="0" smtClean="0"/>
              <a:t>Can include multiple ion species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FF"/>
                </a:solidFill>
              </a:rPr>
              <a:t>Neoclassical Particle Flux and Flows are Calculated using the PENTA Code</a:t>
            </a:r>
            <a:endParaRPr lang="en-US" sz="4800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074428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147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942" y="1337785"/>
            <a:ext cx="4315058" cy="4323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Electron’s Are in the 1/nu Regime In The Core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324678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5055"/>
          <a:stretch/>
        </p:blipFill>
        <p:spPr bwMode="auto">
          <a:xfrm>
            <a:off x="-1" y="1500163"/>
            <a:ext cx="3798275" cy="278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r="6547"/>
          <a:stretch/>
        </p:blipFill>
        <p:spPr bwMode="auto">
          <a:xfrm>
            <a:off x="0" y="1466344"/>
            <a:ext cx="3738587" cy="281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Content Placeholder 2"/>
          <p:cNvSpPr txBox="1">
            <a:spLocks/>
          </p:cNvSpPr>
          <p:nvPr/>
        </p:nvSpPr>
        <p:spPr>
          <a:xfrm>
            <a:off x="-1" y="4261918"/>
            <a:ext cx="5158855" cy="20102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sz="3600" dirty="0" smtClean="0"/>
              <a:t>The hotter electrons are in the 1/</a:t>
            </a:r>
            <a:r>
              <a:rPr lang="en-US" sz="3600" b="1" dirty="0" smtClean="0">
                <a:latin typeface="GreekC"/>
                <a:cs typeface="GreekC"/>
              </a:rPr>
              <a:t>n</a:t>
            </a:r>
            <a:r>
              <a:rPr lang="en-US" sz="3600" dirty="0" smtClean="0"/>
              <a:t> regime</a:t>
            </a:r>
          </a:p>
          <a:p>
            <a:pPr marL="169863" indent="-169863"/>
            <a:r>
              <a:rPr lang="en-US" sz="3600" dirty="0" smtClean="0">
                <a:cs typeface="GreekC"/>
              </a:rPr>
              <a:t>Their flux peaks at </a:t>
            </a:r>
            <a:r>
              <a:rPr lang="en-US" sz="3600" dirty="0" err="1" smtClean="0">
                <a:cs typeface="GreekC"/>
              </a:rPr>
              <a:t>E</a:t>
            </a:r>
            <a:r>
              <a:rPr lang="en-US" sz="3600" baseline="-25000" dirty="0" err="1" smtClean="0">
                <a:cs typeface="GreekC"/>
              </a:rPr>
              <a:t>r</a:t>
            </a:r>
            <a:r>
              <a:rPr lang="en-US" sz="3600" dirty="0" smtClean="0">
                <a:cs typeface="GreekC"/>
              </a:rPr>
              <a:t>=0</a:t>
            </a:r>
          </a:p>
          <a:p>
            <a:endParaRPr lang="en-US" sz="2400" dirty="0" smtClean="0">
              <a:latin typeface="+mj-lt"/>
              <a:cs typeface="GreekC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  <a:cs typeface="GreekC"/>
            </a:endParaRP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7" r="5357"/>
          <a:stretch/>
        </p:blipFill>
        <p:spPr bwMode="auto">
          <a:xfrm>
            <a:off x="12080" y="1443046"/>
            <a:ext cx="3786194" cy="2843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674983" y="1502745"/>
            <a:ext cx="63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cs typeface="GreekC"/>
              </a:rPr>
              <a:t>Γ</a:t>
            </a:r>
            <a:r>
              <a:rPr lang="en-US" sz="2400" baseline="-25000" dirty="0" smtClean="0">
                <a:solidFill>
                  <a:srgbClr val="FF0000"/>
                </a:solidFill>
                <a:cs typeface="GreekC"/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>
            <a:off x="857250" y="1886380"/>
            <a:ext cx="13335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6687403" y="2114980"/>
            <a:ext cx="709684" cy="259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115641" y="1150877"/>
            <a:ext cx="233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Particle Flux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812741" y="1253157"/>
            <a:ext cx="233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Particle Diffusion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6404147" y="5474702"/>
            <a:ext cx="2337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[Lore Thesis 2010]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1417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5055"/>
          <a:stretch/>
        </p:blipFill>
        <p:spPr bwMode="auto">
          <a:xfrm>
            <a:off x="21774" y="1486313"/>
            <a:ext cx="3798275" cy="278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Multiple Roots are Predicted As a Result of the Helical Proton Resonance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324678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5055"/>
          <a:stretch/>
        </p:blipFill>
        <p:spPr bwMode="auto">
          <a:xfrm>
            <a:off x="11874" y="1476413"/>
            <a:ext cx="3798275" cy="278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0705344"/>
              </p:ext>
            </p:extLst>
          </p:nvPr>
        </p:nvGraphicFramePr>
        <p:xfrm>
          <a:off x="1447454" y="4120734"/>
          <a:ext cx="2031292" cy="815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Equation" r:id="rId5" imgW="1460160" imgH="609480" progId="Equation.3">
                  <p:embed/>
                </p:oleObj>
              </mc:Choice>
              <mc:Fallback>
                <p:oleObj name="Equation" r:id="rId5" imgW="146016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454" y="4120734"/>
                        <a:ext cx="2031292" cy="815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V="1">
            <a:off x="1592751" y="2079681"/>
            <a:ext cx="0" cy="22065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3798274" y="1161082"/>
            <a:ext cx="5114770" cy="4634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sz="3600" dirty="0" err="1" smtClean="0"/>
              <a:t>E</a:t>
            </a:r>
            <a:r>
              <a:rPr lang="en-US" sz="3600" baseline="-25000" dirty="0" err="1" smtClean="0"/>
              <a:t>r</a:t>
            </a:r>
            <a:r>
              <a:rPr lang="en-US" sz="3600" dirty="0" smtClean="0"/>
              <a:t> is found by enforcing </a:t>
            </a:r>
            <a:r>
              <a:rPr lang="en-US" sz="3600" dirty="0" err="1" smtClean="0"/>
              <a:t>ambipolarity</a:t>
            </a:r>
            <a:endParaRPr lang="en-US" sz="3600" dirty="0" smtClean="0"/>
          </a:p>
          <a:p>
            <a:pPr marL="169863" indent="-169863"/>
            <a:r>
              <a:rPr lang="en-US" sz="3600" dirty="0" smtClean="0"/>
              <a:t>Multiple roots of the </a:t>
            </a:r>
            <a:r>
              <a:rPr lang="en-US" sz="3600" dirty="0" err="1" smtClean="0"/>
              <a:t>ambipolarity</a:t>
            </a:r>
            <a:r>
              <a:rPr lang="en-US" sz="3600" dirty="0" smtClean="0"/>
              <a:t> condition are predicted in the core because of a peak in the </a:t>
            </a:r>
            <a:r>
              <a:rPr lang="el-GR" sz="3600" dirty="0">
                <a:cs typeface="GreekC"/>
              </a:rPr>
              <a:t>Γ</a:t>
            </a:r>
            <a:r>
              <a:rPr lang="en-US" sz="3600" baseline="-25000" dirty="0">
                <a:cs typeface="GreekC"/>
              </a:rPr>
              <a:t>H</a:t>
            </a:r>
            <a:r>
              <a:rPr lang="en-US" sz="3600" baseline="-25000" dirty="0" smtClean="0">
                <a:cs typeface="GreekC"/>
              </a:rPr>
              <a:t>+</a:t>
            </a:r>
            <a:r>
              <a:rPr lang="en-US" sz="3600" dirty="0" smtClean="0">
                <a:cs typeface="GreekC"/>
              </a:rPr>
              <a:t> near the helical proton resonance</a:t>
            </a:r>
          </a:p>
          <a:p>
            <a:endParaRPr lang="en-US" sz="2400" dirty="0" smtClean="0">
              <a:latin typeface="+mj-lt"/>
              <a:cs typeface="GreekC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  <a:cs typeface="Greek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983" y="1502745"/>
            <a:ext cx="63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cs typeface="GreekC"/>
              </a:rPr>
              <a:t>Γ</a:t>
            </a:r>
            <a:r>
              <a:rPr lang="en-US" sz="2400" baseline="-25000" dirty="0" smtClean="0">
                <a:solidFill>
                  <a:srgbClr val="FF0000"/>
                </a:solidFill>
                <a:cs typeface="GreekC"/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57250" y="1886380"/>
            <a:ext cx="13335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51307" y="1493622"/>
            <a:ext cx="1001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0000FF"/>
                </a:solidFill>
                <a:cs typeface="GreekC"/>
              </a:rPr>
              <a:t>Γ</a:t>
            </a:r>
            <a:r>
              <a:rPr lang="en-US" sz="2400" baseline="-25000" dirty="0" err="1" smtClean="0">
                <a:solidFill>
                  <a:srgbClr val="0000FF"/>
                </a:solidFill>
                <a:cs typeface="GreekC"/>
              </a:rPr>
              <a:t>i</a:t>
            </a:r>
            <a:r>
              <a:rPr lang="en-US" sz="2400" baseline="-25000" dirty="0" smtClean="0">
                <a:solidFill>
                  <a:srgbClr val="0000FF"/>
                </a:solidFill>
                <a:cs typeface="GreekC"/>
              </a:rPr>
              <a:t> Total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675754" y="1774333"/>
            <a:ext cx="151107" cy="23083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15641" y="1150877"/>
            <a:ext cx="233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Particle Flux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90916" y="5065543"/>
                <a:ext cx="3416440" cy="764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  <m:brk m:alnAt="7"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l-GR" i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b="0" i="0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Total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16" y="5065543"/>
                <a:ext cx="3416440" cy="76450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1484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41871" y="4620581"/>
                <a:ext cx="7675007" cy="2419351"/>
              </a:xfrm>
            </p:spPr>
            <p:txBody>
              <a:bodyPr>
                <a:normAutofit/>
              </a:bodyPr>
              <a:lstStyle/>
              <a:p>
                <a:pPr marL="228600" indent="-228600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 smtClean="0"/>
                  <a:t> driven by </a:t>
                </a:r>
                <a:r>
                  <a:rPr lang="en-US" dirty="0" err="1" smtClean="0"/>
                  <a:t>ExB</a:t>
                </a:r>
                <a:r>
                  <a:rPr lang="en-US" dirty="0" smtClean="0"/>
                  <a:t> and diamagnetic flows</a:t>
                </a:r>
              </a:p>
              <a:p>
                <a:pPr marL="228600" indent="-228600"/>
                <a:r>
                  <a:rPr lang="en-US" dirty="0" smtClean="0"/>
                  <a:t>V</a:t>
                </a:r>
                <a:r>
                  <a:rPr lang="en-US" baseline="-25000" dirty="0" smtClean="0"/>
                  <a:t>||</a:t>
                </a:r>
                <a:r>
                  <a:rPr lang="en-US" dirty="0" smtClean="0"/>
                  <a:t> proportional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dirty="0" smtClean="0"/>
                  <a:t> will arise to cause the total flow to move along HSX’s helical direction of symmetry</a:t>
                </a:r>
              </a:p>
              <a:p>
                <a:pPr marL="228600" indent="-228600"/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1871" y="4620581"/>
                <a:ext cx="7675007" cy="2419351"/>
              </a:xfrm>
              <a:blipFill rotWithShape="1">
                <a:blip r:embed="rId4"/>
                <a:stretch>
                  <a:fillRect l="-1827" t="-3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itle 1"/>
              <p:cNvSpPr txBox="1">
                <a:spLocks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solidFill>
                      <a:srgbClr val="0000FF"/>
                    </a:solidFill>
                  </a:rPr>
                  <a:t>V</a:t>
                </a:r>
                <a:r>
                  <a:rPr lang="en-US" baseline="-25000" dirty="0">
                    <a:solidFill>
                      <a:srgbClr val="0000FF"/>
                    </a:solidFill>
                  </a:rPr>
                  <a:t>||</a:t>
                </a:r>
                <a:r>
                  <a:rPr lang="en-US" dirty="0">
                    <a:solidFill>
                      <a:srgbClr val="0000FF"/>
                    </a:solidFill>
                  </a:rPr>
                  <a:t> is Determined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by and </a:t>
                </a:r>
                <a:r>
                  <a:rPr lang="en-US" dirty="0">
                    <a:solidFill>
                      <a:srgbClr val="0000FF"/>
                    </a:solidFill>
                  </a:rPr>
                  <a:t>Viscosity</a:t>
                </a:r>
              </a:p>
            </p:txBody>
          </p:sp>
        </mc:Choice>
        <mc:Fallback xmlns="">
          <p:sp>
            <p:nvSpPr>
              <p:cNvPr id="2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  <a:blipFill rotWithShape="1">
                <a:blip r:embed="rId6"/>
                <a:stretch>
                  <a:fillRect l="-2000" r="-2000" b="-4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733" y="1258316"/>
            <a:ext cx="4031439" cy="2883096"/>
            <a:chOff x="70733" y="1258316"/>
            <a:chExt cx="4031439" cy="2883096"/>
          </a:xfrm>
        </p:grpSpPr>
        <p:grpSp>
          <p:nvGrpSpPr>
            <p:cNvPr id="5" name="Group 4"/>
            <p:cNvGrpSpPr/>
            <p:nvPr/>
          </p:nvGrpSpPr>
          <p:grpSpPr>
            <a:xfrm>
              <a:off x="70733" y="1258316"/>
              <a:ext cx="4031439" cy="2883096"/>
              <a:chOff x="15611807" y="10169128"/>
              <a:chExt cx="2828984" cy="2243554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5611807" y="10169128"/>
                <a:ext cx="2828984" cy="2243554"/>
                <a:chOff x="12350427" y="9280524"/>
                <a:chExt cx="2828984" cy="2243554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2362787" y="9280524"/>
                  <a:ext cx="2816624" cy="2243554"/>
                  <a:chOff x="19278599" y="3352800"/>
                  <a:chExt cx="2816624" cy="2243554"/>
                </a:xfrm>
              </p:grpSpPr>
              <p:pic>
                <p:nvPicPr>
                  <p:cNvPr id="10" name="Picture 92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>
                    <a:off x="19278599" y="3511923"/>
                    <a:ext cx="2667000" cy="2000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11" name="Straight Arrow Connector 10"/>
                  <p:cNvCxnSpPr/>
                  <p:nvPr/>
                </p:nvCxnSpPr>
                <p:spPr bwMode="auto">
                  <a:xfrm flipV="1">
                    <a:off x="20401429" y="4409622"/>
                    <a:ext cx="333376" cy="355122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2" name="Straight Arrow Connector 11"/>
                  <p:cNvCxnSpPr/>
                  <p:nvPr/>
                </p:nvCxnSpPr>
                <p:spPr bwMode="auto">
                  <a:xfrm flipH="1" flipV="1">
                    <a:off x="20541924" y="4226439"/>
                    <a:ext cx="178837" cy="191878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3" name="Straight Arrow Connector 12"/>
                  <p:cNvCxnSpPr/>
                  <p:nvPr/>
                </p:nvCxnSpPr>
                <p:spPr bwMode="auto">
                  <a:xfrm rot="5400000" flipH="1" flipV="1">
                    <a:off x="20201405" y="4412317"/>
                    <a:ext cx="542925" cy="16192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0589672" y="4019083"/>
                    <a:ext cx="476250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aseline="-25000" dirty="0" smtClean="0"/>
                      <a:t>┴</a:t>
                    </a:r>
                    <a:endParaRPr lang="en-US" sz="2400" baseline="30000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0204673" y="4382617"/>
                    <a:ext cx="293641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444433" y="4594366"/>
                    <a:ext cx="733425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="1" baseline="-25000" dirty="0" smtClean="0"/>
                      <a:t>||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0201406" y="5257800"/>
                    <a:ext cx="77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l-GR" dirty="0" smtClean="0"/>
                      <a:t>ζ</a:t>
                    </a:r>
                    <a:r>
                      <a:rPr lang="en-US" baseline="-25000" dirty="0" smtClean="0"/>
                      <a:t>Boozer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9669659" y="3352800"/>
                    <a:ext cx="242556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dirty="0" smtClean="0"/>
                      <a:t>|B| and Velocity in HSX</a:t>
                    </a:r>
                    <a:endParaRPr lang="en-US" dirty="0"/>
                  </a:p>
                </p:txBody>
              </p:sp>
            </p:grpSp>
            <p:sp>
              <p:nvSpPr>
                <p:cNvPr id="9" name="Rectangle 8"/>
                <p:cNvSpPr/>
                <p:nvPr/>
              </p:nvSpPr>
              <p:spPr>
                <a:xfrm rot="16200000">
                  <a:off x="12154860" y="10141064"/>
                  <a:ext cx="7296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l-GR" dirty="0" smtClean="0"/>
                    <a:t>θ</a:t>
                  </a:r>
                  <a:r>
                    <a:rPr lang="en-US" baseline="-25000" dirty="0" smtClean="0"/>
                    <a:t>Boozer</a:t>
                  </a:r>
                  <a:endParaRPr lang="en-US" baseline="-25000" dirty="0"/>
                </a:p>
              </p:txBody>
            </p:sp>
          </p:grpSp>
          <p:cxnSp>
            <p:nvCxnSpPr>
              <p:cNvPr id="7" name="Straight Arrow Connector 6"/>
              <p:cNvCxnSpPr/>
              <p:nvPr/>
            </p:nvCxnSpPr>
            <p:spPr bwMode="auto">
              <a:xfrm rot="5400000" flipH="1" flipV="1">
                <a:off x="16299180" y="11803380"/>
                <a:ext cx="224790" cy="21717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0" name="TextBox 19"/>
            <p:cNvSpPr txBox="1"/>
            <p:nvPr/>
          </p:nvSpPr>
          <p:spPr>
            <a:xfrm>
              <a:off x="881349" y="3250759"/>
              <a:ext cx="329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673868"/>
              </p:ext>
            </p:extLst>
          </p:nvPr>
        </p:nvGraphicFramePr>
        <p:xfrm>
          <a:off x="3589361" y="1472531"/>
          <a:ext cx="5554639" cy="1141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5" name="Equation" r:id="rId8" imgW="2603160" imgH="533160" progId="Equation.3">
                  <p:embed/>
                </p:oleObj>
              </mc:Choice>
              <mc:Fallback>
                <p:oleObj name="Equation" r:id="rId8" imgW="260316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9361" y="1472531"/>
                        <a:ext cx="5554639" cy="11412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ight Brace 31"/>
          <p:cNvSpPr/>
          <p:nvPr/>
        </p:nvSpPr>
        <p:spPr>
          <a:xfrm rot="5400000">
            <a:off x="5228237" y="1383381"/>
            <a:ext cx="630621" cy="2476498"/>
          </a:xfrm>
          <a:prstGeom prst="rightBrace">
            <a:avLst>
              <a:gd name="adj1" fmla="val 6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e 32"/>
          <p:cNvSpPr/>
          <p:nvPr/>
        </p:nvSpPr>
        <p:spPr>
          <a:xfrm rot="5400000">
            <a:off x="7706416" y="1565340"/>
            <a:ext cx="709445" cy="2112576"/>
          </a:xfrm>
          <a:prstGeom prst="rightBrace">
            <a:avLst>
              <a:gd name="adj1" fmla="val 39444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910685"/>
              </p:ext>
            </p:extLst>
          </p:nvPr>
        </p:nvGraphicFramePr>
        <p:xfrm>
          <a:off x="5458425" y="3043355"/>
          <a:ext cx="490537" cy="528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6" name="Equation" r:id="rId10" imgW="215640" imgH="241200" progId="Equation.3">
                  <p:embed/>
                </p:oleObj>
              </mc:Choice>
              <mc:Fallback>
                <p:oleObj name="Equation" r:id="rId10" imgW="2156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58425" y="3043355"/>
                        <a:ext cx="490537" cy="5285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643555"/>
              </p:ext>
            </p:extLst>
          </p:nvPr>
        </p:nvGraphicFramePr>
        <p:xfrm>
          <a:off x="7859205" y="2949359"/>
          <a:ext cx="403225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7" name="Equation" r:id="rId12" imgW="177480" imgH="266400" progId="Equation.3">
                  <p:embed/>
                </p:oleObj>
              </mc:Choice>
              <mc:Fallback>
                <p:oleObj name="Equation" r:id="rId12" imgW="177480" imgH="26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9205" y="2949359"/>
                        <a:ext cx="403225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9228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71" y="4620581"/>
            <a:ext cx="7675007" cy="24193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With all else held constant, V</a:t>
            </a:r>
            <a:r>
              <a:rPr lang="en-US" baseline="-25000" dirty="0" smtClean="0"/>
              <a:t>||</a:t>
            </a:r>
            <a:r>
              <a:rPr lang="en-US" dirty="0" smtClean="0"/>
              <a:t> should increase linearly with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to cause the to total flow to move along the helical direction of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itle 1"/>
              <p:cNvSpPr txBox="1">
                <a:spLocks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solidFill>
                      <a:srgbClr val="0000FF"/>
                    </a:solidFill>
                  </a:rPr>
                  <a:t>V</a:t>
                </a:r>
                <a:r>
                  <a:rPr lang="en-US" baseline="-25000" dirty="0">
                    <a:solidFill>
                      <a:srgbClr val="0000FF"/>
                    </a:solidFill>
                  </a:rPr>
                  <a:t>||</a:t>
                </a:r>
                <a:r>
                  <a:rPr lang="en-US" dirty="0">
                    <a:solidFill>
                      <a:srgbClr val="0000FF"/>
                    </a:solidFill>
                  </a:rPr>
                  <a:t> is Determined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by and </a:t>
                </a:r>
                <a:r>
                  <a:rPr lang="en-US" dirty="0">
                    <a:solidFill>
                      <a:srgbClr val="0000FF"/>
                    </a:solidFill>
                  </a:rPr>
                  <a:t>Viscosity</a:t>
                </a:r>
              </a:p>
            </p:txBody>
          </p:sp>
        </mc:Choice>
        <mc:Fallback xmlns="">
          <p:sp>
            <p:nvSpPr>
              <p:cNvPr id="2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  <a:blipFill rotWithShape="1">
                <a:blip r:embed="rId6"/>
                <a:stretch>
                  <a:fillRect l="-2000" r="-2000" b="-4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733" y="1258316"/>
            <a:ext cx="4031439" cy="2883096"/>
            <a:chOff x="70733" y="1258316"/>
            <a:chExt cx="4031439" cy="2883096"/>
          </a:xfrm>
        </p:grpSpPr>
        <p:grpSp>
          <p:nvGrpSpPr>
            <p:cNvPr id="5" name="Group 4"/>
            <p:cNvGrpSpPr/>
            <p:nvPr/>
          </p:nvGrpSpPr>
          <p:grpSpPr>
            <a:xfrm>
              <a:off x="70733" y="1258316"/>
              <a:ext cx="4031439" cy="2883096"/>
              <a:chOff x="15611807" y="10169128"/>
              <a:chExt cx="2828984" cy="2243554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5611807" y="10169128"/>
                <a:ext cx="2828984" cy="2243554"/>
                <a:chOff x="12350427" y="9280524"/>
                <a:chExt cx="2828984" cy="2243554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2362787" y="9280524"/>
                  <a:ext cx="2816624" cy="2243554"/>
                  <a:chOff x="19278599" y="3352800"/>
                  <a:chExt cx="2816624" cy="2243554"/>
                </a:xfrm>
              </p:grpSpPr>
              <p:pic>
                <p:nvPicPr>
                  <p:cNvPr id="10" name="Picture 92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>
                    <a:off x="19278599" y="3511923"/>
                    <a:ext cx="2667000" cy="2000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11" name="Straight Arrow Connector 10"/>
                  <p:cNvCxnSpPr/>
                  <p:nvPr/>
                </p:nvCxnSpPr>
                <p:spPr bwMode="auto">
                  <a:xfrm flipV="1">
                    <a:off x="20401429" y="4409622"/>
                    <a:ext cx="333376" cy="355122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2" name="Straight Arrow Connector 11"/>
                  <p:cNvCxnSpPr/>
                  <p:nvPr/>
                </p:nvCxnSpPr>
                <p:spPr bwMode="auto">
                  <a:xfrm rot="10800000">
                    <a:off x="20525255" y="4221818"/>
                    <a:ext cx="209550" cy="185736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3" name="Straight Arrow Connector 12"/>
                  <p:cNvCxnSpPr/>
                  <p:nvPr/>
                </p:nvCxnSpPr>
                <p:spPr bwMode="auto">
                  <a:xfrm rot="5400000" flipH="1" flipV="1">
                    <a:off x="20201405" y="4412317"/>
                    <a:ext cx="542925" cy="16192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0553830" y="4050366"/>
                    <a:ext cx="476250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aseline="-25000" dirty="0" smtClean="0"/>
                      <a:t>┴</a:t>
                    </a:r>
                    <a:endParaRPr lang="en-US" sz="2400" baseline="30000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0204673" y="4382617"/>
                    <a:ext cx="293641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444433" y="4594366"/>
                    <a:ext cx="733425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="1" baseline="-25000" dirty="0" smtClean="0"/>
                      <a:t>||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0201406" y="5257800"/>
                    <a:ext cx="77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l-GR" dirty="0" smtClean="0"/>
                      <a:t>ζ</a:t>
                    </a:r>
                    <a:r>
                      <a:rPr lang="en-US" baseline="-25000" dirty="0" smtClean="0"/>
                      <a:t>Boozer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9669659" y="3352800"/>
                    <a:ext cx="242556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dirty="0" smtClean="0"/>
                      <a:t>|B| and Velocity in HSX</a:t>
                    </a:r>
                    <a:endParaRPr lang="en-US" dirty="0"/>
                  </a:p>
                </p:txBody>
              </p:sp>
            </p:grpSp>
            <p:sp>
              <p:nvSpPr>
                <p:cNvPr id="9" name="Rectangle 8"/>
                <p:cNvSpPr/>
                <p:nvPr/>
              </p:nvSpPr>
              <p:spPr>
                <a:xfrm rot="16200000">
                  <a:off x="12154860" y="10141064"/>
                  <a:ext cx="7296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l-GR" dirty="0" smtClean="0"/>
                    <a:t>θ</a:t>
                  </a:r>
                  <a:r>
                    <a:rPr lang="en-US" baseline="-25000" dirty="0" smtClean="0"/>
                    <a:t>Boozer</a:t>
                  </a:r>
                  <a:endParaRPr lang="en-US" baseline="-25000" dirty="0"/>
                </a:p>
              </p:txBody>
            </p:sp>
          </p:grpSp>
          <p:cxnSp>
            <p:nvCxnSpPr>
              <p:cNvPr id="7" name="Straight Arrow Connector 6"/>
              <p:cNvCxnSpPr/>
              <p:nvPr/>
            </p:nvCxnSpPr>
            <p:spPr bwMode="auto">
              <a:xfrm rot="5400000" flipH="1" flipV="1">
                <a:off x="16299180" y="11803380"/>
                <a:ext cx="224790" cy="21717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0" name="TextBox 19"/>
            <p:cNvSpPr txBox="1"/>
            <p:nvPr/>
          </p:nvSpPr>
          <p:spPr>
            <a:xfrm>
              <a:off x="881349" y="3250759"/>
              <a:ext cx="329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</p:grp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8475" y="1279837"/>
            <a:ext cx="4000500" cy="296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4987071" y="1637464"/>
            <a:ext cx="188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Helical Flow</a:t>
            </a:r>
            <a:endParaRPr lang="en-US" dirty="0">
              <a:solidFill>
                <a:srgbClr val="FF00FF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197680" y="1616637"/>
            <a:ext cx="323770" cy="153479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67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71" y="4430081"/>
            <a:ext cx="7675007" cy="2419351"/>
          </a:xfrm>
        </p:spPr>
        <p:txBody>
          <a:bodyPr>
            <a:normAutofit fontScale="92500" lnSpcReduction="20000"/>
          </a:bodyPr>
          <a:lstStyle/>
          <a:p>
            <a:pPr marL="228600" indent="-228600"/>
            <a:r>
              <a:rPr lang="en-US" dirty="0" smtClean="0"/>
              <a:t>For small (ion root) values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PENTA predicts the protons will move in the direction of symmetry</a:t>
            </a:r>
          </a:p>
          <a:p>
            <a:pPr marL="228600" indent="-228600"/>
            <a:r>
              <a:rPr lang="en-US" dirty="0" smtClean="0"/>
              <a:t>Large values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detrap</a:t>
            </a:r>
            <a:r>
              <a:rPr lang="en-US" dirty="0" smtClean="0"/>
              <a:t> the particles responsible for the plasma viscosity, reducing V</a:t>
            </a:r>
            <a:r>
              <a:rPr lang="en-US" baseline="-25000" dirty="0" smtClean="0"/>
              <a:t>||</a:t>
            </a:r>
            <a:endParaRPr lang="en-US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itle 1"/>
              <p:cNvSpPr txBox="1">
                <a:spLocks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solidFill>
                      <a:srgbClr val="0000FF"/>
                    </a:solidFill>
                  </a:rPr>
                  <a:t>V</a:t>
                </a:r>
                <a:r>
                  <a:rPr lang="en-US" baseline="-25000" dirty="0">
                    <a:solidFill>
                      <a:srgbClr val="0000FF"/>
                    </a:solidFill>
                  </a:rPr>
                  <a:t>||</a:t>
                </a:r>
                <a:r>
                  <a:rPr lang="en-US" dirty="0">
                    <a:solidFill>
                      <a:srgbClr val="0000FF"/>
                    </a:solidFill>
                  </a:rPr>
                  <a:t> is Determined </a:t>
                </a:r>
                <a:r>
                  <a:rPr lang="en-US" dirty="0" smtClean="0">
                    <a:solidFill>
                      <a:srgbClr val="0000FF"/>
                    </a:solidFill>
                  </a:rPr>
                  <a:t>by and </a:t>
                </a:r>
                <a:r>
                  <a:rPr lang="en-US" dirty="0">
                    <a:solidFill>
                      <a:srgbClr val="0000FF"/>
                    </a:solidFill>
                  </a:rPr>
                  <a:t>Viscosity</a:t>
                </a:r>
              </a:p>
            </p:txBody>
          </p:sp>
        </mc:Choice>
        <mc:Fallback xmlns="">
          <p:sp>
            <p:nvSpPr>
              <p:cNvPr id="26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0"/>
                <a:ext cx="8229600" cy="1143000"/>
              </a:xfrm>
              <a:prstGeom prst="rect">
                <a:avLst/>
              </a:prstGeom>
              <a:blipFill rotWithShape="1">
                <a:blip r:embed="rId6"/>
                <a:stretch>
                  <a:fillRect l="-2000" r="-2000" b="-4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0733" y="1258316"/>
            <a:ext cx="4031439" cy="2883096"/>
            <a:chOff x="70733" y="1258316"/>
            <a:chExt cx="4031439" cy="2883096"/>
          </a:xfrm>
        </p:grpSpPr>
        <p:grpSp>
          <p:nvGrpSpPr>
            <p:cNvPr id="5" name="Group 4"/>
            <p:cNvGrpSpPr/>
            <p:nvPr/>
          </p:nvGrpSpPr>
          <p:grpSpPr>
            <a:xfrm>
              <a:off x="70733" y="1258316"/>
              <a:ext cx="4031439" cy="2883096"/>
              <a:chOff x="15611807" y="10169128"/>
              <a:chExt cx="2828984" cy="2243554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5611807" y="10169128"/>
                <a:ext cx="2828984" cy="2243554"/>
                <a:chOff x="12350427" y="9280524"/>
                <a:chExt cx="2828984" cy="2243554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12362787" y="9280524"/>
                  <a:ext cx="2816624" cy="2243554"/>
                  <a:chOff x="19278599" y="3352800"/>
                  <a:chExt cx="2816624" cy="2243554"/>
                </a:xfrm>
              </p:grpSpPr>
              <p:pic>
                <p:nvPicPr>
                  <p:cNvPr id="10" name="Picture 92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/>
                  <a:srcRect/>
                  <a:stretch>
                    <a:fillRect/>
                  </a:stretch>
                </p:blipFill>
                <p:spPr bwMode="auto">
                  <a:xfrm>
                    <a:off x="19278599" y="3511923"/>
                    <a:ext cx="2667000" cy="200025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cxnSp>
                <p:nvCxnSpPr>
                  <p:cNvPr id="11" name="Straight Arrow Connector 10"/>
                  <p:cNvCxnSpPr/>
                  <p:nvPr/>
                </p:nvCxnSpPr>
                <p:spPr bwMode="auto">
                  <a:xfrm flipV="1">
                    <a:off x="20401429" y="4409622"/>
                    <a:ext cx="333376" cy="355122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2" name="Straight Arrow Connector 11"/>
                  <p:cNvCxnSpPr/>
                  <p:nvPr/>
                </p:nvCxnSpPr>
                <p:spPr bwMode="auto">
                  <a:xfrm rot="10800000">
                    <a:off x="20525255" y="4221818"/>
                    <a:ext cx="209550" cy="185736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cxnSp>
                <p:nvCxnSpPr>
                  <p:cNvPr id="13" name="Straight Arrow Connector 12"/>
                  <p:cNvCxnSpPr/>
                  <p:nvPr/>
                </p:nvCxnSpPr>
                <p:spPr bwMode="auto">
                  <a:xfrm rot="5400000" flipH="1" flipV="1">
                    <a:off x="20201405" y="4412317"/>
                    <a:ext cx="542925" cy="161925"/>
                  </a:xfrm>
                  <a:prstGeom prst="straightConnector1">
                    <a:avLst/>
                  </a:prstGeom>
                  <a:noFill/>
                  <a:ln w="254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</p:spPr>
              </p:cxnSp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0553830" y="4050366"/>
                    <a:ext cx="476250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aseline="-25000" dirty="0" smtClean="0"/>
                      <a:t>┴</a:t>
                    </a:r>
                    <a:endParaRPr lang="en-US" sz="2400" baseline="30000" dirty="0"/>
                  </a:p>
                </p:txBody>
              </p:sp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0204673" y="4382617"/>
                    <a:ext cx="293641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444433" y="4594366"/>
                    <a:ext cx="733425" cy="35925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400" b="1" dirty="0" smtClean="0"/>
                      <a:t>V</a:t>
                    </a:r>
                    <a:r>
                      <a:rPr lang="en-US" sz="2400" b="1" baseline="-25000" dirty="0" smtClean="0"/>
                      <a:t>||</a:t>
                    </a:r>
                    <a:endParaRPr lang="en-US" sz="2400" b="1" baseline="30000" dirty="0"/>
                  </a:p>
                </p:txBody>
              </p: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0201406" y="5257800"/>
                    <a:ext cx="77152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l-GR" dirty="0" smtClean="0"/>
                      <a:t>ζ</a:t>
                    </a:r>
                    <a:r>
                      <a:rPr lang="en-US" baseline="-25000" dirty="0" smtClean="0"/>
                      <a:t>Boozer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p:txBody>
              </p:sp>
              <p:sp>
                <p:nvSpPr>
                  <p:cNvPr id="18" name="TextBox 17"/>
                  <p:cNvSpPr txBox="1"/>
                  <p:nvPr/>
                </p:nvSpPr>
                <p:spPr>
                  <a:xfrm>
                    <a:off x="19669659" y="3352800"/>
                    <a:ext cx="2425564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dirty="0" smtClean="0"/>
                      <a:t>|B| and Velocity in HSX</a:t>
                    </a:r>
                    <a:endParaRPr lang="en-US" dirty="0"/>
                  </a:p>
                </p:txBody>
              </p:sp>
            </p:grpSp>
            <p:sp>
              <p:nvSpPr>
                <p:cNvPr id="9" name="Rectangle 8"/>
                <p:cNvSpPr/>
                <p:nvPr/>
              </p:nvSpPr>
              <p:spPr>
                <a:xfrm rot="16200000">
                  <a:off x="12154860" y="10141064"/>
                  <a:ext cx="729687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l-GR" dirty="0" smtClean="0"/>
                    <a:t>θ</a:t>
                  </a:r>
                  <a:r>
                    <a:rPr lang="en-US" baseline="-25000" dirty="0" smtClean="0"/>
                    <a:t>Boozer</a:t>
                  </a:r>
                  <a:endParaRPr lang="en-US" baseline="-25000" dirty="0"/>
                </a:p>
              </p:txBody>
            </p:sp>
          </p:grpSp>
          <p:cxnSp>
            <p:nvCxnSpPr>
              <p:cNvPr id="7" name="Straight Arrow Connector 6"/>
              <p:cNvCxnSpPr/>
              <p:nvPr/>
            </p:nvCxnSpPr>
            <p:spPr bwMode="auto">
              <a:xfrm rot="5400000" flipH="1" flipV="1">
                <a:off x="16299180" y="11803380"/>
                <a:ext cx="224790" cy="217170"/>
              </a:xfrm>
              <a:prstGeom prst="straightConnector1">
                <a:avLst/>
              </a:prstGeom>
              <a:no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</p:grpSp>
        <p:sp>
          <p:nvSpPr>
            <p:cNvPr id="20" name="TextBox 19"/>
            <p:cNvSpPr txBox="1"/>
            <p:nvPr/>
          </p:nvSpPr>
          <p:spPr>
            <a:xfrm>
              <a:off x="881349" y="3250759"/>
              <a:ext cx="3290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B</a:t>
              </a:r>
              <a:endParaRPr lang="en-US" sz="2400" b="1" dirty="0"/>
            </a:p>
          </p:txBody>
        </p:sp>
      </p:grp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1280196"/>
            <a:ext cx="4000500" cy="296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897816" y="1512592"/>
            <a:ext cx="1889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PENTA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6733564" y="1866746"/>
            <a:ext cx="266806" cy="28798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987071" y="1637464"/>
            <a:ext cx="1889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FF"/>
                </a:solidFill>
              </a:rPr>
              <a:t>Helical Flow</a:t>
            </a:r>
            <a:endParaRPr lang="en-US" dirty="0">
              <a:solidFill>
                <a:srgbClr val="FF00FF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197680" y="1616637"/>
            <a:ext cx="323770" cy="153479"/>
          </a:xfrm>
          <a:prstGeom prst="straightConnector1">
            <a:avLst/>
          </a:prstGeom>
          <a:ln w="38100">
            <a:solidFill>
              <a:srgbClr val="FF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667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81100"/>
            <a:ext cx="9069572" cy="4857750"/>
          </a:xfrm>
        </p:spPr>
        <p:txBody>
          <a:bodyPr>
            <a:normAutofit/>
          </a:bodyPr>
          <a:lstStyle/>
          <a:p>
            <a:r>
              <a:rPr lang="en-US" dirty="0" smtClean="0"/>
              <a:t>The intrinsic plasma flow follows HSX’s helical direction of symmetry</a:t>
            </a:r>
          </a:p>
          <a:p>
            <a:r>
              <a:rPr lang="en-US" dirty="0" smtClean="0"/>
              <a:t>Reasonable agreement between the measured and calculated flow is only seen when the effects of momentum conservation are included in the calculation</a:t>
            </a:r>
          </a:p>
          <a:p>
            <a:r>
              <a:rPr lang="en-US" dirty="0" smtClean="0"/>
              <a:t>PENTA successfully predicts flows in a system that is </a:t>
            </a:r>
            <a:r>
              <a:rPr lang="en-US" smtClean="0"/>
              <a:t>largely symmetric</a:t>
            </a: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Conclusion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5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Multiple Roots are Predicted As a Result of the Helical Proton Resonance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324678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5055"/>
          <a:stretch/>
        </p:blipFill>
        <p:spPr bwMode="auto">
          <a:xfrm>
            <a:off x="-1" y="1500163"/>
            <a:ext cx="3798275" cy="278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r="6547"/>
          <a:stretch/>
        </p:blipFill>
        <p:spPr bwMode="auto">
          <a:xfrm>
            <a:off x="0" y="1466344"/>
            <a:ext cx="3738587" cy="2819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8472971"/>
              </p:ext>
            </p:extLst>
          </p:nvPr>
        </p:nvGraphicFramePr>
        <p:xfrm>
          <a:off x="1447454" y="4120734"/>
          <a:ext cx="2031292" cy="815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3" name="Equation" r:id="rId6" imgW="1460160" imgH="609480" progId="Equation.3">
                  <p:embed/>
                </p:oleObj>
              </mc:Choice>
              <mc:Fallback>
                <p:oleObj name="Equation" r:id="rId6" imgW="1460160" imgH="609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454" y="4120734"/>
                        <a:ext cx="2031292" cy="815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V="1">
            <a:off x="1592751" y="2079681"/>
            <a:ext cx="0" cy="22065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3798274" y="1161082"/>
            <a:ext cx="5114770" cy="46340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sz="3600" dirty="0" err="1" smtClean="0"/>
              <a:t>E</a:t>
            </a:r>
            <a:r>
              <a:rPr lang="en-US" sz="3600" baseline="-25000" dirty="0" err="1" smtClean="0"/>
              <a:t>r</a:t>
            </a:r>
            <a:r>
              <a:rPr lang="en-US" sz="3600" dirty="0" smtClean="0"/>
              <a:t> is found by enforcing </a:t>
            </a:r>
            <a:r>
              <a:rPr lang="en-US" sz="3600" dirty="0" err="1" smtClean="0"/>
              <a:t>ambipolarity</a:t>
            </a:r>
            <a:endParaRPr lang="en-US" sz="3600" dirty="0" smtClean="0"/>
          </a:p>
          <a:p>
            <a:pPr marL="169863" indent="-169863"/>
            <a:r>
              <a:rPr lang="en-US" sz="3600" dirty="0" smtClean="0"/>
              <a:t>Multiple roots of the </a:t>
            </a:r>
            <a:r>
              <a:rPr lang="en-US" sz="3600" dirty="0" err="1" smtClean="0"/>
              <a:t>ambipolarity</a:t>
            </a:r>
            <a:r>
              <a:rPr lang="en-US" sz="3600" dirty="0" smtClean="0"/>
              <a:t> condition are predicted because of a peak in the </a:t>
            </a:r>
            <a:r>
              <a:rPr lang="el-GR" sz="3600" dirty="0">
                <a:cs typeface="GreekC"/>
              </a:rPr>
              <a:t>Γ</a:t>
            </a:r>
            <a:r>
              <a:rPr lang="en-US" sz="3600" baseline="-25000" dirty="0">
                <a:cs typeface="GreekC"/>
              </a:rPr>
              <a:t>H</a:t>
            </a:r>
            <a:r>
              <a:rPr lang="en-US" sz="3600" baseline="-25000" dirty="0" smtClean="0">
                <a:cs typeface="GreekC"/>
              </a:rPr>
              <a:t>+</a:t>
            </a:r>
            <a:r>
              <a:rPr lang="en-US" sz="3600" dirty="0" smtClean="0">
                <a:cs typeface="GreekC"/>
              </a:rPr>
              <a:t> near the helical proton resonance</a:t>
            </a:r>
          </a:p>
          <a:p>
            <a:endParaRPr lang="en-US" sz="2400" dirty="0" smtClean="0">
              <a:latin typeface="+mj-lt"/>
              <a:cs typeface="GreekC"/>
            </a:endParaRPr>
          </a:p>
          <a:p>
            <a:pPr marL="0" indent="0">
              <a:buNone/>
            </a:pPr>
            <a:endParaRPr lang="en-US" sz="2400" dirty="0" smtClean="0">
              <a:latin typeface="+mj-lt"/>
              <a:cs typeface="GreekC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983" y="1502745"/>
            <a:ext cx="63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cs typeface="GreekC"/>
              </a:rPr>
              <a:t>Γ</a:t>
            </a:r>
            <a:r>
              <a:rPr lang="en-US" sz="2400" baseline="-25000" dirty="0" smtClean="0">
                <a:solidFill>
                  <a:srgbClr val="FF0000"/>
                </a:solidFill>
                <a:cs typeface="GreekC"/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57250" y="1886380"/>
            <a:ext cx="13335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51307" y="1493622"/>
            <a:ext cx="1001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0000FF"/>
                </a:solidFill>
                <a:cs typeface="GreekC"/>
              </a:rPr>
              <a:t>Γ</a:t>
            </a:r>
            <a:r>
              <a:rPr lang="en-US" sz="2400" baseline="-25000" dirty="0" err="1" smtClean="0">
                <a:solidFill>
                  <a:srgbClr val="0000FF"/>
                </a:solidFill>
                <a:cs typeface="GreekC"/>
              </a:rPr>
              <a:t>i</a:t>
            </a:r>
            <a:r>
              <a:rPr lang="en-US" sz="2400" baseline="-25000" dirty="0" smtClean="0">
                <a:solidFill>
                  <a:srgbClr val="0000FF"/>
                </a:solidFill>
                <a:cs typeface="GreekC"/>
              </a:rPr>
              <a:t> Total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1675754" y="1774333"/>
            <a:ext cx="151107" cy="23083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15641" y="1150877"/>
            <a:ext cx="233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Particle Flux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190916" y="5065543"/>
                <a:ext cx="3416440" cy="764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  <m:brk m:alnAt="7"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l-GR" i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b="0" i="0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Total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916" y="5065543"/>
                <a:ext cx="3416440" cy="76450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04477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94" r="6504"/>
          <a:stretch/>
        </p:blipFill>
        <p:spPr bwMode="auto">
          <a:xfrm>
            <a:off x="5073519" y="1462825"/>
            <a:ext cx="3702369" cy="2833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Multiple Roots are Predicted As a Result of the Helical Proton Resonance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1514925" y="5104260"/>
            <a:ext cx="6714675" cy="2926427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Arial" charset="0"/>
              </a:rPr>
              <a:t>Electron root</a:t>
            </a:r>
            <a:r>
              <a:rPr lang="en-US" sz="2400" dirty="0" smtClean="0">
                <a:solidFill>
                  <a:srgbClr val="FF0000"/>
                </a:solidFill>
                <a:latin typeface="Arial" charset="0"/>
              </a:rPr>
              <a:t>:</a:t>
            </a:r>
            <a:r>
              <a:rPr lang="en-US" sz="2400" dirty="0" smtClean="0">
                <a:latin typeface="Arial" charset="0"/>
              </a:rPr>
              <a:t>  Larger positive </a:t>
            </a:r>
            <a:r>
              <a:rPr lang="en-US" sz="2400" dirty="0" err="1" smtClean="0">
                <a:latin typeface="Arial" charset="0"/>
              </a:rPr>
              <a:t>E</a:t>
            </a:r>
            <a:r>
              <a:rPr lang="en-US" sz="2400" baseline="-25000" dirty="0" err="1" smtClean="0">
                <a:latin typeface="Arial" charset="0"/>
              </a:rPr>
              <a:t>r</a:t>
            </a:r>
            <a:r>
              <a:rPr lang="en-US" sz="2400" baseline="-25000" dirty="0" smtClean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associated with reduced neoclassical transport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b="1" dirty="0" smtClean="0">
                <a:solidFill>
                  <a:srgbClr val="0000FF"/>
                </a:solidFill>
                <a:latin typeface="Arial" charset="0"/>
              </a:rPr>
              <a:t>Ion root</a:t>
            </a:r>
            <a:r>
              <a:rPr lang="en-US" sz="2400" dirty="0" smtClean="0">
                <a:solidFill>
                  <a:srgbClr val="0000FF"/>
                </a:solidFill>
                <a:latin typeface="Arial" charset="0"/>
              </a:rPr>
              <a:t>:  </a:t>
            </a:r>
            <a:r>
              <a:rPr lang="en-US" sz="2400" dirty="0" smtClean="0">
                <a:latin typeface="Arial" charset="0"/>
              </a:rPr>
              <a:t>Smaller, sometimes negative </a:t>
            </a:r>
            <a:r>
              <a:rPr lang="en-US" sz="2400" dirty="0" err="1" smtClean="0">
                <a:latin typeface="Arial" charset="0"/>
              </a:rPr>
              <a:t>E</a:t>
            </a:r>
            <a:r>
              <a:rPr lang="en-US" sz="2400" baseline="-25000" dirty="0" err="1" smtClean="0">
                <a:latin typeface="Arial" charset="0"/>
              </a:rPr>
              <a:t>r</a:t>
            </a:r>
            <a:r>
              <a:rPr lang="en-US" sz="2400" dirty="0" smtClean="0">
                <a:latin typeface="Arial" charset="0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b="1" dirty="0" smtClean="0">
                <a:solidFill>
                  <a:srgbClr val="00B015"/>
                </a:solidFill>
                <a:latin typeface="Arial" charset="0"/>
              </a:rPr>
              <a:t>Unstable root:  </a:t>
            </a:r>
            <a:r>
              <a:rPr lang="en-US" sz="2400" dirty="0" smtClean="0">
                <a:latin typeface="Arial" charset="0"/>
              </a:rPr>
              <a:t>Not a stable solution</a:t>
            </a:r>
          </a:p>
        </p:txBody>
      </p:sp>
      <p:sp>
        <p:nvSpPr>
          <p:cNvPr id="31" name="Line 4"/>
          <p:cNvSpPr>
            <a:spLocks noChangeShapeType="1"/>
          </p:cNvSpPr>
          <p:nvPr/>
        </p:nvSpPr>
        <p:spPr bwMode="auto">
          <a:xfrm>
            <a:off x="324678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5834071" y="1095382"/>
            <a:ext cx="2852729" cy="556995"/>
          </a:xfrm>
          <a:prstGeom prst="rect">
            <a:avLst/>
          </a:prstGeom>
        </p:spPr>
        <p:txBody>
          <a:bodyPr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2400" dirty="0"/>
              <a:t>Calculated </a:t>
            </a:r>
            <a:r>
              <a:rPr lang="en-US" sz="2400" dirty="0" err="1"/>
              <a:t>E</a:t>
            </a:r>
            <a:r>
              <a:rPr lang="en-US" sz="2400" baseline="-25000" dirty="0" err="1"/>
              <a:t>r</a:t>
            </a:r>
            <a:r>
              <a:rPr lang="en-US" sz="2400" dirty="0"/>
              <a:t> Profile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9" r="5055"/>
          <a:stretch/>
        </p:blipFill>
        <p:spPr bwMode="auto">
          <a:xfrm>
            <a:off x="-1" y="1500163"/>
            <a:ext cx="3798275" cy="2786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763012" y="2317964"/>
            <a:ext cx="959113" cy="8003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457200" y="4286256"/>
                <a:ext cx="3416440" cy="764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e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i="0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  <m:brk m:alnAt="7"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 i="0">
                              <a:latin typeface="Cambria Math"/>
                              <a:ea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l-GR" i="0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s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US" i="0">
                                  <a:latin typeface="Cambria Math"/>
                                  <a:ea typeface="Cambria Math"/>
                                </a:rPr>
                                <m:t>r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b="0" i="0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i="0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i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  <a:ea typeface="Cambria Math"/>
                            </a:rPr>
                            <m:t>Total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286256"/>
                <a:ext cx="3416440" cy="76450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674983" y="1502745"/>
            <a:ext cx="632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FF0000"/>
                </a:solidFill>
                <a:cs typeface="GreekC"/>
              </a:rPr>
              <a:t>Γ</a:t>
            </a:r>
            <a:r>
              <a:rPr lang="en-US" sz="2400" baseline="-25000" dirty="0" smtClean="0">
                <a:solidFill>
                  <a:srgbClr val="FF0000"/>
                </a:solidFill>
                <a:cs typeface="GreekC"/>
              </a:rPr>
              <a:t>e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857250" y="1886380"/>
            <a:ext cx="133350" cy="228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51308" y="1493622"/>
            <a:ext cx="972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solidFill>
                  <a:srgbClr val="0000FF"/>
                </a:solidFill>
                <a:cs typeface="GreekC"/>
              </a:rPr>
              <a:t>Γ</a:t>
            </a:r>
            <a:r>
              <a:rPr lang="en-US" sz="2400" baseline="-25000" dirty="0" err="1" smtClean="0">
                <a:solidFill>
                  <a:srgbClr val="0000FF"/>
                </a:solidFill>
                <a:cs typeface="GreekC"/>
              </a:rPr>
              <a:t>i</a:t>
            </a:r>
            <a:r>
              <a:rPr lang="en-US" sz="2400" baseline="-25000" dirty="0" smtClean="0">
                <a:solidFill>
                  <a:srgbClr val="0000FF"/>
                </a:solidFill>
                <a:cs typeface="GreekC"/>
              </a:rPr>
              <a:t> Total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1675754" y="1774333"/>
            <a:ext cx="151107" cy="230832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15641" y="1150877"/>
            <a:ext cx="2337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Particle Flux</a:t>
            </a:r>
            <a:endParaRPr lang="en-US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6625359" y="1638611"/>
            <a:ext cx="1823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Electron root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6427934" y="1901693"/>
            <a:ext cx="244563" cy="2132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6847457" y="2655532"/>
            <a:ext cx="18894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15"/>
                </a:solidFill>
              </a:rPr>
              <a:t>Unstable root</a:t>
            </a:r>
            <a:endParaRPr lang="en-US" sz="2400" dirty="0">
              <a:solidFill>
                <a:srgbClr val="00B015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6625383" y="2980241"/>
            <a:ext cx="299320" cy="307608"/>
          </a:xfrm>
          <a:prstGeom prst="straightConnector1">
            <a:avLst/>
          </a:prstGeom>
          <a:ln w="38100">
            <a:solidFill>
              <a:srgbClr val="00B01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7184402" y="3145770"/>
            <a:ext cx="1215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Ion root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H="1">
            <a:off x="7008846" y="3461732"/>
            <a:ext cx="251589" cy="228600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940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28" y="1371600"/>
            <a:ext cx="8910084" cy="4667693"/>
          </a:xfrm>
        </p:spPr>
        <p:txBody>
          <a:bodyPr>
            <a:normAutofit lnSpcReduction="10000"/>
          </a:bodyPr>
          <a:lstStyle/>
          <a:p>
            <a:pPr marL="233363" indent="-233363"/>
            <a:r>
              <a:rPr lang="en-US" sz="2600" dirty="0" smtClean="0"/>
              <a:t>HSX’s quasi-helical symmetry allows large flows to develop </a:t>
            </a:r>
          </a:p>
          <a:p>
            <a:pPr marL="233363" indent="-233363"/>
            <a:r>
              <a:rPr lang="en-US" sz="2600" dirty="0" smtClean="0"/>
              <a:t>The DKES (Drift Kinetic Equation Solver) code </a:t>
            </a:r>
            <a:r>
              <a:rPr lang="en-US" sz="2600" dirty="0"/>
              <a:t>uses a non-momentum conserving </a:t>
            </a:r>
            <a:r>
              <a:rPr lang="en-US" sz="2600" dirty="0" smtClean="0"/>
              <a:t>collision operator</a:t>
            </a:r>
            <a:endParaRPr lang="en-US" sz="2600" dirty="0"/>
          </a:p>
          <a:p>
            <a:pPr marL="233363" indent="-233363"/>
            <a:r>
              <a:rPr lang="en-US" sz="2600" dirty="0" smtClean="0"/>
              <a:t>The parallel momentum conserving moments method  techniques developed by </a:t>
            </a:r>
            <a:r>
              <a:rPr lang="en-US" sz="2600" dirty="0" err="1" smtClean="0"/>
              <a:t>Sugama</a:t>
            </a:r>
            <a:r>
              <a:rPr lang="en-US" sz="2600" dirty="0" smtClean="0"/>
              <a:t> and Nishimura[</a:t>
            </a:r>
            <a:r>
              <a:rPr lang="en-US" sz="2600" dirty="0" err="1" smtClean="0"/>
              <a:t>PoP</a:t>
            </a:r>
            <a:r>
              <a:rPr lang="en-US" sz="2600" dirty="0" smtClean="0"/>
              <a:t> 2002], and </a:t>
            </a:r>
            <a:r>
              <a:rPr lang="en-US" sz="2600" dirty="0" err="1" smtClean="0"/>
              <a:t>Maasberg</a:t>
            </a:r>
            <a:r>
              <a:rPr lang="en-US" sz="2600" dirty="0" smtClean="0"/>
              <a:t>, </a:t>
            </a:r>
            <a:r>
              <a:rPr lang="en-US" sz="2600" dirty="0" err="1" smtClean="0"/>
              <a:t>Beidler</a:t>
            </a:r>
            <a:r>
              <a:rPr lang="en-US" sz="2600" dirty="0" smtClean="0"/>
              <a:t>, and </a:t>
            </a:r>
            <a:r>
              <a:rPr lang="en-US" sz="2600" dirty="0" err="1" smtClean="0"/>
              <a:t>Turkin</a:t>
            </a:r>
            <a:r>
              <a:rPr lang="en-US" sz="2600" dirty="0" smtClean="0"/>
              <a:t> [</a:t>
            </a:r>
            <a:r>
              <a:rPr lang="en-US" sz="2600" dirty="0" err="1" smtClean="0"/>
              <a:t>PoP</a:t>
            </a:r>
            <a:r>
              <a:rPr lang="en-US" sz="2600" dirty="0" smtClean="0"/>
              <a:t> 2009] and Taguchi[Phys. Fluids 1992] were implemented by </a:t>
            </a:r>
            <a:r>
              <a:rPr lang="en-US" sz="2600" dirty="0" err="1" smtClean="0"/>
              <a:t>Spong</a:t>
            </a:r>
            <a:r>
              <a:rPr lang="en-US" sz="2600" dirty="0" smtClean="0"/>
              <a:t> and Lore in the PENTA code [</a:t>
            </a:r>
            <a:r>
              <a:rPr lang="en-US" sz="2600" dirty="0" err="1" smtClean="0"/>
              <a:t>Spong</a:t>
            </a:r>
            <a:r>
              <a:rPr lang="en-US" sz="2600" dirty="0" smtClean="0"/>
              <a:t> 2005] to correct the DKES coefficients</a:t>
            </a:r>
          </a:p>
          <a:p>
            <a:pPr marL="233363" indent="-233363"/>
            <a:r>
              <a:rPr lang="en-US" sz="2600" dirty="0" smtClean="0"/>
              <a:t>These techniques are valid for devices with any level of effective ripple, from tokamaks to conventional stellarators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PENTA Accounts for Momentum Conservation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9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4349673"/>
            <a:ext cx="7924800" cy="2540878"/>
          </a:xfrm>
        </p:spPr>
        <p:txBody>
          <a:bodyPr>
            <a:normAutofit fontScale="62500" lnSpcReduction="20000"/>
          </a:bodyPr>
          <a:lstStyle/>
          <a:p>
            <a:pPr marL="112713" indent="-112713"/>
            <a:r>
              <a:rPr lang="en-US" sz="3400" dirty="0" smtClean="0">
                <a:latin typeface="Arial" pitchFamily="34" charset="0"/>
                <a:cs typeface="Arial" pitchFamily="34" charset="0"/>
              </a:rPr>
              <a:t>The charge exchange cross section used to find the C</a:t>
            </a:r>
            <a:r>
              <a:rPr lang="en-US" sz="3400" baseline="30000" dirty="0" smtClean="0">
                <a:latin typeface="Arial" pitchFamily="34" charset="0"/>
                <a:cs typeface="Arial" pitchFamily="34" charset="0"/>
              </a:rPr>
              <a:t>+6</a:t>
            </a:r>
            <a:r>
              <a:rPr lang="en-US" sz="3400" baseline="-2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400" dirty="0" smtClean="0">
                <a:latin typeface="Arial" pitchFamily="34" charset="0"/>
                <a:cs typeface="Arial" pitchFamily="34" charset="0"/>
              </a:rPr>
              <a:t>density and the fine structure of the line used to correct the line width is taken from the Atomic Data Analysis Structure ADAS [Summers 2004]</a:t>
            </a:r>
          </a:p>
          <a:p>
            <a:pPr marL="112713" indent="-112713"/>
            <a:r>
              <a:rPr lang="en-US" sz="3400" dirty="0" smtClean="0">
                <a:latin typeface="Arial" pitchFamily="34" charset="0"/>
                <a:cs typeface="Arial" pitchFamily="34" charset="0"/>
              </a:rPr>
              <a:t>Reversing the magnetic field reverses the flows, doubling the measured Doppler shift</a:t>
            </a:r>
          </a:p>
          <a:p>
            <a:pPr marL="112713" indent="-112713"/>
            <a:r>
              <a:rPr lang="en-US" sz="3400" dirty="0" smtClean="0">
                <a:latin typeface="Arial" pitchFamily="34" charset="0"/>
                <a:cs typeface="Arial" pitchFamily="34" charset="0"/>
              </a:rPr>
              <a:t>Spectral calibration performed each shot to account for instrumental drift using a Neon lamp</a:t>
            </a:r>
          </a:p>
          <a:p>
            <a:pPr marL="112713" indent="-112713"/>
            <a:endParaRPr lang="en-US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/>
              <p:cNvSpPr txBox="1">
                <a:spLocks/>
              </p:cNvSpPr>
              <p:nvPr/>
            </p:nvSpPr>
            <p:spPr>
              <a:xfrm>
                <a:off x="0" y="0"/>
                <a:ext cx="9144000" cy="1143000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 lnSpcReduction="20000"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dirty="0" smtClean="0">
                    <a:solidFill>
                      <a:srgbClr val="0000FF"/>
                    </a:solidFill>
                  </a:rPr>
                  <a:t>Atomic Data and Field Reversal Used To Find Density, Temperature and Velocity</a:t>
                </a:r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9144000" cy="1143000"/>
              </a:xfrm>
              <a:prstGeom prst="rect">
                <a:avLst/>
              </a:prstGeom>
              <a:blipFill rotWithShape="1">
                <a:blip r:embed="rId3"/>
                <a:stretch>
                  <a:fillRect l="-1200" t="-8511" r="-2533" b="-17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0668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9"/>
          <a:stretch>
            <a:fillRect/>
          </a:stretch>
        </p:blipFill>
        <p:spPr bwMode="auto">
          <a:xfrm>
            <a:off x="2711315" y="1517577"/>
            <a:ext cx="3400697" cy="27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28259" y="1066800"/>
            <a:ext cx="3657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Fine Structure Broadening Comparable to Thermal Broadening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315732" y="2733149"/>
                <a:ext cx="3032050" cy="4952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/>
                        <a:ea typeface="Cambria Math"/>
                      </a:rPr>
                      <m:t>Δ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  <a:ea typeface="Cambria Math"/>
                      </a:rPr>
                      <m:t>λ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529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𝑛𝑚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∗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𝑉𝑒𝑙𝑜𝑐𝑖𝑡𝑦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US" dirty="0" smtClean="0"/>
                  <a:t>~0.04nm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5732" y="2733149"/>
                <a:ext cx="3032050" cy="495264"/>
              </a:xfrm>
              <a:prstGeom prst="rect">
                <a:avLst/>
              </a:prstGeom>
              <a:blipFill rotWithShape="1">
                <a:blip r:embed="rId5"/>
                <a:stretch>
                  <a:fillRect b="-60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132345" y="1809819"/>
            <a:ext cx="301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Doppler shift  is determined by flow velocity along the </a:t>
            </a:r>
            <a:r>
              <a:rPr lang="en-US" dirty="0">
                <a:solidFill>
                  <a:srgbClr val="0000FF"/>
                </a:solidFill>
              </a:rPr>
              <a:t>v</a:t>
            </a:r>
            <a:r>
              <a:rPr lang="en-US" dirty="0" smtClean="0">
                <a:solidFill>
                  <a:srgbClr val="0000FF"/>
                </a:solidFill>
              </a:rPr>
              <a:t>iewing direction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493889"/>
            <a:ext cx="30134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Thermal motion of the ion causes Doppler broadening of the spectral line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35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650" y="1196171"/>
            <a:ext cx="8792201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PENTA calculates :         and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where</a:t>
            </a:r>
          </a:p>
          <a:p>
            <a:r>
              <a:rPr lang="en-US" dirty="0" smtClean="0"/>
              <a:t>The local flow is calculated on a grid of points throughout the beam/view intersection volumes: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136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 Local Flow Velocity Can Be Calculated from PENTA Profiles and Magnetic Geometry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9360487"/>
              </p:ext>
            </p:extLst>
          </p:nvPr>
        </p:nvGraphicFramePr>
        <p:xfrm>
          <a:off x="667543" y="3362965"/>
          <a:ext cx="7732713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59" name="Equation" r:id="rId4" imgW="3797280" imgH="533160" progId="Equation.3">
                  <p:embed/>
                </p:oleObj>
              </mc:Choice>
              <mc:Fallback>
                <p:oleObj name="Equation" r:id="rId4" imgW="379728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543" y="3362965"/>
                        <a:ext cx="7732713" cy="1089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0085771"/>
              </p:ext>
            </p:extLst>
          </p:nvPr>
        </p:nvGraphicFramePr>
        <p:xfrm>
          <a:off x="1786265" y="1642060"/>
          <a:ext cx="1616149" cy="854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0" name="Equation" r:id="rId6" imgW="914400" imgH="482400" progId="Equation.3">
                  <p:embed/>
                </p:oleObj>
              </mc:Choice>
              <mc:Fallback>
                <p:oleObj name="Equation" r:id="rId6" imgW="9144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6265" y="1642060"/>
                        <a:ext cx="1616149" cy="8549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73736"/>
              </p:ext>
            </p:extLst>
          </p:nvPr>
        </p:nvGraphicFramePr>
        <p:xfrm>
          <a:off x="5078646" y="1143000"/>
          <a:ext cx="2200893" cy="798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1" name="Equation" r:id="rId8" imgW="1193760" imgH="431640" progId="Equation.3">
                  <p:embed/>
                </p:oleObj>
              </mc:Choice>
              <mc:Fallback>
                <p:oleObj name="Equation" r:id="rId8" imgW="119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8646" y="1143000"/>
                        <a:ext cx="2200893" cy="7987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8256438"/>
              </p:ext>
            </p:extLst>
          </p:nvPr>
        </p:nvGraphicFramePr>
        <p:xfrm>
          <a:off x="3639304" y="1203783"/>
          <a:ext cx="701372" cy="844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62" name="Equation" r:id="rId10" imgW="444240" imgH="533160" progId="Equation.3">
                  <p:embed/>
                </p:oleObj>
              </mc:Choice>
              <mc:Fallback>
                <p:oleObj name="Equation" r:id="rId10" imgW="44424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9304" y="1203783"/>
                        <a:ext cx="701372" cy="8441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844402" y="4484683"/>
            <a:ext cx="74551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G</a:t>
            </a:r>
            <a:r>
              <a:rPr lang="en-US" sz="2800" baseline="-25000" dirty="0" err="1"/>
              <a:t>ps</a:t>
            </a:r>
            <a:r>
              <a:rPr lang="en-US" sz="2800" dirty="0"/>
              <a:t> =geometry factor for the Pfirsch-Schlüter flow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91386" y="4965371"/>
            <a:ext cx="8952614" cy="18500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calculated neutral beam density is used to create a weighted average of the velocity that would be “seen” by each view</a:t>
            </a:r>
          </a:p>
        </p:txBody>
      </p:sp>
    </p:spTree>
    <p:extLst>
      <p:ext uri="{BB962C8B-B14F-4D97-AF65-F5344CB8AC3E}">
        <p14:creationId xmlns:p14="http://schemas.microsoft.com/office/powerpoint/2010/main" val="26913774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82576"/>
            <a:ext cx="8229600" cy="1143000"/>
          </a:xfrm>
        </p:spPr>
        <p:txBody>
          <a:bodyPr/>
          <a:lstStyle/>
          <a:p>
            <a:r>
              <a:rPr lang="en-US" dirty="0" smtClean="0"/>
              <a:t>Including All 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344" y="4430110"/>
            <a:ext cx="3891455" cy="1696053"/>
          </a:xfrm>
        </p:spPr>
        <p:txBody>
          <a:bodyPr/>
          <a:lstStyle/>
          <a:p>
            <a:r>
              <a:rPr lang="en-US" dirty="0" smtClean="0"/>
              <a:t>Lines are old calculations with just protons and C</a:t>
            </a:r>
            <a:r>
              <a:rPr lang="en-US" baseline="30000" dirty="0" smtClean="0"/>
              <a:t>+6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23"/>
          <a:stretch/>
        </p:blipFill>
        <p:spPr bwMode="auto">
          <a:xfrm>
            <a:off x="0" y="1097674"/>
            <a:ext cx="4020207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50"/>
          <a:stretch/>
        </p:blipFill>
        <p:spPr bwMode="auto">
          <a:xfrm>
            <a:off x="4748048" y="1095308"/>
            <a:ext cx="4017580" cy="320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45" y="4430110"/>
            <a:ext cx="3733800" cy="242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649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31885"/>
              </p:ext>
            </p:extLst>
          </p:nvPr>
        </p:nvGraphicFramePr>
        <p:xfrm>
          <a:off x="4822031" y="2783545"/>
          <a:ext cx="4208462" cy="677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8" name="Equation" r:id="rId4" imgW="2857320" imgH="457200" progId="Equation.3">
                  <p:embed/>
                </p:oleObj>
              </mc:Choice>
              <mc:Fallback>
                <p:oleObj name="Equation" r:id="rId4" imgW="28573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2031" y="2783545"/>
                        <a:ext cx="4208462" cy="677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0062" y="1933903"/>
            <a:ext cx="8210550" cy="7159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Solving the Diffusion Equation for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endParaRPr lang="en-US" dirty="0" smtClean="0"/>
          </a:p>
        </p:txBody>
      </p:sp>
      <p:sp>
        <p:nvSpPr>
          <p:cNvPr id="7" name="Text Box 184"/>
          <p:cNvSpPr txBox="1">
            <a:spLocks noChangeArrowheads="1"/>
          </p:cNvSpPr>
          <p:nvPr/>
        </p:nvSpPr>
        <p:spPr bwMode="auto">
          <a:xfrm>
            <a:off x="500062" y="5750572"/>
            <a:ext cx="8643938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>
              <a:defRPr/>
            </a:pPr>
            <a:r>
              <a:rPr lang="en-US" sz="1200" dirty="0">
                <a:latin typeface="+mn-lt"/>
              </a:rPr>
              <a:t>1) </a:t>
            </a:r>
            <a:r>
              <a:rPr lang="en-US" sz="1200" dirty="0" err="1">
                <a:latin typeface="+mn-lt"/>
              </a:rPr>
              <a:t>Shaing</a:t>
            </a:r>
            <a:r>
              <a:rPr lang="en-US" sz="1200" dirty="0">
                <a:latin typeface="+mn-lt"/>
              </a:rPr>
              <a:t> (1984), </a:t>
            </a:r>
            <a:r>
              <a:rPr lang="en-US" sz="1200" dirty="0" err="1">
                <a:latin typeface="+mn-lt"/>
              </a:rPr>
              <a:t>Maassberg</a:t>
            </a:r>
            <a:r>
              <a:rPr lang="en-US" sz="1200" dirty="0">
                <a:latin typeface="+mn-lt"/>
              </a:rPr>
              <a:t> </a:t>
            </a:r>
            <a:r>
              <a:rPr lang="en-US" sz="1200" i="1" dirty="0">
                <a:latin typeface="+mn-lt"/>
              </a:rPr>
              <a:t>et al </a:t>
            </a:r>
            <a:r>
              <a:rPr lang="en-US" sz="1200" dirty="0">
                <a:latin typeface="+mn-lt"/>
              </a:rPr>
              <a:t>(1993). 2) Hastings (1985, 1986)</a:t>
            </a:r>
            <a:endParaRPr lang="en-US" sz="1200" dirty="0">
              <a:latin typeface="+mn-lt"/>
              <a:ea typeface="Cambria Math" pitchFamily="18" charset="0"/>
              <a:cs typeface="Arial" pitchFamily="34" charset="0"/>
            </a:endParaRPr>
          </a:p>
        </p:txBody>
      </p:sp>
      <p:pic>
        <p:nvPicPr>
          <p:cNvPr id="9221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150" y="3786188"/>
            <a:ext cx="3576638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A680D5F-9392-41E1-95CE-8AD3C992CAD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0" y="2999777"/>
            <a:ext cx="4808538" cy="521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>
                <a:latin typeface="+mn-lt"/>
              </a:rPr>
              <a:t>The radial electric field profile can be determined by solving a diffusion equation</a:t>
            </a:r>
            <a:r>
              <a:rPr lang="en-US" sz="2400" baseline="30000" dirty="0">
                <a:latin typeface="+mn-lt"/>
              </a:rPr>
              <a:t>1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400" dirty="0">
                <a:latin typeface="+mn-lt"/>
              </a:rPr>
              <a:t>D</a:t>
            </a:r>
            <a:r>
              <a:rPr lang="en-US" sz="2400" baseline="-25000" dirty="0">
                <a:latin typeface="+mn-lt"/>
              </a:rPr>
              <a:t>E</a:t>
            </a:r>
            <a:r>
              <a:rPr lang="en-US" sz="2400" dirty="0">
                <a:latin typeface="+mn-lt"/>
              </a:rPr>
              <a:t> (related to perpendicular viscosity) is generally not known</a:t>
            </a:r>
            <a:r>
              <a:rPr lang="en-US" sz="2400" baseline="30000" dirty="0">
                <a:latin typeface="+mn-lt"/>
              </a:rPr>
              <a:t>2</a:t>
            </a:r>
            <a:endParaRPr lang="en-US" sz="2400" dirty="0">
              <a:latin typeface="+mn-lt"/>
            </a:endParaRPr>
          </a:p>
          <a:p>
            <a:pPr marL="742950" lvl="1" indent="-285750" eaLnBrk="0" hangingPunct="0"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000" dirty="0">
                <a:latin typeface="+mn-lt"/>
              </a:rPr>
              <a:t>Solutions for different D</a:t>
            </a:r>
            <a:r>
              <a:rPr lang="en-US" sz="2000" baseline="-25000" dirty="0">
                <a:latin typeface="+mn-lt"/>
              </a:rPr>
              <a:t>E</a:t>
            </a:r>
            <a:r>
              <a:rPr lang="en-US" sz="2000" dirty="0">
                <a:latin typeface="+mn-lt"/>
              </a:rPr>
              <a:t> show a region of strong </a:t>
            </a:r>
            <a:r>
              <a:rPr lang="en-US" sz="2000" dirty="0" err="1">
                <a:latin typeface="+mn-lt"/>
              </a:rPr>
              <a:t>E</a:t>
            </a:r>
            <a:r>
              <a:rPr lang="en-US" sz="2000" baseline="-25000" dirty="0" err="1">
                <a:latin typeface="+mn-lt"/>
              </a:rPr>
              <a:t>r</a:t>
            </a:r>
            <a:r>
              <a:rPr lang="en-US" sz="2000" dirty="0">
                <a:latin typeface="+mn-lt"/>
              </a:rPr>
              <a:t> shear at r/a~0.25</a:t>
            </a:r>
          </a:p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00062" y="36786"/>
            <a:ext cx="8210550" cy="2201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smtClean="0"/>
              <a:t>I stole this from J. Lore’s Dissertation, Do we now have a better calculation for D</a:t>
            </a:r>
            <a:r>
              <a:rPr lang="en-US" sz="3200" baseline="-25000" dirty="0" smtClean="0"/>
              <a:t>E</a:t>
            </a:r>
            <a:r>
              <a:rPr lang="en-US" sz="32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286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995" y="1143006"/>
            <a:ext cx="8080746" cy="4525963"/>
          </a:xfrm>
        </p:spPr>
        <p:txBody>
          <a:bodyPr>
            <a:normAutofit fontScale="92500" lnSpcReduction="10000"/>
          </a:bodyPr>
          <a:lstStyle/>
          <a:p>
            <a:pPr marL="169863" indent="-169863"/>
            <a:r>
              <a:rPr lang="en-US" dirty="0"/>
              <a:t>The CHERS system can only measure a weighted average of </a:t>
            </a:r>
            <a:r>
              <a:rPr lang="en-US" dirty="0" smtClean="0"/>
              <a:t>the local </a:t>
            </a:r>
            <a:r>
              <a:rPr lang="en-US" dirty="0"/>
              <a:t>plasma flow within each beam/view intersection </a:t>
            </a:r>
            <a:r>
              <a:rPr lang="en-US" dirty="0" smtClean="0"/>
              <a:t>volume</a:t>
            </a:r>
          </a:p>
          <a:p>
            <a:pPr marL="169863" indent="-169863"/>
            <a:r>
              <a:rPr lang="en-US" dirty="0" smtClean="0"/>
              <a:t>The measured flows are much smaller</a:t>
            </a:r>
            <a:r>
              <a:rPr lang="en-US" dirty="0"/>
              <a:t> (~20km/s)</a:t>
            </a:r>
            <a:r>
              <a:rPr lang="en-US" dirty="0" smtClean="0"/>
              <a:t> than the flows predicted by PENTA (~50 to 100km/s) in the core</a:t>
            </a:r>
          </a:p>
          <a:p>
            <a:pPr marL="169863" indent="-169863"/>
            <a:r>
              <a:rPr lang="en-US" dirty="0" smtClean="0"/>
              <a:t>A synthetic diagnostic was developed to better understand the relationship between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and V</a:t>
            </a:r>
            <a:r>
              <a:rPr lang="en-US" baseline="-25000" dirty="0" smtClean="0"/>
              <a:t>||</a:t>
            </a:r>
            <a:r>
              <a:rPr lang="en-US" dirty="0" smtClean="0"/>
              <a:t> predicted by PENTA and the velocities seen by each view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136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In the Core Flow Direction Changes Across the Beam/View Intersection Volumes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803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72568"/>
            <a:ext cx="8965775" cy="4525963"/>
          </a:xfrm>
        </p:spPr>
        <p:txBody>
          <a:bodyPr/>
          <a:lstStyle/>
          <a:p>
            <a:pPr marL="231775" indent="-231775"/>
            <a:r>
              <a:rPr lang="en-US" sz="2600" dirty="0" err="1" smtClean="0"/>
              <a:t>E</a:t>
            </a:r>
            <a:r>
              <a:rPr lang="en-US" sz="2600" baseline="-25000" dirty="0" err="1" smtClean="0"/>
              <a:t>r</a:t>
            </a:r>
            <a:r>
              <a:rPr lang="en-US" sz="2600" dirty="0" smtClean="0"/>
              <a:t> measured by CHERS is ~5kV/m larger than the predicted </a:t>
            </a:r>
            <a:r>
              <a:rPr lang="en-US" sz="2600" dirty="0" err="1" smtClean="0"/>
              <a:t>E</a:t>
            </a:r>
            <a:r>
              <a:rPr lang="en-US" sz="2600" baseline="-25000" dirty="0" err="1" smtClean="0"/>
              <a:t>r</a:t>
            </a:r>
            <a:r>
              <a:rPr lang="en-US" sz="2600" baseline="-25000" dirty="0" smtClean="0"/>
              <a:t> </a:t>
            </a:r>
            <a:r>
              <a:rPr lang="en-US" sz="2600" dirty="0" smtClean="0"/>
              <a:t>profile in the outer half of the plasma</a:t>
            </a:r>
          </a:p>
          <a:p>
            <a:pPr marL="231775" indent="-231775"/>
            <a:r>
              <a:rPr lang="en-US" sz="2600" dirty="0" err="1" smtClean="0"/>
              <a:t>E</a:t>
            </a:r>
            <a:r>
              <a:rPr lang="en-US" sz="2600" baseline="-25000" dirty="0" err="1" smtClean="0"/>
              <a:t>r</a:t>
            </a:r>
            <a:r>
              <a:rPr lang="en-US" sz="2600" dirty="0" smtClean="0"/>
              <a:t> larger than the calculated values were also measured using probes [</a:t>
            </a:r>
            <a:r>
              <a:rPr lang="en-US" sz="2600" i="1" dirty="0" smtClean="0"/>
              <a:t>See Poster R. Wilcox on Thursday</a:t>
            </a:r>
            <a:r>
              <a:rPr lang="en-US" sz="2600" dirty="0" smtClean="0"/>
              <a:t>]</a:t>
            </a:r>
          </a:p>
          <a:p>
            <a:pPr marL="231775" indent="-231775"/>
            <a:r>
              <a:rPr lang="en-US" sz="2600" dirty="0" smtClean="0"/>
              <a:t>The predicted V</a:t>
            </a:r>
            <a:r>
              <a:rPr lang="en-US" sz="2600" baseline="-25000" dirty="0" smtClean="0"/>
              <a:t>||</a:t>
            </a:r>
            <a:r>
              <a:rPr lang="en-US" sz="2600" dirty="0" smtClean="0"/>
              <a:t> does not change direction in the regions where </a:t>
            </a:r>
            <a:r>
              <a:rPr lang="en-US" sz="2600" dirty="0" err="1" smtClean="0"/>
              <a:t>E</a:t>
            </a:r>
            <a:r>
              <a:rPr lang="en-US" sz="2600" baseline="-25000" dirty="0" err="1" smtClean="0"/>
              <a:t>r</a:t>
            </a:r>
            <a:r>
              <a:rPr lang="en-US" sz="2600" dirty="0" smtClean="0"/>
              <a:t> is negative because of the positive diamagnetic flow</a:t>
            </a:r>
          </a:p>
          <a:p>
            <a:pPr marL="231775" indent="-231775"/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-13648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 DKES and PENTA Predict Low </a:t>
            </a:r>
            <a:r>
              <a:rPr lang="en-US" dirty="0" err="1" smtClean="0">
                <a:solidFill>
                  <a:srgbClr val="0000FF"/>
                </a:solidFill>
              </a:rPr>
              <a:t>E</a:t>
            </a:r>
            <a:r>
              <a:rPr lang="en-US" baseline="-25000" dirty="0" err="1" smtClean="0">
                <a:solidFill>
                  <a:srgbClr val="0000FF"/>
                </a:solidFill>
              </a:rPr>
              <a:t>r</a:t>
            </a:r>
            <a:r>
              <a:rPr lang="en-US" dirty="0" smtClean="0">
                <a:solidFill>
                  <a:srgbClr val="0000FF"/>
                </a:solidFill>
              </a:rPr>
              <a:t> for r/a&gt;0.5, Total Flow Determined by Diamagnetic Flow</a:t>
            </a: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41042" y="3857552"/>
            <a:ext cx="3831965" cy="3012815"/>
            <a:chOff x="741042" y="3857552"/>
            <a:chExt cx="3831965" cy="3012815"/>
          </a:xfrm>
        </p:grpSpPr>
        <p:pic>
          <p:nvPicPr>
            <p:cNvPr id="29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57"/>
            <a:stretch/>
          </p:blipFill>
          <p:spPr bwMode="auto">
            <a:xfrm>
              <a:off x="741042" y="4070017"/>
              <a:ext cx="3440436" cy="280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1237463" y="5007086"/>
              <a:ext cx="1889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PENTA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1374424" y="5343525"/>
              <a:ext cx="0" cy="57596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2080352" y="4767560"/>
              <a:ext cx="1889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Measured</a:t>
              </a:r>
              <a:endParaRPr lang="en-US" sz="2400" dirty="0"/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3245096" y="5114925"/>
              <a:ext cx="345485" cy="57373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355622" y="6133249"/>
              <a:ext cx="1889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DKES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35" name="Straight Arrow Connector 34"/>
            <p:cNvCxnSpPr>
              <a:endCxn id="34" idx="0"/>
            </p:cNvCxnSpPr>
            <p:nvPr/>
          </p:nvCxnSpPr>
          <p:spPr>
            <a:xfrm flipV="1">
              <a:off x="2080352" y="6133249"/>
              <a:ext cx="220007" cy="163965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61970" y="3857552"/>
              <a:ext cx="3711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Measured and Calculated </a:t>
              </a:r>
              <a:r>
                <a:rPr lang="en-US" sz="2400" dirty="0" err="1" smtClean="0"/>
                <a:t>E</a:t>
              </a:r>
              <a:r>
                <a:rPr lang="en-US" sz="2400" baseline="-25000" dirty="0" err="1" smtClean="0"/>
                <a:t>r</a:t>
              </a:r>
              <a:endParaRPr lang="en-US" sz="24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73007" y="3837528"/>
            <a:ext cx="4189993" cy="3011024"/>
            <a:chOff x="4573007" y="3837528"/>
            <a:chExt cx="4189993" cy="3011024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3007" y="4128212"/>
              <a:ext cx="3733800" cy="27203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6549130" y="4388390"/>
                  <a:ext cx="1381607" cy="7444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cs typeface="GreekC"/>
                    </a:rPr>
                    <a:t>-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sz="2400" i="1" dirty="0" smtClean="0">
                              <a:latin typeface="Cambria Math"/>
                              <a:cs typeface="GreekC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dirty="0">
                              <a:latin typeface="Cambria Math"/>
                              <a:cs typeface="GreekC"/>
                            </a:rPr>
                            <m:t>∇</m:t>
                          </m:r>
                          <m:r>
                            <m:rPr>
                              <m:nor/>
                            </m:rPr>
                            <a:rPr lang="en-US" sz="2400" b="0" i="0" dirty="0" smtClean="0">
                              <a:latin typeface="Cambria Math"/>
                              <a:cs typeface="GreekC"/>
                            </a:rPr>
                            <m:t>p</m:t>
                          </m:r>
                          <m:r>
                            <m:rPr>
                              <m:nor/>
                            </m:rPr>
                            <a:rPr lang="en-US" sz="2400" baseline="-25000" dirty="0">
                              <a:latin typeface="Cambria Math"/>
                              <a:cs typeface="GreekC"/>
                            </a:rPr>
                            <m:t>H</m:t>
                          </m:r>
                          <m:r>
                            <m:rPr>
                              <m:nor/>
                            </m:rPr>
                            <a:rPr lang="en-US" sz="2400" baseline="-25000" dirty="0">
                              <a:cs typeface="GreekC"/>
                            </a:rPr>
                            <m:t>+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dirty="0" smtClean="0">
                              <a:latin typeface="Cambria Math"/>
                              <a:cs typeface="GreekC"/>
                            </a:rPr>
                            <m:t>q</m:t>
                          </m:r>
                          <m:r>
                            <m:rPr>
                              <m:nor/>
                            </m:rPr>
                            <a:rPr lang="en-US" sz="2400" baseline="-25000" dirty="0">
                              <a:latin typeface="Cambria Math"/>
                              <a:cs typeface="GreekC"/>
                            </a:rPr>
                            <m:t>H</m:t>
                          </m:r>
                          <m:r>
                            <m:rPr>
                              <m:nor/>
                            </m:rPr>
                            <a:rPr lang="en-US" sz="2400" baseline="-25000" dirty="0">
                              <a:cs typeface="GreekC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 dirty="0" err="1">
                              <a:latin typeface="Cambria Math"/>
                              <a:cs typeface="GreekC"/>
                            </a:rPr>
                            <m:t>n</m:t>
                          </m:r>
                          <m:r>
                            <m:rPr>
                              <m:nor/>
                            </m:rPr>
                            <a:rPr lang="en-US" sz="2400" i="0" baseline="-25000" dirty="0" err="1">
                              <a:latin typeface="Cambria Math"/>
                              <a:cs typeface="GreekC"/>
                            </a:rPr>
                            <m:t>H</m:t>
                          </m:r>
                          <m:r>
                            <m:rPr>
                              <m:nor/>
                            </m:rPr>
                            <a:rPr lang="en-US" sz="2400" baseline="-25000" dirty="0">
                              <a:cs typeface="GreekC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den>
                      </m:f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49130" y="4388390"/>
                  <a:ext cx="1381607" cy="744499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6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/>
            <p:cNvSpPr txBox="1"/>
            <p:nvPr/>
          </p:nvSpPr>
          <p:spPr>
            <a:xfrm>
              <a:off x="5353843" y="6019869"/>
              <a:ext cx="1322632" cy="323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>
                  <a:solidFill>
                    <a:srgbClr val="FF0000"/>
                  </a:solidFill>
                </a:rPr>
                <a:t>E</a:t>
              </a:r>
              <a:r>
                <a:rPr lang="en-US" sz="2400" baseline="-25000" dirty="0" err="1" smtClean="0">
                  <a:solidFill>
                    <a:srgbClr val="FF0000"/>
                  </a:solidFill>
                </a:rPr>
                <a:t>r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6439907" y="5114925"/>
              <a:ext cx="311767" cy="33137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5608774" y="5976201"/>
              <a:ext cx="456575" cy="23083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/>
                <p:cNvSpPr txBox="1"/>
                <p:nvPr/>
              </p:nvSpPr>
              <p:spPr>
                <a:xfrm>
                  <a:off x="5351971" y="3837528"/>
                  <a:ext cx="3411029" cy="55027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||</m:t>
                          </m:r>
                        </m:sub>
                      </m:sSub>
                    </m:oMath>
                  </a14:m>
                  <a:r>
                    <a:rPr lang="en-US" sz="2400" dirty="0" smtClean="0"/>
                    <a:t> Drive Terms</a:t>
                  </a:r>
                  <a:endParaRPr lang="en-US" sz="2400" dirty="0"/>
                </a:p>
              </p:txBody>
            </p:sp>
          </mc:Choice>
          <mc:Fallback xmlns="">
            <p:sp>
              <p:nvSpPr>
                <p:cNvPr id="23" name="TextBox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1971" y="3837528"/>
                  <a:ext cx="3411029" cy="550279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536" t="-7778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555480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29340" y="4306489"/>
                <a:ext cx="7442791" cy="2540878"/>
              </a:xfrm>
            </p:spPr>
            <p:txBody>
              <a:bodyPr>
                <a:normAutofit fontScale="70000" lnSpcReduction="20000"/>
              </a:bodyPr>
              <a:lstStyle/>
              <a:p>
                <a:pPr marL="119063" indent="-119063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Measurements made at 10 radial locations from 2 different viewing directions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𝑉𝑖𝑒𝑤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i="1">
                            <a:latin typeface="Cambria Math"/>
                          </a:rPr>
                          <m:t>𝑃𝑜𝑙𝑜𝑖𝑑𝑎𝑙</m:t>
                        </m:r>
                      </m:sub>
                    </m:sSub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𝑢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𝑉𝑖𝑒𝑤</m:t>
                        </m:r>
                        <m:r>
                          <a:rPr lang="en-US" i="1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𝑇𝑜𝑟</m:t>
                        </m:r>
                        <m:r>
                          <a:rPr lang="en-US" i="1">
                            <a:latin typeface="Cambria Math"/>
                          </a:rPr>
                          <m:t>𝑜𝑖𝑑𝑎𝑙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119063" indent="-119063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The direction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sty m:val="p"/>
                      </m:rPr>
                      <a:rPr lang="el-GR" i="1">
                        <a:latin typeface="Cambria Math"/>
                        <a:ea typeface="Cambria Math"/>
                      </a:rPr>
                      <m:t>Ψ</m:t>
                    </m:r>
                  </m:oMath>
                </a14:m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 is used as the third constraint on the flow vector</a:t>
                </a:r>
              </a:p>
              <a:p>
                <a:pPr marL="119063" indent="-119063"/>
                <a:r>
                  <a:rPr lang="en-US" dirty="0" smtClean="0">
                    <a:latin typeface="Arial" pitchFamily="34" charset="0"/>
                    <a:cs typeface="Arial" pitchFamily="34" charset="0"/>
                  </a:rPr>
                  <a:t>The average local flow velocity is found from the flows measured by the two views and the geometric constraints</a:t>
                </a:r>
              </a:p>
              <a:p>
                <a:pPr marL="119063" indent="-119063"/>
                <a:endParaRPr lang="en-US" dirty="0" smtClean="0">
                  <a:latin typeface="Arial" pitchFamily="34" charset="0"/>
                  <a:cs typeface="Arial" pitchFamily="34" charset="0"/>
                </a:endParaRPr>
              </a:p>
              <a:p>
                <a:pPr marL="112713" indent="-112713"/>
                <a:endParaRPr lang="en-US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9340" y="4306489"/>
                <a:ext cx="7442791" cy="2540878"/>
              </a:xfrm>
              <a:blipFill rotWithShape="1">
                <a:blip r:embed="rId3"/>
                <a:stretch>
                  <a:fillRect l="-901" t="-3837" r="-1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>
            <a:spLocks/>
          </p:cNvSpPr>
          <p:nvPr/>
        </p:nvSpPr>
        <p:spPr>
          <a:xfrm>
            <a:off x="152400" y="0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Two Viewing Angles Needed To Find Flow Direction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0668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31864" y="1109231"/>
            <a:ext cx="3778136" cy="3212903"/>
            <a:chOff x="31864" y="1109231"/>
            <a:chExt cx="3778136" cy="3212903"/>
          </a:xfrm>
        </p:grpSpPr>
        <p:pic>
          <p:nvPicPr>
            <p:cNvPr id="54" name="Picture 5" descr="LabeledAutoCadSurfaceBeamViews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3" t="11444" r="48158" b="38356"/>
            <a:stretch>
              <a:fillRect/>
            </a:stretch>
          </p:blipFill>
          <p:spPr bwMode="auto">
            <a:xfrm>
              <a:off x="31864" y="1109231"/>
              <a:ext cx="3778136" cy="3212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2218706" y="2362200"/>
              <a:ext cx="1210294" cy="646331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“</a:t>
              </a:r>
              <a:r>
                <a:rPr lang="en-US" dirty="0" err="1" smtClean="0"/>
                <a:t>Poloidal</a:t>
              </a:r>
              <a:r>
                <a:rPr lang="en-US" dirty="0" smtClean="0"/>
                <a:t>”</a:t>
              </a:r>
            </a:p>
            <a:p>
              <a:pPr algn="ctr"/>
              <a:r>
                <a:rPr lang="en-US" dirty="0" smtClean="0"/>
                <a:t>Views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1864" y="1636103"/>
              <a:ext cx="1210294" cy="646331"/>
            </a:xfrm>
            <a:prstGeom prst="rect">
              <a:avLst/>
            </a:prstGeom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“</a:t>
              </a:r>
              <a:r>
                <a:rPr lang="en-US" dirty="0" err="1" smtClean="0"/>
                <a:t>Toroidal</a:t>
              </a:r>
              <a:r>
                <a:rPr lang="en-US" dirty="0" smtClean="0"/>
                <a:t>”</a:t>
              </a:r>
            </a:p>
            <a:p>
              <a:pPr algn="ctr"/>
              <a:r>
                <a:rPr lang="en-US" dirty="0" smtClean="0"/>
                <a:t>Views</a:t>
              </a:r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098851" y="28707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04172" y="2001801"/>
                <a:ext cx="4765157" cy="10241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𝑀𝑒𝑎𝑠𝑢𝑟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𝑃𝑜𝑙𝑜𝑖𝑑𝑎𝑙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𝑉𝑖𝑒𝑤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𝑃𝑜𝑙𝑜𝑖𝑑𝑎𝑙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𝑙𝑜𝑐𝑎𝑙</m:t>
                          </m:r>
                        </m:sub>
                      </m:sSub>
                    </m:oMath>
                  </m:oMathPara>
                </a14:m>
                <a:endParaRPr lang="en-US" dirty="0" smtClean="0">
                  <a:ea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𝑀𝑒𝑎𝑠𝑢𝑟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  <m:r>
                            <a:rPr lang="en-US" i="1">
                              <a:latin typeface="Cambria Math"/>
                            </a:rPr>
                            <m:t>𝑑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</m:t>
                          </m:r>
                          <m:r>
                            <a:rPr lang="en-US" i="1">
                              <a:latin typeface="Cambria Math"/>
                            </a:rPr>
                            <m:t>𝑜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𝑟𝑜</m:t>
                          </m:r>
                          <m:r>
                            <a:rPr lang="en-US" i="1">
                              <a:latin typeface="Cambria Math"/>
                            </a:rPr>
                            <m:t>𝑖𝑑𝑎𝑙</m:t>
                          </m:r>
                        </m:sub>
                      </m:sSub>
                      <m:r>
                        <a:rPr lang="en-US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𝑢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𝑉𝑖𝑒𝑤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𝑇𝑜𝑟𝑜𝑖𝑑𝑎𝑙</m:t>
                          </m:r>
                        </m:sub>
                      </m:sSub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𝑙𝑜𝑐𝑎𝑙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Ψ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∙</m:t>
                      </m:r>
                      <m:sSub>
                        <m:sSub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𝑙𝑜𝑐𝑎𝑙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4172" y="2001801"/>
                <a:ext cx="4765157" cy="102412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944692" y="1143000"/>
            <a:ext cx="5018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</a:rPr>
              <a:t>Three Constraints Used to Determine the Local Flow Speed and Direction: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6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2" t="10499" r="44020" b="14830"/>
          <a:stretch/>
        </p:blipFill>
        <p:spPr bwMode="auto">
          <a:xfrm>
            <a:off x="6624207" y="1563354"/>
            <a:ext cx="1446863" cy="3710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0" t="10877" r="37956" b="13986"/>
          <a:stretch/>
        </p:blipFill>
        <p:spPr bwMode="auto">
          <a:xfrm>
            <a:off x="351112" y="1495759"/>
            <a:ext cx="1425759" cy="3787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5" t="4478" r="34382" b="8121"/>
          <a:stretch/>
        </p:blipFill>
        <p:spPr bwMode="auto">
          <a:xfrm>
            <a:off x="8107875" y="1495760"/>
            <a:ext cx="765963" cy="441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The Flow Perpendicular to the Magnetic Field Changes Speed and Direction in View Volume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-193308" y="1113999"/>
                <a:ext cx="2514600" cy="462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Ion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Root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3308" y="1113999"/>
                <a:ext cx="2514600" cy="462178"/>
              </a:xfrm>
              <a:prstGeom prst="rect">
                <a:avLst/>
              </a:prstGeom>
              <a:blipFill rotWithShape="1">
                <a:blip r:embed="rId6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 txBox="1">
                <a:spLocks/>
              </p:cNvSpPr>
              <p:nvPr/>
            </p:nvSpPr>
            <p:spPr>
              <a:xfrm>
                <a:off x="2584947" y="1590873"/>
                <a:ext cx="4104900" cy="394032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66688" indent="-166688"/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  <m:r>
                      <a:rPr lang="en-US" sz="24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changes direction and magnitude within the beam/view intersection volumes</a:t>
                </a:r>
              </a:p>
              <a:p>
                <a:pPr marL="166688" indent="-166688"/>
                <a:r>
                  <a:rPr lang="en-US" sz="2400" dirty="0" smtClean="0"/>
                  <a:t>The radial extent of the region predicted to have large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2400"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400">
                            <a:latin typeface="Cambria Math"/>
                            <a:ea typeface="Cambria Math"/>
                          </a:rPr>
                          <m:t>⊥</m:t>
                        </m:r>
                      </m:sub>
                    </m:sSub>
                  </m:oMath>
                </a14:m>
                <a:r>
                  <a:rPr lang="en-US" sz="2400" dirty="0" smtClean="0"/>
                  <a:t> will depend on which root exists in the multi-root region</a:t>
                </a:r>
              </a:p>
            </p:txBody>
          </p:sp>
        </mc:Choice>
        <mc:Fallback xmlns="">
          <p:sp>
            <p:nvSpPr>
              <p:cNvPr id="1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947" y="1590873"/>
                <a:ext cx="4104900" cy="3940322"/>
              </a:xfrm>
              <a:prstGeom prst="rect">
                <a:avLst/>
              </a:prstGeom>
              <a:blipFill rotWithShape="1">
                <a:blip r:embed="rId7"/>
                <a:stretch>
                  <a:fillRect l="-1932" t="-1238" r="-37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-96828" y="5178051"/>
            <a:ext cx="1766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Neutral</a:t>
            </a:r>
          </a:p>
          <a:p>
            <a:r>
              <a:rPr lang="en-US" sz="2400" dirty="0" smtClean="0"/>
              <a:t>beam width</a:t>
            </a:r>
            <a:endParaRPr lang="en-US" sz="24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89099" y="4316819"/>
            <a:ext cx="244549" cy="99813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854627" y="3160433"/>
            <a:ext cx="85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1700247" y="3279264"/>
            <a:ext cx="216090" cy="21622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scene3d>
            <a:camera prst="orthographicFront">
              <a:rot lat="0" lon="0" rev="10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38875" y="1117876"/>
                <a:ext cx="2514600" cy="4621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⊥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Electron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Root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875" y="1117876"/>
                <a:ext cx="2514600" cy="462178"/>
              </a:xfrm>
              <a:prstGeom prst="rect">
                <a:avLst/>
              </a:prstGeom>
              <a:blipFill rotWithShape="1">
                <a:blip r:embed="rId8"/>
                <a:stretch>
                  <a:fillRect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1593" y="2763627"/>
            <a:ext cx="541210" cy="1167918"/>
            <a:chOff x="809153" y="2628987"/>
            <a:chExt cx="541210" cy="1167918"/>
          </a:xfrm>
        </p:grpSpPr>
        <p:sp>
          <p:nvSpPr>
            <p:cNvPr id="25" name="Freeform 24"/>
            <p:cNvSpPr/>
            <p:nvPr/>
          </p:nvSpPr>
          <p:spPr>
            <a:xfrm>
              <a:off x="809153" y="2628987"/>
              <a:ext cx="541210" cy="1068375"/>
            </a:xfrm>
            <a:custGeom>
              <a:avLst/>
              <a:gdLst>
                <a:gd name="connsiteX0" fmla="*/ 0 w 366765"/>
                <a:gd name="connsiteY0" fmla="*/ 732409 h 732409"/>
                <a:gd name="connsiteX1" fmla="*/ 25121 w 366765"/>
                <a:gd name="connsiteY1" fmla="*/ 290282 h 732409"/>
                <a:gd name="connsiteX2" fmla="*/ 95460 w 366765"/>
                <a:gd name="connsiteY2" fmla="*/ 34049 h 732409"/>
                <a:gd name="connsiteX3" fmla="*/ 195943 w 366765"/>
                <a:gd name="connsiteY3" fmla="*/ 18976 h 732409"/>
                <a:gd name="connsiteX4" fmla="*/ 306475 w 366765"/>
                <a:gd name="connsiteY4" fmla="*/ 184774 h 732409"/>
                <a:gd name="connsiteX5" fmla="*/ 366765 w 366765"/>
                <a:gd name="connsiteY5" fmla="*/ 360620 h 73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6765" h="732409">
                  <a:moveTo>
                    <a:pt x="0" y="732409"/>
                  </a:moveTo>
                  <a:cubicBezTo>
                    <a:pt x="4605" y="569542"/>
                    <a:pt x="9211" y="406675"/>
                    <a:pt x="25121" y="290282"/>
                  </a:cubicBezTo>
                  <a:cubicBezTo>
                    <a:pt x="41031" y="173889"/>
                    <a:pt x="66990" y="79267"/>
                    <a:pt x="95460" y="34049"/>
                  </a:cubicBezTo>
                  <a:cubicBezTo>
                    <a:pt x="123930" y="-11169"/>
                    <a:pt x="160774" y="-6145"/>
                    <a:pt x="195943" y="18976"/>
                  </a:cubicBezTo>
                  <a:cubicBezTo>
                    <a:pt x="231112" y="44097"/>
                    <a:pt x="278005" y="127833"/>
                    <a:pt x="306475" y="184774"/>
                  </a:cubicBezTo>
                  <a:cubicBezTo>
                    <a:pt x="334945" y="241715"/>
                    <a:pt x="359229" y="315402"/>
                    <a:pt x="366765" y="36062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816154" y="3531513"/>
              <a:ext cx="0" cy="26539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377" y="4975762"/>
            <a:ext cx="3476996" cy="188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161067" y="5627377"/>
            <a:ext cx="2329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Electron root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chosen in multi-root region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30" name="Straight Arrow Connector 29"/>
          <p:cNvCxnSpPr>
            <a:stCxn id="29" idx="1"/>
          </p:cNvCxnSpPr>
          <p:nvPr/>
        </p:nvCxnSpPr>
        <p:spPr>
          <a:xfrm flipH="1" flipV="1">
            <a:off x="4267819" y="5889682"/>
            <a:ext cx="1893248" cy="33786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427035" y="5325601"/>
            <a:ext cx="1889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Ion root chosen in multi-root region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1236930" y="4730281"/>
            <a:ext cx="380210" cy="706083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371772" y="6227541"/>
            <a:ext cx="1466983" cy="482017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8490857" y="1606033"/>
            <a:ext cx="88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</a:t>
            </a:r>
            <a:r>
              <a:rPr lang="en-US" b="1" dirty="0" smtClean="0"/>
              <a:t>m/s</a:t>
            </a:r>
            <a:endParaRPr lang="en-US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830634" y="1546611"/>
            <a:ext cx="2329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Flow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</a:rPr>
              <a:t>Direction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H="1">
            <a:off x="1158950" y="2239608"/>
            <a:ext cx="268085" cy="58171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7018100" y="5116534"/>
            <a:ext cx="221364" cy="68370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919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0" t="9048" r="44817" b="14087"/>
          <a:stretch/>
        </p:blipFill>
        <p:spPr bwMode="auto">
          <a:xfrm>
            <a:off x="97005" y="1576567"/>
            <a:ext cx="1353106" cy="387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5" t="9955" r="44618" b="14087"/>
          <a:stretch/>
        </p:blipFill>
        <p:spPr bwMode="auto">
          <a:xfrm>
            <a:off x="6400682" y="1701878"/>
            <a:ext cx="1460237" cy="382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496050" y="1116658"/>
                <a:ext cx="2514600" cy="55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||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Electron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Root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50" y="1116658"/>
                <a:ext cx="2514600" cy="550279"/>
              </a:xfrm>
              <a:prstGeom prst="rect">
                <a:avLst/>
              </a:prstGeom>
              <a:blipFill rotWithShape="1">
                <a:blip r:embed="rId5"/>
                <a:stretch>
                  <a:fillRect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5860614" y="5669560"/>
            <a:ext cx="2329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Electron root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chosen in multi-root region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6804837" y="5376616"/>
            <a:ext cx="105356" cy="42706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00FF"/>
                </a:solidFill>
              </a:rPr>
              <a:t>The Flow </a:t>
            </a:r>
            <a:r>
              <a:rPr lang="en-US" dirty="0" smtClean="0">
                <a:solidFill>
                  <a:srgbClr val="0000FF"/>
                </a:solidFill>
              </a:rPr>
              <a:t>Along the Magnetic Field is Dominated by the Pfirsch-Schlüter Flow For Electron Root </a:t>
            </a:r>
            <a:r>
              <a:rPr lang="en-US" dirty="0" err="1" smtClean="0">
                <a:solidFill>
                  <a:srgbClr val="0000FF"/>
                </a:solidFill>
              </a:rPr>
              <a:t>E</a:t>
            </a:r>
            <a:r>
              <a:rPr lang="en-US" baseline="-25000" dirty="0" err="1" smtClean="0">
                <a:solidFill>
                  <a:srgbClr val="0000FF"/>
                </a:solidFill>
              </a:rPr>
              <a:t>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469854" y="1188454"/>
            <a:ext cx="3867150" cy="35418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69863" indent="-169863"/>
            <a:r>
              <a:rPr lang="en-US" dirty="0" smtClean="0"/>
              <a:t>In the multi-root region the smaller, ion root,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produces a larger net V</a:t>
            </a:r>
            <a:r>
              <a:rPr lang="en-US" baseline="-25000" dirty="0" smtClean="0"/>
              <a:t>||</a:t>
            </a:r>
            <a:endParaRPr lang="en-US" dirty="0"/>
          </a:p>
          <a:p>
            <a:pPr marL="169863" indent="-169863"/>
            <a:r>
              <a:rPr lang="en-US" dirty="0" smtClean="0"/>
              <a:t>When the electron root is chosen the Pfirsch-Schlüter flow, which changes direction across the “</a:t>
            </a:r>
            <a:r>
              <a:rPr lang="en-US" dirty="0" err="1" smtClean="0"/>
              <a:t>toroidal</a:t>
            </a:r>
            <a:r>
              <a:rPr lang="en-US" dirty="0" smtClean="0"/>
              <a:t>” views dominates the total V</a:t>
            </a:r>
            <a:r>
              <a:rPr lang="en-US" baseline="-25000" dirty="0" smtClean="0"/>
              <a:t>||</a:t>
            </a:r>
            <a:endParaRPr lang="en-US" dirty="0" smtClean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5"/>
          <a:stretch/>
        </p:blipFill>
        <p:spPr bwMode="auto">
          <a:xfrm>
            <a:off x="2600325" y="4865708"/>
            <a:ext cx="3194419" cy="1875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-86195" y="5220583"/>
            <a:ext cx="17669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Neutral</a:t>
            </a:r>
          </a:p>
          <a:p>
            <a:r>
              <a:rPr lang="en-US" sz="2400" dirty="0" smtClean="0"/>
              <a:t>beam width</a:t>
            </a:r>
            <a:endParaRPr lang="en-US" sz="2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876388" y="2628834"/>
            <a:ext cx="533973" cy="1991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84503" y="2398001"/>
            <a:ext cx="80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View 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4029740" y="6110431"/>
            <a:ext cx="1830349" cy="51741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381782" y="4347195"/>
            <a:ext cx="1889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Ion root chosen in multi-root region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1267777" y="4315211"/>
            <a:ext cx="192024" cy="239536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717321" y="5060994"/>
            <a:ext cx="874890" cy="165348"/>
          </a:xfrm>
          <a:prstGeom prst="straightConnector1">
            <a:avLst/>
          </a:prstGeom>
          <a:ln w="381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97005" y="1065157"/>
                <a:ext cx="1940546" cy="494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Cambria Math"/>
                            </a:rPr>
                            <m:t>V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||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Ion</m:t>
                      </m:r>
                      <m:r>
                        <a:rPr lang="en-US" sz="2400" b="0" i="0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/>
                        </a:rPr>
                        <m:t>Root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5" y="1065157"/>
                <a:ext cx="1940546" cy="494815"/>
              </a:xfrm>
              <a:prstGeom prst="rect">
                <a:avLst/>
              </a:prstGeom>
              <a:blipFill rotWithShape="1">
                <a:blip r:embed="rId7"/>
                <a:stretch>
                  <a:fillRect b="-12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 flipV="1">
            <a:off x="294167" y="4520044"/>
            <a:ext cx="147874" cy="8565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35" t="4478" r="34382" b="8121"/>
          <a:stretch/>
        </p:blipFill>
        <p:spPr bwMode="auto">
          <a:xfrm>
            <a:off x="7925704" y="1619433"/>
            <a:ext cx="765963" cy="441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8468271" y="1775886"/>
            <a:ext cx="88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</a:t>
            </a:r>
            <a:r>
              <a:rPr lang="en-US" b="1" dirty="0" smtClean="0"/>
              <a:t>m/s</a:t>
            </a:r>
            <a:endParaRPr lang="en-US" b="1" dirty="0"/>
          </a:p>
        </p:txBody>
      </p:sp>
      <p:grpSp>
        <p:nvGrpSpPr>
          <p:cNvPr id="12" name="Group 11"/>
          <p:cNvGrpSpPr/>
          <p:nvPr/>
        </p:nvGrpSpPr>
        <p:grpSpPr>
          <a:xfrm>
            <a:off x="621307" y="1658923"/>
            <a:ext cx="2329790" cy="830997"/>
            <a:chOff x="958523" y="2959367"/>
            <a:chExt cx="2329790" cy="830997"/>
          </a:xfrm>
        </p:grpSpPr>
        <p:sp>
          <p:nvSpPr>
            <p:cNvPr id="33" name="TextBox 32"/>
            <p:cNvSpPr txBox="1"/>
            <p:nvPr/>
          </p:nvSpPr>
          <p:spPr>
            <a:xfrm>
              <a:off x="958523" y="2959367"/>
              <a:ext cx="23297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Flow</a:t>
              </a:r>
            </a:p>
            <a:p>
              <a:pPr algn="ctr"/>
              <a:r>
                <a:rPr lang="en-US" sz="2400" dirty="0" smtClean="0">
                  <a:solidFill>
                    <a:srgbClr val="FF0000"/>
                  </a:solidFill>
                </a:rPr>
                <a:t>Direction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1515914" y="3076753"/>
              <a:ext cx="272631" cy="2538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>
              <a:stCxn id="3" idx="1"/>
              <a:endCxn id="3" idx="5"/>
            </p:cNvCxnSpPr>
            <p:nvPr/>
          </p:nvCxnSpPr>
          <p:spPr>
            <a:xfrm>
              <a:off x="1555840" y="3113931"/>
              <a:ext cx="192779" cy="179511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555839" y="3127486"/>
              <a:ext cx="192779" cy="152400"/>
            </a:xfrm>
            <a:prstGeom prst="line">
              <a:avLst/>
            </a:prstGeom>
            <a:ln w="222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422451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4411089"/>
            <a:ext cx="8431619" cy="214471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velocity that would have been measured by each view for a given profile is calculated using the synthetic diagnostic</a:t>
            </a:r>
          </a:p>
          <a:p>
            <a:r>
              <a:rPr lang="en-US" dirty="0" smtClean="0"/>
              <a:t>In the core the measured velocity is more than 20km/s less than that predicted by PENTA when either the electron or ion root is chosen where both are predicted </a:t>
            </a:r>
          </a:p>
          <a:p>
            <a:r>
              <a:rPr lang="en-US" dirty="0" err="1" smtClean="0"/>
              <a:t>V</a:t>
            </a:r>
            <a:r>
              <a:rPr lang="en-US" baseline="-25000" dirty="0" err="1" smtClean="0"/>
              <a:t>thH</a:t>
            </a:r>
            <a:r>
              <a:rPr lang="en-US" baseline="-25000" dirty="0" smtClean="0"/>
              <a:t>+</a:t>
            </a:r>
            <a:r>
              <a:rPr lang="en-US" dirty="0" smtClean="0"/>
              <a:t>~100km/s;  V</a:t>
            </a:r>
            <a:r>
              <a:rPr lang="en-US" baseline="-25000" dirty="0" smtClean="0"/>
              <a:t>thC+6</a:t>
            </a:r>
            <a:r>
              <a:rPr lang="en-US" dirty="0" smtClean="0"/>
              <a:t>~30km/s </a:t>
            </a:r>
            <a:endParaRPr lang="en-US" dirty="0"/>
          </a:p>
          <a:p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</a:rPr>
              <a:t>Synthetic Diagnostic Shows Flows Predicted by PENTA Larger Than Measured Flows for r/a&lt;0.5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>
            <a:off x="304800" y="1015404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7"/>
          <a:stretch/>
        </p:blipFill>
        <p:spPr bwMode="auto">
          <a:xfrm>
            <a:off x="4640436" y="1543466"/>
            <a:ext cx="3533286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304800" y="1030870"/>
            <a:ext cx="3951691" cy="3341681"/>
            <a:chOff x="304800" y="1030870"/>
            <a:chExt cx="3951691" cy="3341681"/>
          </a:xfrm>
        </p:grpSpPr>
        <p:pic>
          <p:nvPicPr>
            <p:cNvPr id="3481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691" y="1572201"/>
              <a:ext cx="3733800" cy="2800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2598148" y="3262421"/>
              <a:ext cx="16560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Electron root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2383162" y="3534568"/>
              <a:ext cx="317508" cy="48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728569" y="2958557"/>
              <a:ext cx="1333068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 Ion root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flipH="1" flipV="1">
              <a:off x="2490656" y="3012879"/>
              <a:ext cx="390767" cy="17651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2509518" y="1802893"/>
              <a:ext cx="11338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009612"/>
                  </a:solidFill>
                </a:rPr>
                <a:t>Measured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2158007" y="1998192"/>
              <a:ext cx="440141" cy="201279"/>
            </a:xfrm>
            <a:prstGeom prst="straightConnector1">
              <a:avLst/>
            </a:prstGeom>
            <a:ln w="38100">
              <a:solidFill>
                <a:srgbClr val="00961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04800" y="1030870"/>
              <a:ext cx="37568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Velocity Seen By </a:t>
              </a:r>
            </a:p>
            <a:p>
              <a:pPr algn="ctr"/>
              <a:r>
                <a:rPr lang="en-US" sz="2400" dirty="0" smtClean="0"/>
                <a:t>“</a:t>
              </a:r>
              <a:r>
                <a:rPr lang="en-US" sz="2400" dirty="0" err="1" smtClean="0"/>
                <a:t>Poloidal</a:t>
              </a:r>
              <a:r>
                <a:rPr lang="en-US" sz="2400" dirty="0" smtClean="0"/>
                <a:t>” Views</a:t>
              </a:r>
              <a:endParaRPr lang="en-US" sz="24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784646" y="1030870"/>
            <a:ext cx="37568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Velocity Seen By </a:t>
            </a:r>
          </a:p>
          <a:p>
            <a:pPr algn="ctr"/>
            <a:r>
              <a:rPr lang="en-US" sz="2400" dirty="0" smtClean="0"/>
              <a:t>“</a:t>
            </a:r>
            <a:r>
              <a:rPr lang="en-US" sz="2400" dirty="0" err="1" smtClean="0"/>
              <a:t>Toroidal</a:t>
            </a:r>
            <a:r>
              <a:rPr lang="en-US" sz="2400" dirty="0" smtClean="0"/>
              <a:t>” Views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25198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9114"/>
            <a:ext cx="9144000" cy="4525963"/>
          </a:xfrm>
        </p:spPr>
        <p:txBody>
          <a:bodyPr/>
          <a:lstStyle/>
          <a:p>
            <a:r>
              <a:rPr lang="en-US" dirty="0" smtClean="0"/>
              <a:t>Neoclassical electron and ion fluxes are non-linear independent functions of radial electric field</a:t>
            </a:r>
          </a:p>
          <a:p>
            <a:r>
              <a:rPr lang="en-US" dirty="0" smtClean="0"/>
              <a:t>Turbulent fluxes are assumed to be </a:t>
            </a:r>
            <a:r>
              <a:rPr lang="en-US" dirty="0" err="1" smtClean="0"/>
              <a:t>ambipolar</a:t>
            </a:r>
            <a:endParaRPr lang="en-US" dirty="0"/>
          </a:p>
          <a:p>
            <a:r>
              <a:rPr lang="en-US" dirty="0" smtClean="0"/>
              <a:t>In steady state the radial electric field is determined by enforcing </a:t>
            </a:r>
            <a:r>
              <a:rPr lang="en-US" dirty="0" err="1" smtClean="0"/>
              <a:t>ambipolarity</a:t>
            </a:r>
            <a:endParaRPr lang="en-US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>
                <a:solidFill>
                  <a:srgbClr val="0000FF"/>
                </a:solidFill>
              </a:rPr>
              <a:t>Neoclassical Fluxes Are Not Intrinsically </a:t>
            </a:r>
            <a:r>
              <a:rPr lang="en-US" sz="4800" dirty="0" err="1" smtClean="0">
                <a:solidFill>
                  <a:srgbClr val="0000FF"/>
                </a:solidFill>
              </a:rPr>
              <a:t>Ambi</a:t>
            </a:r>
            <a:r>
              <a:rPr lang="en-US" sz="4800" dirty="0" smtClean="0">
                <a:solidFill>
                  <a:srgbClr val="0000FF"/>
                </a:solidFill>
              </a:rPr>
              <a:t>-Polar in Non-Symmetric Configurations</a:t>
            </a:r>
            <a:endParaRPr lang="en-US" sz="4800" dirty="0">
              <a:solidFill>
                <a:srgbClr val="0000FF"/>
              </a:solidFill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304800" y="1251852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903815" y="3426372"/>
                <a:ext cx="2931647" cy="7645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latin typeface="Cambria Math"/>
                              <a:ea typeface="Cambria Math"/>
                            </a:rPr>
                            <m:t>Γ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𝑒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i="1">
                                  <a:latin typeface="Cambria Math"/>
                                  <a:ea typeface="Cambria Math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i="1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815" y="3426372"/>
                <a:ext cx="2931647" cy="7645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6387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Motivation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Flows improve plasma confinement and stability by</a:t>
            </a:r>
          </a:p>
          <a:p>
            <a:pPr marL="977900" lvl="1" indent="-284163"/>
            <a:r>
              <a:rPr lang="en-US" dirty="0" smtClean="0"/>
              <a:t>Healing vacuum islands in stellarators</a:t>
            </a:r>
          </a:p>
          <a:p>
            <a:pPr marL="977900" lvl="1" indent="-284163"/>
            <a:r>
              <a:rPr lang="en-US" dirty="0" smtClean="0"/>
              <a:t>Stabilizing resistive wall and tearing modes  </a:t>
            </a:r>
          </a:p>
          <a:p>
            <a:r>
              <a:rPr lang="en-US" dirty="0" smtClean="0"/>
              <a:t>Using neutral beams to drive flows is impractical for larger devices, intrinsic flows become important</a:t>
            </a:r>
          </a:p>
          <a:p>
            <a:r>
              <a:rPr lang="en-US" dirty="0" smtClean="0"/>
              <a:t>Non-symmetric magnetic field components damp flows, but can in some cases increase flow drive</a:t>
            </a:r>
            <a:endParaRPr lang="en-US" dirty="0"/>
          </a:p>
          <a:p>
            <a:pPr marL="977900" lvl="1" indent="-284163"/>
            <a:r>
              <a:rPr lang="en-US" dirty="0"/>
              <a:t>Symmetry breaking terms are being added to </a:t>
            </a:r>
            <a:r>
              <a:rPr lang="en-US" dirty="0" smtClean="0"/>
              <a:t>tokamaks</a:t>
            </a:r>
          </a:p>
          <a:p>
            <a:pPr marL="977900" lvl="1" indent="-284163"/>
            <a:r>
              <a:rPr lang="en-US" dirty="0" smtClean="0"/>
              <a:t>Non-symmetric fields in stellarators determine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, but damp large flows</a:t>
            </a:r>
          </a:p>
          <a:p>
            <a:pPr marL="977900" lvl="1" indent="-284163"/>
            <a:r>
              <a:rPr lang="en-US" dirty="0" smtClean="0"/>
              <a:t>HSX’s direction of symmetry allows for large flows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304800" y="1143000"/>
            <a:ext cx="845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2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38389</TotalTime>
  <Words>2416</Words>
  <Application>Microsoft Office PowerPoint</Application>
  <PresentationFormat>On-screen Show (4:3)</PresentationFormat>
  <Paragraphs>353</Paragraphs>
  <Slides>34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Office Theme</vt:lpstr>
      <vt:lpstr>Bitmap Image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Measurement and Modeling of Large Helical Flows in the HSX Stellarator </vt:lpstr>
      <vt:lpstr>Motivation</vt:lpstr>
      <vt:lpstr>Outline</vt:lpstr>
      <vt:lpstr>The Quasi-Helically Symmetric HSX Stellarator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Including All Ions</vt:lpstr>
      <vt:lpstr>Solving the Diffusion Equation for 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Motivation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Comparison of the Flows and Radial Electric Field in the HSX Stellarator to Neoclassical Calculations</dc:title>
  <dc:creator>Alexis Briesemeister</dc:creator>
  <cp:lastModifiedBy>Alexis Briesemeister</cp:lastModifiedBy>
  <cp:revision>360</cp:revision>
  <cp:lastPrinted>2012-10-18T20:46:21Z</cp:lastPrinted>
  <dcterms:created xsi:type="dcterms:W3CDTF">2012-01-07T18:56:22Z</dcterms:created>
  <dcterms:modified xsi:type="dcterms:W3CDTF">2012-10-19T21:04:59Z</dcterms:modified>
</cp:coreProperties>
</file>